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3" r:id="rId1"/>
  </p:sldMasterIdLst>
  <p:notesMasterIdLst>
    <p:notesMasterId r:id="rId31"/>
  </p:notesMasterIdLst>
  <p:sldIdLst>
    <p:sldId id="256" r:id="rId2"/>
    <p:sldId id="257" r:id="rId3"/>
    <p:sldId id="280" r:id="rId4"/>
    <p:sldId id="282" r:id="rId5"/>
    <p:sldId id="284" r:id="rId6"/>
    <p:sldId id="258" r:id="rId7"/>
    <p:sldId id="260" r:id="rId8"/>
    <p:sldId id="261" r:id="rId9"/>
    <p:sldId id="276" r:id="rId10"/>
    <p:sldId id="285" r:id="rId11"/>
    <p:sldId id="286" r:id="rId12"/>
    <p:sldId id="287" r:id="rId13"/>
    <p:sldId id="288" r:id="rId14"/>
    <p:sldId id="289" r:id="rId15"/>
    <p:sldId id="262" r:id="rId16"/>
    <p:sldId id="273" r:id="rId17"/>
    <p:sldId id="274" r:id="rId18"/>
    <p:sldId id="263" r:id="rId19"/>
    <p:sldId id="290" r:id="rId20"/>
    <p:sldId id="291" r:id="rId21"/>
    <p:sldId id="264" r:id="rId22"/>
    <p:sldId id="265" r:id="rId23"/>
    <p:sldId id="277" r:id="rId24"/>
    <p:sldId id="266" r:id="rId25"/>
    <p:sldId id="268" r:id="rId26"/>
    <p:sldId id="269" r:id="rId27"/>
    <p:sldId id="270" r:id="rId28"/>
    <p:sldId id="271" r:id="rId29"/>
    <p:sldId id="27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61"/>
  </p:normalViewPr>
  <p:slideViewPr>
    <p:cSldViewPr snapToGrid="0">
      <p:cViewPr varScale="1">
        <p:scale>
          <a:sx n="109" d="100"/>
          <a:sy n="109" d="100"/>
        </p:scale>
        <p:origin x="636"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699329-27BE-4337-8F10-C5B0846D739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D09EF761-7B73-4AC0-B6EB-8F943A5EE3CA}">
      <dgm:prSet custT="1"/>
      <dgm:spPr>
        <a:solidFill>
          <a:schemeClr val="accent2"/>
        </a:solidFill>
      </dgm:spPr>
      <dgm:t>
        <a:bodyPr/>
        <a:lstStyle/>
        <a:p>
          <a:pPr rtl="0"/>
          <a:r>
            <a:rPr lang="tr-TR" sz="2800" dirty="0"/>
            <a:t>1.SINIF toplam mevcudun %20’si</a:t>
          </a:r>
        </a:p>
      </dgm:t>
    </dgm:pt>
    <dgm:pt modelId="{2349E216-7FC2-4687-8E08-F66BC292E833}" type="parTrans" cxnId="{3630080F-0B35-4B95-A28D-50F7BDD98B9C}">
      <dgm:prSet/>
      <dgm:spPr/>
      <dgm:t>
        <a:bodyPr/>
        <a:lstStyle/>
        <a:p>
          <a:endParaRPr lang="tr-TR"/>
        </a:p>
      </dgm:t>
    </dgm:pt>
    <dgm:pt modelId="{2B449855-B1B2-48AE-91A0-72680FB54AEC}" type="sibTrans" cxnId="{3630080F-0B35-4B95-A28D-50F7BDD98B9C}">
      <dgm:prSet/>
      <dgm:spPr/>
      <dgm:t>
        <a:bodyPr/>
        <a:lstStyle/>
        <a:p>
          <a:endParaRPr lang="tr-TR"/>
        </a:p>
      </dgm:t>
    </dgm:pt>
    <dgm:pt modelId="{D60C4155-07EB-4338-9F59-077C5277DC8D}">
      <dgm:prSet custT="1"/>
      <dgm:spPr>
        <a:solidFill>
          <a:schemeClr val="accent2"/>
        </a:solidFill>
      </dgm:spPr>
      <dgm:t>
        <a:bodyPr/>
        <a:lstStyle/>
        <a:p>
          <a:pPr rtl="0"/>
          <a:r>
            <a:rPr lang="tr-TR" sz="2800" dirty="0"/>
            <a:t>2.SINIF toplam mevcudun %20’si</a:t>
          </a:r>
        </a:p>
      </dgm:t>
    </dgm:pt>
    <dgm:pt modelId="{DD432E2F-6C60-498F-98DE-333098F8C246}" type="parTrans" cxnId="{D4396668-CF3D-4528-825A-D3BEF1864052}">
      <dgm:prSet/>
      <dgm:spPr/>
      <dgm:t>
        <a:bodyPr/>
        <a:lstStyle/>
        <a:p>
          <a:endParaRPr lang="tr-TR"/>
        </a:p>
      </dgm:t>
    </dgm:pt>
    <dgm:pt modelId="{595ADD82-A719-419B-A904-07F11C9FDCE5}" type="sibTrans" cxnId="{D4396668-CF3D-4528-825A-D3BEF1864052}">
      <dgm:prSet/>
      <dgm:spPr/>
      <dgm:t>
        <a:bodyPr/>
        <a:lstStyle/>
        <a:p>
          <a:endParaRPr lang="tr-TR"/>
        </a:p>
      </dgm:t>
    </dgm:pt>
    <dgm:pt modelId="{2ADB961F-AA3A-40CF-A534-791590AE4BB9}">
      <dgm:prSet custT="1"/>
      <dgm:spPr>
        <a:solidFill>
          <a:schemeClr val="accent2"/>
        </a:solidFill>
      </dgm:spPr>
      <dgm:t>
        <a:bodyPr/>
        <a:lstStyle/>
        <a:p>
          <a:pPr rtl="0"/>
          <a:r>
            <a:rPr lang="tr-TR" sz="2800" dirty="0"/>
            <a:t>3.SINIF toplam mevcudun %20’si</a:t>
          </a:r>
        </a:p>
      </dgm:t>
    </dgm:pt>
    <dgm:pt modelId="{4E482F73-964E-4CE0-9B68-03D18ED9B7CC}" type="parTrans" cxnId="{B7482A83-3303-43B9-A7B8-B323D7B01763}">
      <dgm:prSet/>
      <dgm:spPr/>
      <dgm:t>
        <a:bodyPr/>
        <a:lstStyle/>
        <a:p>
          <a:endParaRPr lang="tr-TR"/>
        </a:p>
      </dgm:t>
    </dgm:pt>
    <dgm:pt modelId="{576531B5-BDD2-4F70-8634-1804EE581CAE}" type="sibTrans" cxnId="{B7482A83-3303-43B9-A7B8-B323D7B01763}">
      <dgm:prSet/>
      <dgm:spPr/>
      <dgm:t>
        <a:bodyPr/>
        <a:lstStyle/>
        <a:p>
          <a:endParaRPr lang="tr-TR"/>
        </a:p>
      </dgm:t>
    </dgm:pt>
    <dgm:pt modelId="{EF2AF15C-9A4B-4DEB-B926-71A33009819F}" type="pres">
      <dgm:prSet presAssocID="{C5699329-27BE-4337-8F10-C5B0846D7399}" presName="hierChild1" presStyleCnt="0">
        <dgm:presLayoutVars>
          <dgm:orgChart val="1"/>
          <dgm:chPref val="1"/>
          <dgm:dir/>
          <dgm:animOne val="branch"/>
          <dgm:animLvl val="lvl"/>
          <dgm:resizeHandles/>
        </dgm:presLayoutVars>
      </dgm:prSet>
      <dgm:spPr/>
      <dgm:t>
        <a:bodyPr/>
        <a:lstStyle/>
        <a:p>
          <a:endParaRPr lang="tr-TR"/>
        </a:p>
      </dgm:t>
    </dgm:pt>
    <dgm:pt modelId="{376DD162-30C2-4FCC-B8DA-B7555304FCCE}" type="pres">
      <dgm:prSet presAssocID="{D09EF761-7B73-4AC0-B6EB-8F943A5EE3CA}" presName="hierRoot1" presStyleCnt="0">
        <dgm:presLayoutVars>
          <dgm:hierBranch val="init"/>
        </dgm:presLayoutVars>
      </dgm:prSet>
      <dgm:spPr/>
    </dgm:pt>
    <dgm:pt modelId="{0BBFC14D-8F3E-4E73-A89E-9676BD9FBE6A}" type="pres">
      <dgm:prSet presAssocID="{D09EF761-7B73-4AC0-B6EB-8F943A5EE3CA}" presName="rootComposite1" presStyleCnt="0"/>
      <dgm:spPr/>
    </dgm:pt>
    <dgm:pt modelId="{069C3AFB-D225-4A84-9353-90F6AEA051BE}" type="pres">
      <dgm:prSet presAssocID="{D09EF761-7B73-4AC0-B6EB-8F943A5EE3CA}" presName="rootText1" presStyleLbl="node0" presStyleIdx="0" presStyleCnt="3" custScaleY="206902">
        <dgm:presLayoutVars>
          <dgm:chPref val="3"/>
        </dgm:presLayoutVars>
      </dgm:prSet>
      <dgm:spPr/>
      <dgm:t>
        <a:bodyPr/>
        <a:lstStyle/>
        <a:p>
          <a:endParaRPr lang="tr-TR"/>
        </a:p>
      </dgm:t>
    </dgm:pt>
    <dgm:pt modelId="{7BDAD20E-34A0-4A56-A059-7072FFC62806}" type="pres">
      <dgm:prSet presAssocID="{D09EF761-7B73-4AC0-B6EB-8F943A5EE3CA}" presName="rootConnector1" presStyleLbl="node1" presStyleIdx="0" presStyleCnt="0"/>
      <dgm:spPr/>
      <dgm:t>
        <a:bodyPr/>
        <a:lstStyle/>
        <a:p>
          <a:endParaRPr lang="tr-TR"/>
        </a:p>
      </dgm:t>
    </dgm:pt>
    <dgm:pt modelId="{C0A6F053-AC7F-4750-B826-F098EEEB7E4B}" type="pres">
      <dgm:prSet presAssocID="{D09EF761-7B73-4AC0-B6EB-8F943A5EE3CA}" presName="hierChild2" presStyleCnt="0"/>
      <dgm:spPr/>
    </dgm:pt>
    <dgm:pt modelId="{0D4B704B-7CA3-402E-8B2C-2364308F4444}" type="pres">
      <dgm:prSet presAssocID="{D09EF761-7B73-4AC0-B6EB-8F943A5EE3CA}" presName="hierChild3" presStyleCnt="0"/>
      <dgm:spPr/>
    </dgm:pt>
    <dgm:pt modelId="{498AEA08-8BB7-45AF-81F0-F2B36593E6C3}" type="pres">
      <dgm:prSet presAssocID="{D60C4155-07EB-4338-9F59-077C5277DC8D}" presName="hierRoot1" presStyleCnt="0">
        <dgm:presLayoutVars>
          <dgm:hierBranch val="init"/>
        </dgm:presLayoutVars>
      </dgm:prSet>
      <dgm:spPr/>
    </dgm:pt>
    <dgm:pt modelId="{649E7910-A457-485B-A853-EE88FE109980}" type="pres">
      <dgm:prSet presAssocID="{D60C4155-07EB-4338-9F59-077C5277DC8D}" presName="rootComposite1" presStyleCnt="0"/>
      <dgm:spPr/>
    </dgm:pt>
    <dgm:pt modelId="{5360D3CD-A033-4000-BC01-7ADE11A8E44D}" type="pres">
      <dgm:prSet presAssocID="{D60C4155-07EB-4338-9F59-077C5277DC8D}" presName="rootText1" presStyleLbl="node0" presStyleIdx="1" presStyleCnt="3" custScaleY="200181">
        <dgm:presLayoutVars>
          <dgm:chPref val="3"/>
        </dgm:presLayoutVars>
      </dgm:prSet>
      <dgm:spPr/>
      <dgm:t>
        <a:bodyPr/>
        <a:lstStyle/>
        <a:p>
          <a:endParaRPr lang="tr-TR"/>
        </a:p>
      </dgm:t>
    </dgm:pt>
    <dgm:pt modelId="{3EA5379F-10EB-4D37-804D-0A7F3519B179}" type="pres">
      <dgm:prSet presAssocID="{D60C4155-07EB-4338-9F59-077C5277DC8D}" presName="rootConnector1" presStyleLbl="node1" presStyleIdx="0" presStyleCnt="0"/>
      <dgm:spPr/>
      <dgm:t>
        <a:bodyPr/>
        <a:lstStyle/>
        <a:p>
          <a:endParaRPr lang="tr-TR"/>
        </a:p>
      </dgm:t>
    </dgm:pt>
    <dgm:pt modelId="{7C8F12D3-5E6E-47A6-908B-395913818AAE}" type="pres">
      <dgm:prSet presAssocID="{D60C4155-07EB-4338-9F59-077C5277DC8D}" presName="hierChild2" presStyleCnt="0"/>
      <dgm:spPr/>
    </dgm:pt>
    <dgm:pt modelId="{25B99E39-686F-47DB-91E1-D810BB45CD46}" type="pres">
      <dgm:prSet presAssocID="{D60C4155-07EB-4338-9F59-077C5277DC8D}" presName="hierChild3" presStyleCnt="0"/>
      <dgm:spPr/>
    </dgm:pt>
    <dgm:pt modelId="{09F1EDF1-2E32-4F0C-A3E9-7BE4902FCF57}" type="pres">
      <dgm:prSet presAssocID="{2ADB961F-AA3A-40CF-A534-791590AE4BB9}" presName="hierRoot1" presStyleCnt="0">
        <dgm:presLayoutVars>
          <dgm:hierBranch val="init"/>
        </dgm:presLayoutVars>
      </dgm:prSet>
      <dgm:spPr/>
    </dgm:pt>
    <dgm:pt modelId="{3228EC24-BD16-41B9-A0BE-DEF91546B830}" type="pres">
      <dgm:prSet presAssocID="{2ADB961F-AA3A-40CF-A534-791590AE4BB9}" presName="rootComposite1" presStyleCnt="0"/>
      <dgm:spPr/>
    </dgm:pt>
    <dgm:pt modelId="{80DF613F-655F-4233-818F-54E059E149C7}" type="pres">
      <dgm:prSet presAssocID="{2ADB961F-AA3A-40CF-A534-791590AE4BB9}" presName="rootText1" presStyleLbl="node0" presStyleIdx="2" presStyleCnt="3" custScaleY="193871">
        <dgm:presLayoutVars>
          <dgm:chPref val="3"/>
        </dgm:presLayoutVars>
      </dgm:prSet>
      <dgm:spPr/>
      <dgm:t>
        <a:bodyPr/>
        <a:lstStyle/>
        <a:p>
          <a:endParaRPr lang="tr-TR"/>
        </a:p>
      </dgm:t>
    </dgm:pt>
    <dgm:pt modelId="{F9D82B19-7FB8-4865-99DB-188B87D542D3}" type="pres">
      <dgm:prSet presAssocID="{2ADB961F-AA3A-40CF-A534-791590AE4BB9}" presName="rootConnector1" presStyleLbl="node1" presStyleIdx="0" presStyleCnt="0"/>
      <dgm:spPr/>
      <dgm:t>
        <a:bodyPr/>
        <a:lstStyle/>
        <a:p>
          <a:endParaRPr lang="tr-TR"/>
        </a:p>
      </dgm:t>
    </dgm:pt>
    <dgm:pt modelId="{CC016F99-6DA1-4120-85F6-455A5EC65E99}" type="pres">
      <dgm:prSet presAssocID="{2ADB961F-AA3A-40CF-A534-791590AE4BB9}" presName="hierChild2" presStyleCnt="0"/>
      <dgm:spPr/>
    </dgm:pt>
    <dgm:pt modelId="{D1702D75-1BF0-463C-88D7-93C3F73C8B69}" type="pres">
      <dgm:prSet presAssocID="{2ADB961F-AA3A-40CF-A534-791590AE4BB9}" presName="hierChild3" presStyleCnt="0"/>
      <dgm:spPr/>
    </dgm:pt>
  </dgm:ptLst>
  <dgm:cxnLst>
    <dgm:cxn modelId="{695BDAED-6815-4BD2-B097-59F87D0407E0}" type="presOf" srcId="{C5699329-27BE-4337-8F10-C5B0846D7399}" destId="{EF2AF15C-9A4B-4DEB-B926-71A33009819F}" srcOrd="0" destOrd="0" presId="urn:microsoft.com/office/officeart/2005/8/layout/orgChart1"/>
    <dgm:cxn modelId="{3630080F-0B35-4B95-A28D-50F7BDD98B9C}" srcId="{C5699329-27BE-4337-8F10-C5B0846D7399}" destId="{D09EF761-7B73-4AC0-B6EB-8F943A5EE3CA}" srcOrd="0" destOrd="0" parTransId="{2349E216-7FC2-4687-8E08-F66BC292E833}" sibTransId="{2B449855-B1B2-48AE-91A0-72680FB54AEC}"/>
    <dgm:cxn modelId="{89386944-DDCB-410A-A243-B267F1B299B9}" type="presOf" srcId="{D09EF761-7B73-4AC0-B6EB-8F943A5EE3CA}" destId="{069C3AFB-D225-4A84-9353-90F6AEA051BE}" srcOrd="0" destOrd="0" presId="urn:microsoft.com/office/officeart/2005/8/layout/orgChart1"/>
    <dgm:cxn modelId="{2BD0A4F5-E785-4E2B-8EB0-F5C47AB54315}" type="presOf" srcId="{2ADB961F-AA3A-40CF-A534-791590AE4BB9}" destId="{80DF613F-655F-4233-818F-54E059E149C7}" srcOrd="0" destOrd="0" presId="urn:microsoft.com/office/officeart/2005/8/layout/orgChart1"/>
    <dgm:cxn modelId="{D4396668-CF3D-4528-825A-D3BEF1864052}" srcId="{C5699329-27BE-4337-8F10-C5B0846D7399}" destId="{D60C4155-07EB-4338-9F59-077C5277DC8D}" srcOrd="1" destOrd="0" parTransId="{DD432E2F-6C60-498F-98DE-333098F8C246}" sibTransId="{595ADD82-A719-419B-A904-07F11C9FDCE5}"/>
    <dgm:cxn modelId="{EEA5CAD3-5DA2-4465-AB17-E027E6A77F0C}" type="presOf" srcId="{D60C4155-07EB-4338-9F59-077C5277DC8D}" destId="{5360D3CD-A033-4000-BC01-7ADE11A8E44D}" srcOrd="0" destOrd="0" presId="urn:microsoft.com/office/officeart/2005/8/layout/orgChart1"/>
    <dgm:cxn modelId="{502F98E4-C6DF-4EAA-9FAE-A95A15BDC8D0}" type="presOf" srcId="{D09EF761-7B73-4AC0-B6EB-8F943A5EE3CA}" destId="{7BDAD20E-34A0-4A56-A059-7072FFC62806}" srcOrd="1" destOrd="0" presId="urn:microsoft.com/office/officeart/2005/8/layout/orgChart1"/>
    <dgm:cxn modelId="{B7482A83-3303-43B9-A7B8-B323D7B01763}" srcId="{C5699329-27BE-4337-8F10-C5B0846D7399}" destId="{2ADB961F-AA3A-40CF-A534-791590AE4BB9}" srcOrd="2" destOrd="0" parTransId="{4E482F73-964E-4CE0-9B68-03D18ED9B7CC}" sibTransId="{576531B5-BDD2-4F70-8634-1804EE581CAE}"/>
    <dgm:cxn modelId="{22000917-8EE2-4BD2-AC43-F770ABEC0D3A}" type="presOf" srcId="{D60C4155-07EB-4338-9F59-077C5277DC8D}" destId="{3EA5379F-10EB-4D37-804D-0A7F3519B179}" srcOrd="1" destOrd="0" presId="urn:microsoft.com/office/officeart/2005/8/layout/orgChart1"/>
    <dgm:cxn modelId="{553312D2-621F-48F6-953C-3EE7D8ED06F5}" type="presOf" srcId="{2ADB961F-AA3A-40CF-A534-791590AE4BB9}" destId="{F9D82B19-7FB8-4865-99DB-188B87D542D3}" srcOrd="1" destOrd="0" presId="urn:microsoft.com/office/officeart/2005/8/layout/orgChart1"/>
    <dgm:cxn modelId="{C2BCB5FC-2462-4F9E-8FCC-01084280ECA1}" type="presParOf" srcId="{EF2AF15C-9A4B-4DEB-B926-71A33009819F}" destId="{376DD162-30C2-4FCC-B8DA-B7555304FCCE}" srcOrd="0" destOrd="0" presId="urn:microsoft.com/office/officeart/2005/8/layout/orgChart1"/>
    <dgm:cxn modelId="{D8D877C0-6FC0-4CEB-9FBE-DDD20D43C7E0}" type="presParOf" srcId="{376DD162-30C2-4FCC-B8DA-B7555304FCCE}" destId="{0BBFC14D-8F3E-4E73-A89E-9676BD9FBE6A}" srcOrd="0" destOrd="0" presId="urn:microsoft.com/office/officeart/2005/8/layout/orgChart1"/>
    <dgm:cxn modelId="{1C74E639-916F-4DEA-B818-B3DB30B11E55}" type="presParOf" srcId="{0BBFC14D-8F3E-4E73-A89E-9676BD9FBE6A}" destId="{069C3AFB-D225-4A84-9353-90F6AEA051BE}" srcOrd="0" destOrd="0" presId="urn:microsoft.com/office/officeart/2005/8/layout/orgChart1"/>
    <dgm:cxn modelId="{3CFB7F94-5B6A-4116-899D-E0E3B59EE2E3}" type="presParOf" srcId="{0BBFC14D-8F3E-4E73-A89E-9676BD9FBE6A}" destId="{7BDAD20E-34A0-4A56-A059-7072FFC62806}" srcOrd="1" destOrd="0" presId="urn:microsoft.com/office/officeart/2005/8/layout/orgChart1"/>
    <dgm:cxn modelId="{5C852811-6BFB-4DCA-8080-C8C495AF97F6}" type="presParOf" srcId="{376DD162-30C2-4FCC-B8DA-B7555304FCCE}" destId="{C0A6F053-AC7F-4750-B826-F098EEEB7E4B}" srcOrd="1" destOrd="0" presId="urn:microsoft.com/office/officeart/2005/8/layout/orgChart1"/>
    <dgm:cxn modelId="{DCFA76AB-0288-4456-A989-8C27F2D5CC86}" type="presParOf" srcId="{376DD162-30C2-4FCC-B8DA-B7555304FCCE}" destId="{0D4B704B-7CA3-402E-8B2C-2364308F4444}" srcOrd="2" destOrd="0" presId="urn:microsoft.com/office/officeart/2005/8/layout/orgChart1"/>
    <dgm:cxn modelId="{A5261B1D-12D0-4C55-B187-9A730DB732BB}" type="presParOf" srcId="{EF2AF15C-9A4B-4DEB-B926-71A33009819F}" destId="{498AEA08-8BB7-45AF-81F0-F2B36593E6C3}" srcOrd="1" destOrd="0" presId="urn:microsoft.com/office/officeart/2005/8/layout/orgChart1"/>
    <dgm:cxn modelId="{71F4E2CB-91DC-4D2D-AC62-3BC1E6094567}" type="presParOf" srcId="{498AEA08-8BB7-45AF-81F0-F2B36593E6C3}" destId="{649E7910-A457-485B-A853-EE88FE109980}" srcOrd="0" destOrd="0" presId="urn:microsoft.com/office/officeart/2005/8/layout/orgChart1"/>
    <dgm:cxn modelId="{E250C30D-75BA-4A90-987B-7BE260C3F793}" type="presParOf" srcId="{649E7910-A457-485B-A853-EE88FE109980}" destId="{5360D3CD-A033-4000-BC01-7ADE11A8E44D}" srcOrd="0" destOrd="0" presId="urn:microsoft.com/office/officeart/2005/8/layout/orgChart1"/>
    <dgm:cxn modelId="{C4435CE8-8129-45F6-A1EE-5DC102664A68}" type="presParOf" srcId="{649E7910-A457-485B-A853-EE88FE109980}" destId="{3EA5379F-10EB-4D37-804D-0A7F3519B179}" srcOrd="1" destOrd="0" presId="urn:microsoft.com/office/officeart/2005/8/layout/orgChart1"/>
    <dgm:cxn modelId="{9D02AF64-7803-43F5-914F-BEBEB6D0D1FC}" type="presParOf" srcId="{498AEA08-8BB7-45AF-81F0-F2B36593E6C3}" destId="{7C8F12D3-5E6E-47A6-908B-395913818AAE}" srcOrd="1" destOrd="0" presId="urn:microsoft.com/office/officeart/2005/8/layout/orgChart1"/>
    <dgm:cxn modelId="{4D61A213-0157-4F77-AA77-540833D99EDD}" type="presParOf" srcId="{498AEA08-8BB7-45AF-81F0-F2B36593E6C3}" destId="{25B99E39-686F-47DB-91E1-D810BB45CD46}" srcOrd="2" destOrd="0" presId="urn:microsoft.com/office/officeart/2005/8/layout/orgChart1"/>
    <dgm:cxn modelId="{F89EDF0C-A770-4015-80B0-A6CAC0F5F684}" type="presParOf" srcId="{EF2AF15C-9A4B-4DEB-B926-71A33009819F}" destId="{09F1EDF1-2E32-4F0C-A3E9-7BE4902FCF57}" srcOrd="2" destOrd="0" presId="urn:microsoft.com/office/officeart/2005/8/layout/orgChart1"/>
    <dgm:cxn modelId="{1B7B0431-834A-49DE-BD42-C754460C143D}" type="presParOf" srcId="{09F1EDF1-2E32-4F0C-A3E9-7BE4902FCF57}" destId="{3228EC24-BD16-41B9-A0BE-DEF91546B830}" srcOrd="0" destOrd="0" presId="urn:microsoft.com/office/officeart/2005/8/layout/orgChart1"/>
    <dgm:cxn modelId="{613C4681-19C6-4EA1-9C26-1CC89AD61588}" type="presParOf" srcId="{3228EC24-BD16-41B9-A0BE-DEF91546B830}" destId="{80DF613F-655F-4233-818F-54E059E149C7}" srcOrd="0" destOrd="0" presId="urn:microsoft.com/office/officeart/2005/8/layout/orgChart1"/>
    <dgm:cxn modelId="{9435B255-D61A-4D8A-8EE3-BB6E7AC75B90}" type="presParOf" srcId="{3228EC24-BD16-41B9-A0BE-DEF91546B830}" destId="{F9D82B19-7FB8-4865-99DB-188B87D542D3}" srcOrd="1" destOrd="0" presId="urn:microsoft.com/office/officeart/2005/8/layout/orgChart1"/>
    <dgm:cxn modelId="{D80A5F0C-7CDC-4D79-9FFB-95CAC36344F1}" type="presParOf" srcId="{09F1EDF1-2E32-4F0C-A3E9-7BE4902FCF57}" destId="{CC016F99-6DA1-4120-85F6-455A5EC65E99}" srcOrd="1" destOrd="0" presId="urn:microsoft.com/office/officeart/2005/8/layout/orgChart1"/>
    <dgm:cxn modelId="{08091F20-CF96-4236-94EF-1FE88E297EC8}" type="presParOf" srcId="{09F1EDF1-2E32-4F0C-A3E9-7BE4902FCF57}" destId="{D1702D75-1BF0-463C-88D7-93C3F73C8B6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9C3AFB-D225-4A84-9353-90F6AEA051BE}">
      <dsp:nvSpPr>
        <dsp:cNvPr id="0" name=""/>
        <dsp:cNvSpPr/>
      </dsp:nvSpPr>
      <dsp:spPr>
        <a:xfrm>
          <a:off x="695" y="144955"/>
          <a:ext cx="3029768" cy="3134325"/>
        </a:xfrm>
        <a:prstGeom prst="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tr-TR" sz="2800" kern="1200" dirty="0"/>
            <a:t>1.SINIF toplam mevcudun %20’si</a:t>
          </a:r>
        </a:p>
      </dsp:txBody>
      <dsp:txXfrm>
        <a:off x="695" y="144955"/>
        <a:ext cx="3029768" cy="3134325"/>
      </dsp:txXfrm>
    </dsp:sp>
    <dsp:sp modelId="{5360D3CD-A033-4000-BC01-7ADE11A8E44D}">
      <dsp:nvSpPr>
        <dsp:cNvPr id="0" name=""/>
        <dsp:cNvSpPr/>
      </dsp:nvSpPr>
      <dsp:spPr>
        <a:xfrm>
          <a:off x="3666715" y="144955"/>
          <a:ext cx="3029768" cy="3032510"/>
        </a:xfrm>
        <a:prstGeom prst="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tr-TR" sz="2800" kern="1200" dirty="0"/>
            <a:t>2.SINIF toplam mevcudun %20’si</a:t>
          </a:r>
        </a:p>
      </dsp:txBody>
      <dsp:txXfrm>
        <a:off x="3666715" y="144955"/>
        <a:ext cx="3029768" cy="3032510"/>
      </dsp:txXfrm>
    </dsp:sp>
    <dsp:sp modelId="{80DF613F-655F-4233-818F-54E059E149C7}">
      <dsp:nvSpPr>
        <dsp:cNvPr id="0" name=""/>
        <dsp:cNvSpPr/>
      </dsp:nvSpPr>
      <dsp:spPr>
        <a:xfrm>
          <a:off x="7332735" y="144955"/>
          <a:ext cx="3029768" cy="2936921"/>
        </a:xfrm>
        <a:prstGeom prst="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tr-TR" sz="2800" kern="1200" dirty="0"/>
            <a:t>3.SINIF toplam mevcudun %20’si</a:t>
          </a:r>
        </a:p>
      </dsp:txBody>
      <dsp:txXfrm>
        <a:off x="7332735" y="144955"/>
        <a:ext cx="3029768" cy="293692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93BB62-FE59-4E88-B50D-E0BC72676C7E}" type="datetimeFigureOut">
              <a:rPr lang="tr-TR" smtClean="0"/>
              <a:t>5.11.2024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DD5DB-BDBF-4DE8-9E22-1F0C5166872F}" type="slidenum">
              <a:rPr lang="tr-TR" smtClean="0"/>
              <a:t>‹#›</a:t>
            </a:fld>
            <a:endParaRPr lang="tr-TR"/>
          </a:p>
        </p:txBody>
      </p:sp>
    </p:spTree>
    <p:extLst>
      <p:ext uri="{BB962C8B-B14F-4D97-AF65-F5344CB8AC3E}">
        <p14:creationId xmlns:p14="http://schemas.microsoft.com/office/powerpoint/2010/main" val="1409671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tr-TR"/>
              <a:t>Asıl başlık stilini düzenlemek için tıklayın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C67A4959-9360-4A61-BAF4-F3F107E8D4FC}" type="datetime1">
              <a:rPr lang="tr-TR" smtClean="0"/>
              <a:t>5.11.2024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6A06BC5-9402-4555-B6E4-0C313457E7BE}" type="slidenum">
              <a:rPr lang="tr-TR" smtClean="0"/>
              <a:t>‹#›</a:t>
            </a:fld>
            <a:endParaRPr lang="tr-TR"/>
          </a:p>
        </p:txBody>
      </p:sp>
    </p:spTree>
    <p:extLst>
      <p:ext uri="{BB962C8B-B14F-4D97-AF65-F5344CB8AC3E}">
        <p14:creationId xmlns:p14="http://schemas.microsoft.com/office/powerpoint/2010/main" val="685481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E68807E-63BC-4480-829B-2EF78BE8C878}" type="datetime1">
              <a:rPr lang="tr-TR" smtClean="0"/>
              <a:t>5.11.2024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6A06BC5-9402-4555-B6E4-0C313457E7BE}" type="slidenum">
              <a:rPr lang="tr-TR" smtClean="0"/>
              <a:t>‹#›</a:t>
            </a:fld>
            <a:endParaRPr lang="tr-TR"/>
          </a:p>
        </p:txBody>
      </p:sp>
    </p:spTree>
    <p:extLst>
      <p:ext uri="{BB962C8B-B14F-4D97-AF65-F5344CB8AC3E}">
        <p14:creationId xmlns:p14="http://schemas.microsoft.com/office/powerpoint/2010/main" val="757494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BA4C821-3849-4CDD-B822-4585CF331A29}" type="datetime1">
              <a:rPr lang="tr-TR" smtClean="0"/>
              <a:t>5.11.2024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6A06BC5-9402-4555-B6E4-0C313457E7BE}" type="slidenum">
              <a:rPr lang="tr-TR" smtClean="0"/>
              <a:t>‹#›</a:t>
            </a:fld>
            <a:endParaRPr lang="tr-TR"/>
          </a:p>
        </p:txBody>
      </p:sp>
    </p:spTree>
    <p:extLst>
      <p:ext uri="{BB962C8B-B14F-4D97-AF65-F5344CB8AC3E}">
        <p14:creationId xmlns:p14="http://schemas.microsoft.com/office/powerpoint/2010/main" val="753283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7C27A9A-442F-459D-985D-3D712D53F24D}" type="datetime1">
              <a:rPr lang="tr-TR" smtClean="0"/>
              <a:t>5.11.2024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6A06BC5-9402-4555-B6E4-0C313457E7BE}" type="slidenum">
              <a:rPr lang="tr-TR" smtClean="0"/>
              <a:t>‹#›</a:t>
            </a:fld>
            <a:endParaRPr lang="tr-TR"/>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96434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8F85C4E-75C1-4BD6-AE00-C87578EE3403}" type="datetime1">
              <a:rPr lang="tr-TR" smtClean="0"/>
              <a:t>5.11.2024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6A06BC5-9402-4555-B6E4-0C313457E7BE}" type="slidenum">
              <a:rPr lang="tr-TR" smtClean="0"/>
              <a:t>‹#›</a:t>
            </a:fld>
            <a:endParaRPr lang="tr-TR"/>
          </a:p>
        </p:txBody>
      </p:sp>
    </p:spTree>
    <p:extLst>
      <p:ext uri="{BB962C8B-B14F-4D97-AF65-F5344CB8AC3E}">
        <p14:creationId xmlns:p14="http://schemas.microsoft.com/office/powerpoint/2010/main" val="2716377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1DCEEED4-5409-45D7-9E5D-C9727E795809}" type="datetime1">
              <a:rPr lang="tr-TR" smtClean="0"/>
              <a:t>5.11.2024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6A06BC5-9402-4555-B6E4-0C313457E7BE}" type="slidenum">
              <a:rPr lang="tr-TR" smtClean="0"/>
              <a:t>‹#›</a:t>
            </a:fld>
            <a:endParaRPr lang="tr-TR"/>
          </a:p>
        </p:txBody>
      </p:sp>
    </p:spTree>
    <p:extLst>
      <p:ext uri="{BB962C8B-B14F-4D97-AF65-F5344CB8AC3E}">
        <p14:creationId xmlns:p14="http://schemas.microsoft.com/office/powerpoint/2010/main" val="2273295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8CA5D668-6FEA-4E85-9192-FF1FE14F8D5C}" type="datetime1">
              <a:rPr lang="tr-TR" smtClean="0"/>
              <a:t>5.11.2024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6A06BC5-9402-4555-B6E4-0C313457E7BE}" type="slidenum">
              <a:rPr lang="tr-TR" smtClean="0"/>
              <a:t>‹#›</a:t>
            </a:fld>
            <a:endParaRPr lang="tr-TR"/>
          </a:p>
        </p:txBody>
      </p:sp>
    </p:spTree>
    <p:extLst>
      <p:ext uri="{BB962C8B-B14F-4D97-AF65-F5344CB8AC3E}">
        <p14:creationId xmlns:p14="http://schemas.microsoft.com/office/powerpoint/2010/main" val="1550711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7EB9825F-5781-4F94-AF8E-B1B1F42041DB}" type="datetime1">
              <a:rPr lang="tr-TR" smtClean="0"/>
              <a:t>5.11.2024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6A06BC5-9402-4555-B6E4-0C313457E7BE}" type="slidenum">
              <a:rPr lang="tr-TR" smtClean="0"/>
              <a:t>‹#›</a:t>
            </a:fld>
            <a:endParaRPr lang="tr-TR"/>
          </a:p>
        </p:txBody>
      </p:sp>
    </p:spTree>
    <p:extLst>
      <p:ext uri="{BB962C8B-B14F-4D97-AF65-F5344CB8AC3E}">
        <p14:creationId xmlns:p14="http://schemas.microsoft.com/office/powerpoint/2010/main" val="2967910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tr-TR"/>
              <a:t>Asıl başlık stilini düzenlemek için tıklayın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5C0127D-A83F-4E35-86FE-B43F59C0C3C5}" type="datetime1">
              <a:rPr lang="tr-TR" smtClean="0"/>
              <a:t>5.11.2024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6A06BC5-9402-4555-B6E4-0C313457E7BE}" type="slidenum">
              <a:rPr lang="tr-TR" smtClean="0"/>
              <a:t>‹#›</a:t>
            </a:fld>
            <a:endParaRPr lang="tr-TR"/>
          </a:p>
        </p:txBody>
      </p:sp>
    </p:spTree>
    <p:extLst>
      <p:ext uri="{BB962C8B-B14F-4D97-AF65-F5344CB8AC3E}">
        <p14:creationId xmlns:p14="http://schemas.microsoft.com/office/powerpoint/2010/main" val="1250119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81BCC241-527C-438F-9CDA-A14C6FB45915}" type="datetime1">
              <a:rPr lang="tr-TR" smtClean="0"/>
              <a:t>5.11.2024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6A06BC5-9402-4555-B6E4-0C313457E7BE}" type="slidenum">
              <a:rPr lang="tr-TR" smtClean="0"/>
              <a:t>‹#›</a:t>
            </a:fld>
            <a:endParaRPr lang="tr-TR"/>
          </a:p>
        </p:txBody>
      </p:sp>
    </p:spTree>
    <p:extLst>
      <p:ext uri="{BB962C8B-B14F-4D97-AF65-F5344CB8AC3E}">
        <p14:creationId xmlns:p14="http://schemas.microsoft.com/office/powerpoint/2010/main" val="1401943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4862AAE-58A5-4D8C-93D7-9562E68AAB8F}" type="datetime1">
              <a:rPr lang="tr-TR" smtClean="0"/>
              <a:t>5.11.2024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6A06BC5-9402-4555-B6E4-0C313457E7BE}" type="slidenum">
              <a:rPr lang="tr-TR" smtClean="0"/>
              <a:t>‹#›</a:t>
            </a:fld>
            <a:endParaRPr lang="tr-TR"/>
          </a:p>
        </p:txBody>
      </p:sp>
    </p:spTree>
    <p:extLst>
      <p:ext uri="{BB962C8B-B14F-4D97-AF65-F5344CB8AC3E}">
        <p14:creationId xmlns:p14="http://schemas.microsoft.com/office/powerpoint/2010/main" val="2218218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4203608-E4EA-41A0-A347-BD284CCDBDC1}" type="datetime1">
              <a:rPr lang="tr-TR" smtClean="0"/>
              <a:t>5.11.2024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6A06BC5-9402-4555-B6E4-0C313457E7BE}" type="slidenum">
              <a:rPr lang="tr-TR" smtClean="0"/>
              <a:t>‹#›</a:t>
            </a:fld>
            <a:endParaRPr lang="tr-TR"/>
          </a:p>
        </p:txBody>
      </p:sp>
    </p:spTree>
    <p:extLst>
      <p:ext uri="{BB962C8B-B14F-4D97-AF65-F5344CB8AC3E}">
        <p14:creationId xmlns:p14="http://schemas.microsoft.com/office/powerpoint/2010/main" val="562348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stilini düzenlemek için tıklayın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BEB3F8C-FC88-4DE8-9503-BB4B9C83B162}" type="datetime1">
              <a:rPr lang="tr-TR" smtClean="0"/>
              <a:t>5.11.2024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6A06BC5-9402-4555-B6E4-0C313457E7BE}" type="slidenum">
              <a:rPr lang="tr-TR" smtClean="0"/>
              <a:t>‹#›</a:t>
            </a:fld>
            <a:endParaRPr lang="tr-TR"/>
          </a:p>
        </p:txBody>
      </p:sp>
    </p:spTree>
    <p:extLst>
      <p:ext uri="{BB962C8B-B14F-4D97-AF65-F5344CB8AC3E}">
        <p14:creationId xmlns:p14="http://schemas.microsoft.com/office/powerpoint/2010/main" val="899793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Content Placeholder 3"/>
          <p:cNvSpPr>
            <a:spLocks noGrp="1"/>
          </p:cNvSpPr>
          <p:nvPr>
            <p:ph sz="quarter" idx="13"/>
          </p:nvPr>
        </p:nvSpPr>
        <p:spPr>
          <a:xfrm>
            <a:off x="913774" y="3051012"/>
            <a:ext cx="5106027" cy="274018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3" name="Content Placeholder 5"/>
          <p:cNvSpPr>
            <a:spLocks noGrp="1"/>
          </p:cNvSpPr>
          <p:nvPr>
            <p:ph sz="quarter" idx="14"/>
          </p:nvPr>
        </p:nvSpPr>
        <p:spPr>
          <a:xfrm>
            <a:off x="6172200" y="3051012"/>
            <a:ext cx="5105401" cy="2740187"/>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FC5CADC-18AD-4A15-BD1D-0095EAD35455}" type="datetime1">
              <a:rPr lang="tr-TR" smtClean="0"/>
              <a:t>5.11.2024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6A06BC5-9402-4555-B6E4-0C313457E7BE}" type="slidenum">
              <a:rPr lang="tr-TR" smtClean="0"/>
              <a:t>‹#›</a:t>
            </a:fld>
            <a:endParaRPr lang="tr-TR"/>
          </a:p>
        </p:txBody>
      </p:sp>
    </p:spTree>
    <p:extLst>
      <p:ext uri="{BB962C8B-B14F-4D97-AF65-F5344CB8AC3E}">
        <p14:creationId xmlns:p14="http://schemas.microsoft.com/office/powerpoint/2010/main" val="3383137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F392F9B6-5EEF-4204-8B08-3A616314C6B5}" type="datetime1">
              <a:rPr lang="tr-TR" smtClean="0"/>
              <a:t>5.11.2024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6A06BC5-9402-4555-B6E4-0C313457E7BE}" type="slidenum">
              <a:rPr lang="tr-TR" smtClean="0"/>
              <a:t>‹#›</a:t>
            </a:fld>
            <a:endParaRPr lang="tr-TR"/>
          </a:p>
        </p:txBody>
      </p:sp>
    </p:spTree>
    <p:extLst>
      <p:ext uri="{BB962C8B-B14F-4D97-AF65-F5344CB8AC3E}">
        <p14:creationId xmlns:p14="http://schemas.microsoft.com/office/powerpoint/2010/main" val="2995349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F6838481-4D87-460B-A3C5-632515D59D4D}" type="datetime1">
              <a:rPr lang="tr-TR" smtClean="0"/>
              <a:t>5.11.2024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6A06BC5-9402-4555-B6E4-0C313457E7BE}" type="slidenum">
              <a:rPr lang="tr-TR" smtClean="0"/>
              <a:t>‹#›</a:t>
            </a:fld>
            <a:endParaRPr lang="tr-TR"/>
          </a:p>
        </p:txBody>
      </p:sp>
    </p:spTree>
    <p:extLst>
      <p:ext uri="{BB962C8B-B14F-4D97-AF65-F5344CB8AC3E}">
        <p14:creationId xmlns:p14="http://schemas.microsoft.com/office/powerpoint/2010/main" val="3660574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tr-TR"/>
              <a:t>Asıl başlık stilini düzenlemek için tıklayın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576324F4-FB14-4D1F-B981-1E767E3CE951}" type="datetime1">
              <a:rPr lang="tr-TR" smtClean="0"/>
              <a:t>5.11.2024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6A06BC5-9402-4555-B6E4-0C313457E7BE}" type="slidenum">
              <a:rPr lang="tr-TR" smtClean="0"/>
              <a:t>‹#›</a:t>
            </a:fld>
            <a:endParaRPr lang="tr-TR"/>
          </a:p>
        </p:txBody>
      </p:sp>
    </p:spTree>
    <p:extLst>
      <p:ext uri="{BB962C8B-B14F-4D97-AF65-F5344CB8AC3E}">
        <p14:creationId xmlns:p14="http://schemas.microsoft.com/office/powerpoint/2010/main" val="1368533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93B4C544-89FB-4C88-B696-2BF7952CA9B3}" type="datetime1">
              <a:rPr lang="tr-TR" smtClean="0"/>
              <a:t>5.11.2024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6A06BC5-9402-4555-B6E4-0C313457E7BE}" type="slidenum">
              <a:rPr lang="tr-TR" smtClean="0"/>
              <a:t>‹#›</a:t>
            </a:fld>
            <a:endParaRPr lang="tr-TR"/>
          </a:p>
        </p:txBody>
      </p:sp>
    </p:spTree>
    <p:extLst>
      <p:ext uri="{BB962C8B-B14F-4D97-AF65-F5344CB8AC3E}">
        <p14:creationId xmlns:p14="http://schemas.microsoft.com/office/powerpoint/2010/main" val="2405703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7653D99-D20B-4CA1-BE53-368ACE9D9603}" type="datetime1">
              <a:rPr lang="tr-TR" smtClean="0"/>
              <a:t>5.11.2024</a:t>
            </a:fld>
            <a:endParaRPr lang="tr-TR"/>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tr-TR"/>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16A06BC5-9402-4555-B6E4-0C313457E7BE}" type="slidenum">
              <a:rPr lang="tr-TR" smtClean="0"/>
              <a:t>‹#›</a:t>
            </a:fld>
            <a:endParaRPr lang="tr-TR"/>
          </a:p>
        </p:txBody>
      </p:sp>
    </p:spTree>
    <p:extLst>
      <p:ext uri="{BB962C8B-B14F-4D97-AF65-F5344CB8AC3E}">
        <p14:creationId xmlns:p14="http://schemas.microsoft.com/office/powerpoint/2010/main" val="3985346249"/>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itiraz.meb.gov.tr/" TargetMode="Externa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751012" y="1969477"/>
            <a:ext cx="8377726" cy="1659271"/>
          </a:xfrm>
        </p:spPr>
        <p:txBody>
          <a:bodyPr>
            <a:noAutofit/>
          </a:bodyPr>
          <a:lstStyle/>
          <a:p>
            <a:r>
              <a:rPr lang="tr-TR" sz="2800" dirty="0" smtClean="0"/>
              <a:t>2024-2025 eğitim öğretim yılı</a:t>
            </a:r>
            <a:br>
              <a:rPr lang="tr-TR" sz="2800" dirty="0" smtClean="0"/>
            </a:br>
            <a:r>
              <a:rPr lang="tr-TR" sz="2800" dirty="0" smtClean="0"/>
              <a:t> </a:t>
            </a:r>
            <a:r>
              <a:rPr lang="tr-TR" sz="2800" dirty="0"/>
              <a:t>BİLİM VE SANAT MERKEZLERİ ÖĞRENCİ TANILAMA SÜRECİ </a:t>
            </a:r>
            <a:br>
              <a:rPr lang="tr-TR" sz="2800" dirty="0"/>
            </a:br>
            <a:r>
              <a:rPr lang="tr-TR" sz="2800" dirty="0"/>
              <a:t>BİLGİLENDİRME TOPLANTISI</a:t>
            </a:r>
          </a:p>
        </p:txBody>
      </p:sp>
      <p:sp>
        <p:nvSpPr>
          <p:cNvPr id="3" name="Alt Başlık 2"/>
          <p:cNvSpPr>
            <a:spLocks noGrp="1"/>
          </p:cNvSpPr>
          <p:nvPr>
            <p:ph type="subTitle" idx="1"/>
          </p:nvPr>
        </p:nvSpPr>
        <p:spPr/>
        <p:txBody>
          <a:bodyPr/>
          <a:lstStyle/>
          <a:p>
            <a:r>
              <a:rPr lang="tr-TR" dirty="0"/>
              <a:t>KADIKÖY REHBERLİK VE ARAŞTIRMA MERKEZİ</a:t>
            </a:r>
          </a:p>
          <a:p>
            <a:endParaRPr lang="tr-TR" dirty="0"/>
          </a:p>
          <a:p>
            <a:endParaRPr lang="tr-TR" dirty="0"/>
          </a:p>
        </p:txBody>
      </p:sp>
      <p:sp>
        <p:nvSpPr>
          <p:cNvPr id="4" name="Freeform 7">
            <a:extLst>
              <a:ext uri="{FF2B5EF4-FFF2-40B4-BE49-F238E27FC236}">
                <a16:creationId xmlns:a16="http://schemas.microsoft.com/office/drawing/2014/main" id="{F96D1009-5F85-45AC-0639-3C33700AF738}"/>
              </a:ext>
            </a:extLst>
          </p:cNvPr>
          <p:cNvSpPr/>
          <p:nvPr/>
        </p:nvSpPr>
        <p:spPr>
          <a:xfrm>
            <a:off x="415637" y="4571999"/>
            <a:ext cx="2881744" cy="2046554"/>
          </a:xfrm>
          <a:custGeom>
            <a:avLst/>
            <a:gdLst/>
            <a:ahLst/>
            <a:cxnLst/>
            <a:rect l="l" t="t" r="r" b="b"/>
            <a:pathLst>
              <a:path w="3562713" h="2395925">
                <a:moveTo>
                  <a:pt x="0" y="0"/>
                </a:moveTo>
                <a:lnTo>
                  <a:pt x="3562713" y="0"/>
                </a:lnTo>
                <a:lnTo>
                  <a:pt x="3562713" y="2395924"/>
                </a:lnTo>
                <a:lnTo>
                  <a:pt x="0" y="2395924"/>
                </a:lnTo>
                <a:lnTo>
                  <a:pt x="0" y="0"/>
                </a:lnTo>
                <a:close/>
              </a:path>
            </a:pathLst>
          </a:custGeom>
          <a:blipFill>
            <a:blip r:embed="rId2"/>
            <a:stretch>
              <a:fillRect/>
            </a:stretch>
          </a:blipFill>
        </p:spPr>
      </p:sp>
      <p:sp>
        <p:nvSpPr>
          <p:cNvPr id="5" name="Freeform 6">
            <a:extLst>
              <a:ext uri="{FF2B5EF4-FFF2-40B4-BE49-F238E27FC236}">
                <a16:creationId xmlns:a16="http://schemas.microsoft.com/office/drawing/2014/main" id="{AFF03191-2FD4-B59D-5BDC-C26B020183EA}"/>
              </a:ext>
            </a:extLst>
          </p:cNvPr>
          <p:cNvSpPr/>
          <p:nvPr/>
        </p:nvSpPr>
        <p:spPr>
          <a:xfrm>
            <a:off x="8257309" y="0"/>
            <a:ext cx="3754581" cy="1795258"/>
          </a:xfrm>
          <a:custGeom>
            <a:avLst/>
            <a:gdLst/>
            <a:ahLst/>
            <a:cxnLst/>
            <a:rect l="l" t="t" r="r" b="b"/>
            <a:pathLst>
              <a:path w="5460861" h="1795258">
                <a:moveTo>
                  <a:pt x="0" y="0"/>
                </a:moveTo>
                <a:lnTo>
                  <a:pt x="5460861" y="0"/>
                </a:lnTo>
                <a:lnTo>
                  <a:pt x="5460861" y="1795258"/>
                </a:lnTo>
                <a:lnTo>
                  <a:pt x="0" y="179525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6" name="Freeform 3">
            <a:extLst>
              <a:ext uri="{FF2B5EF4-FFF2-40B4-BE49-F238E27FC236}">
                <a16:creationId xmlns:a16="http://schemas.microsoft.com/office/drawing/2014/main" id="{FE258856-F29E-E26F-EB82-4C5E5E6E055C}"/>
              </a:ext>
            </a:extLst>
          </p:cNvPr>
          <p:cNvSpPr/>
          <p:nvPr/>
        </p:nvSpPr>
        <p:spPr>
          <a:xfrm>
            <a:off x="7857483" y="4466998"/>
            <a:ext cx="2074276" cy="1830984"/>
          </a:xfrm>
          <a:custGeom>
            <a:avLst/>
            <a:gdLst/>
            <a:ahLst/>
            <a:cxnLst/>
            <a:rect l="l" t="t" r="r" b="b"/>
            <a:pathLst>
              <a:path w="4245532" h="2796744">
                <a:moveTo>
                  <a:pt x="0" y="0"/>
                </a:moveTo>
                <a:lnTo>
                  <a:pt x="4245532" y="0"/>
                </a:lnTo>
                <a:lnTo>
                  <a:pt x="4245532" y="2796745"/>
                </a:lnTo>
                <a:lnTo>
                  <a:pt x="0" y="2796745"/>
                </a:lnTo>
                <a:lnTo>
                  <a:pt x="0" y="0"/>
                </a:lnTo>
                <a:close/>
              </a:path>
            </a:pathLst>
          </a:custGeom>
          <a:blipFill>
            <a:blip r:embed="rId5"/>
            <a:stretch>
              <a:fillRect/>
            </a:stretch>
          </a:blipFill>
        </p:spPr>
      </p:sp>
      <p:pic>
        <p:nvPicPr>
          <p:cNvPr id="1026" name="Picture 2" descr="C:\Users\PC3\Desktop\KAdıköy RAM 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70700"/>
            <a:ext cx="2797916" cy="279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30759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9A346C-A552-01FC-F843-4CFFC71C6BE4}"/>
              </a:ext>
            </a:extLst>
          </p:cNvPr>
          <p:cNvSpPr>
            <a:spLocks noGrp="1"/>
          </p:cNvSpPr>
          <p:nvPr>
            <p:ph type="title"/>
          </p:nvPr>
        </p:nvSpPr>
        <p:spPr>
          <a:xfrm>
            <a:off x="913775" y="857956"/>
            <a:ext cx="10364451" cy="1196622"/>
          </a:xfrm>
        </p:spPr>
        <p:txBody>
          <a:bodyPr>
            <a:normAutofit fontScale="90000"/>
          </a:bodyPr>
          <a:lstStyle/>
          <a:p>
            <a:r>
              <a:rPr lang="tr-TR" dirty="0">
                <a:solidFill>
                  <a:srgbClr val="0A59B2"/>
                </a:solidFill>
                <a:effectLst/>
              </a:rPr>
              <a:t>BİLSEM Değerlendirme Sürecine Öğrencileri Aday Gösterecek Öğretmenlere Öneriler</a:t>
            </a:r>
            <a:r>
              <a:rPr lang="tr-TR" dirty="0">
                <a:solidFill>
                  <a:srgbClr val="0A59B2"/>
                </a:solidFill>
                <a:effectLst/>
                <a:latin typeface="Helvetica" pitchFamily="2" charset="0"/>
              </a:rPr>
              <a:t/>
            </a:r>
            <a:br>
              <a:rPr lang="tr-TR" dirty="0">
                <a:solidFill>
                  <a:srgbClr val="0A59B2"/>
                </a:solidFill>
                <a:effectLst/>
                <a:latin typeface="Helvetica" pitchFamily="2" charset="0"/>
              </a:rPr>
            </a:br>
            <a:endParaRPr lang="tr-TR" dirty="0"/>
          </a:p>
        </p:txBody>
      </p:sp>
      <p:sp>
        <p:nvSpPr>
          <p:cNvPr id="3" name="İçerik Yer Tutucusu 2">
            <a:extLst>
              <a:ext uri="{FF2B5EF4-FFF2-40B4-BE49-F238E27FC236}">
                <a16:creationId xmlns:a16="http://schemas.microsoft.com/office/drawing/2014/main" id="{C268CEC1-D46E-C359-3287-43DC72569222}"/>
              </a:ext>
            </a:extLst>
          </p:cNvPr>
          <p:cNvSpPr>
            <a:spLocks noGrp="1"/>
          </p:cNvSpPr>
          <p:nvPr>
            <p:ph idx="1"/>
          </p:nvPr>
        </p:nvSpPr>
        <p:spPr>
          <a:xfrm>
            <a:off x="913775" y="1881670"/>
            <a:ext cx="10364452" cy="4236907"/>
          </a:xfrm>
        </p:spPr>
        <p:txBody>
          <a:bodyPr>
            <a:normAutofit fontScale="25000" lnSpcReduction="20000"/>
          </a:bodyPr>
          <a:lstStyle/>
          <a:p>
            <a:pPr marL="0" indent="0">
              <a:buNone/>
            </a:pPr>
            <a:r>
              <a:rPr lang="tr-TR" sz="4400" dirty="0">
                <a:solidFill>
                  <a:srgbClr val="000000"/>
                </a:solidFill>
                <a:effectLst/>
              </a:rPr>
              <a:t>• </a:t>
            </a:r>
            <a:r>
              <a:rPr lang="tr-TR" sz="5600" dirty="0">
                <a:effectLst/>
              </a:rPr>
              <a:t>Sınıftaki öğrencileri gözlemlemek, kuvvetli ve zayıf yönleri hakkında bilgi sahibi olmak doğru yönlendirme için önemlidir.</a:t>
            </a:r>
          </a:p>
          <a:p>
            <a:r>
              <a:rPr lang="tr-TR" sz="5600" dirty="0">
                <a:effectLst/>
              </a:rPr>
              <a:t>BİLSEM değerlendirme kılavuzlarında yer alan özel yetenekli çocukların özellikleri ile sınıftaki öğrencilerin özelliklerinin örtüşüp örtüşmediği üzerine düşünülmeli, kararsız kalınan durumlarda çocuğu iyi tanıyan başka öğretmenlerin de fikri alınmalıdır.</a:t>
            </a:r>
          </a:p>
          <a:p>
            <a:r>
              <a:rPr lang="tr-TR" sz="5600" dirty="0">
                <a:effectLst/>
              </a:rPr>
              <a:t>Anne ve babanın da bu konuda görüşünün almak ve onların gözlemlerinin öğretmen gözlemleriyle örtüşüp örtüşmediğine dikkat etmek gerekir.</a:t>
            </a:r>
          </a:p>
          <a:p>
            <a:r>
              <a:rPr lang="tr-TR" sz="5600" dirty="0">
                <a:effectLst/>
              </a:rPr>
              <a:t>Okulda sorun yaşayan öğrencilerin de </a:t>
            </a:r>
            <a:r>
              <a:rPr lang="tr-TR" sz="5600" dirty="0" err="1">
                <a:effectLst/>
              </a:rPr>
              <a:t>BİLSEM’e</a:t>
            </a:r>
            <a:r>
              <a:rPr lang="tr-TR" sz="5600" dirty="0">
                <a:effectLst/>
              </a:rPr>
              <a:t> aday öğrenciler olabilecekleri unutulmamalıdır.</a:t>
            </a:r>
          </a:p>
          <a:p>
            <a:r>
              <a:rPr lang="tr-TR" sz="5600" dirty="0">
                <a:effectLst/>
              </a:rPr>
              <a:t>Özel yetenekli öğrencileri sınıf ortamında ön plana çıkaran, entelektüel bilgi birikimi, bitmek bilmeyen sorular, belirli konulara karşı duyarlık sergilemeleri, yaratıcı fikirler gibi özelliklerin aday öğrencilerde olup olmadığı özellikle incelenmelidir.</a:t>
            </a:r>
          </a:p>
          <a:p>
            <a:r>
              <a:rPr lang="tr-TR" sz="5600" dirty="0">
                <a:effectLst/>
              </a:rPr>
              <a:t>Ebeveynleri kırmamak adına yukarıda bahsedilen özelliklere sahip olmayan öğrencilerin aday olarak gösterilmemesine, gerçekten bu özellikleri taşıyan öğrencilerin de gözden kaçırılmamasına dikkat edilmelidir.</a:t>
            </a:r>
          </a:p>
          <a:p>
            <a:endParaRPr lang="tr-TR" dirty="0"/>
          </a:p>
        </p:txBody>
      </p:sp>
      <p:pic>
        <p:nvPicPr>
          <p:cNvPr id="4" name="Picture 2" descr="C:\Users\PC3\Desktop\KAdıköy RAM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07" y="-541002"/>
            <a:ext cx="2797916" cy="279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4983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23ABEFB-3CBB-38D1-238E-54BC213288DA}"/>
              </a:ext>
            </a:extLst>
          </p:cNvPr>
          <p:cNvSpPr>
            <a:spLocks noGrp="1"/>
          </p:cNvSpPr>
          <p:nvPr>
            <p:ph type="title"/>
          </p:nvPr>
        </p:nvSpPr>
        <p:spPr>
          <a:xfrm>
            <a:off x="913775" y="618517"/>
            <a:ext cx="10364451" cy="928061"/>
          </a:xfrm>
        </p:spPr>
        <p:txBody>
          <a:bodyPr>
            <a:normAutofit fontScale="90000"/>
          </a:bodyPr>
          <a:lstStyle/>
          <a:p>
            <a:r>
              <a:rPr lang="tr-TR" dirty="0">
                <a:effectLst/>
              </a:rPr>
              <a:t>Mitler ve Özel Yetenek</a:t>
            </a:r>
            <a:r>
              <a:rPr lang="tr-TR" dirty="0">
                <a:solidFill>
                  <a:srgbClr val="FB0007"/>
                </a:solidFill>
                <a:effectLst/>
                <a:latin typeface="Helvetica" pitchFamily="2" charset="0"/>
              </a:rPr>
              <a:t/>
            </a:r>
            <a:br>
              <a:rPr lang="tr-TR" dirty="0">
                <a:solidFill>
                  <a:srgbClr val="FB0007"/>
                </a:solidFill>
                <a:effectLst/>
                <a:latin typeface="Helvetica" pitchFamily="2" charset="0"/>
              </a:rPr>
            </a:br>
            <a:endParaRPr lang="tr-TR" dirty="0"/>
          </a:p>
        </p:txBody>
      </p:sp>
      <p:sp>
        <p:nvSpPr>
          <p:cNvPr id="3" name="İçerik Yer Tutucusu 2">
            <a:extLst>
              <a:ext uri="{FF2B5EF4-FFF2-40B4-BE49-F238E27FC236}">
                <a16:creationId xmlns:a16="http://schemas.microsoft.com/office/drawing/2014/main" id="{D4907A27-253D-999C-8D9D-694DE654A273}"/>
              </a:ext>
            </a:extLst>
          </p:cNvPr>
          <p:cNvSpPr>
            <a:spLocks noGrp="1"/>
          </p:cNvSpPr>
          <p:nvPr>
            <p:ph idx="1"/>
          </p:nvPr>
        </p:nvSpPr>
        <p:spPr>
          <a:xfrm>
            <a:off x="913775" y="1546579"/>
            <a:ext cx="10364452" cy="4244622"/>
          </a:xfrm>
        </p:spPr>
        <p:txBody>
          <a:bodyPr>
            <a:normAutofit fontScale="92500" lnSpcReduction="20000"/>
          </a:bodyPr>
          <a:lstStyle/>
          <a:p>
            <a:r>
              <a:rPr lang="tr-TR" b="1" dirty="0">
                <a:solidFill>
                  <a:srgbClr val="000000"/>
                </a:solidFill>
                <a:effectLst/>
              </a:rPr>
              <a:t>Mit: Bütün çocuklar özel yeteneklidir.</a:t>
            </a:r>
          </a:p>
          <a:p>
            <a:pPr marL="0" indent="0">
              <a:buNone/>
            </a:pPr>
            <a:r>
              <a:rPr lang="tr-TR" dirty="0">
                <a:solidFill>
                  <a:srgbClr val="000000"/>
                </a:solidFill>
              </a:rPr>
              <a:t>	</a:t>
            </a:r>
            <a:r>
              <a:rPr lang="tr-TR" dirty="0">
                <a:solidFill>
                  <a:srgbClr val="000000"/>
                </a:solidFill>
                <a:effectLst/>
              </a:rPr>
              <a:t>Özel yetenekli çocuklar ortalamanın üzerinde performans gösteren çocuklardır. Dolayısıyla tüm çocukların özel yetenekli olduğunu ifade etmek matematiğe aykırıdır. Elbette her çocuğun güçlü yanları vardır ancak bu özel yetenekli demek için yeterli değildir.</a:t>
            </a:r>
          </a:p>
          <a:p>
            <a:r>
              <a:rPr lang="tr-TR" b="1" dirty="0">
                <a:solidFill>
                  <a:srgbClr val="000000"/>
                </a:solidFill>
                <a:effectLst/>
              </a:rPr>
              <a:t>Mit: Özel yetenekli çocukların desteğe ihtiyacı yoktur, kendi başlarına idare ederler.</a:t>
            </a:r>
          </a:p>
          <a:p>
            <a:pPr marL="0" indent="0">
              <a:buNone/>
            </a:pPr>
            <a:r>
              <a:rPr lang="tr-TR" dirty="0">
                <a:solidFill>
                  <a:srgbClr val="000000"/>
                </a:solidFill>
              </a:rPr>
              <a:t>	</a:t>
            </a:r>
            <a:r>
              <a:rPr lang="tr-TR" dirty="0">
                <a:solidFill>
                  <a:srgbClr val="000000"/>
                </a:solidFill>
                <a:effectLst/>
              </a:rPr>
              <a:t>Özel yetenekli pek çok çocuk akranlarına oranla oldukça ileridedir ve hızlı öğrenir. Bu da çocukların standart eğitim programından sıkılmasına neden olur. Eğer öğrencilerin özel yeteneğini destekleyecek şekilde eğitim programları düzenlenmez, destek sunulmazsa beklenenden düşük başarı, sağlıksız çalışma alışkanlıkları, sıkılma ve kaygı gibi durumlar ortaya çıkabilmektedir.</a:t>
            </a:r>
          </a:p>
          <a:p>
            <a:endParaRPr lang="tr-TR" dirty="0"/>
          </a:p>
        </p:txBody>
      </p:sp>
      <p:pic>
        <p:nvPicPr>
          <p:cNvPr id="4" name="Picture 2" descr="C:\Users\PC3\Desktop\KAdıköy RAM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0700"/>
            <a:ext cx="2797916" cy="279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431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0F285C5-391C-C55F-31BF-8754AA9CB998}"/>
              </a:ext>
            </a:extLst>
          </p:cNvPr>
          <p:cNvSpPr>
            <a:spLocks noGrp="1"/>
          </p:cNvSpPr>
          <p:nvPr>
            <p:ph idx="1"/>
          </p:nvPr>
        </p:nvSpPr>
        <p:spPr/>
        <p:txBody>
          <a:bodyPr>
            <a:normAutofit fontScale="92500" lnSpcReduction="20000"/>
          </a:bodyPr>
          <a:lstStyle/>
          <a:p>
            <a:r>
              <a:rPr lang="tr-TR" b="1" dirty="0">
                <a:solidFill>
                  <a:srgbClr val="000000"/>
                </a:solidFill>
                <a:effectLst/>
              </a:rPr>
              <a:t>Mit: Özel yetenekli öğrenciler her şeyde başarılı olurlar.</a:t>
            </a:r>
          </a:p>
          <a:p>
            <a:pPr marL="0" indent="0">
              <a:buNone/>
            </a:pPr>
            <a:r>
              <a:rPr lang="tr-TR" dirty="0">
                <a:solidFill>
                  <a:srgbClr val="000000"/>
                </a:solidFill>
              </a:rPr>
              <a:t>	</a:t>
            </a:r>
            <a:r>
              <a:rPr lang="tr-TR" dirty="0">
                <a:solidFill>
                  <a:srgbClr val="000000"/>
                </a:solidFill>
                <a:effectLst/>
              </a:rPr>
              <a:t>Çocuktan özel yetenekli olduğu için her alanda başarılı olmasını beklemek hatalıdır. Bu durum, çocuk için yaralayıcı ve zararlı olabilecek gerçek dışı beklentilere sahip olunduğunu gösterir.</a:t>
            </a:r>
          </a:p>
          <a:p>
            <a:r>
              <a:rPr lang="tr-TR" b="1" dirty="0">
                <a:effectLst/>
              </a:rPr>
              <a:t>Mit: Öğretmenler her çocuğun ihtiyacını karşılamaya çalışıyor, bu durumda normal sınıflar özel yetenekli öğrenciler için yeterlidir.</a:t>
            </a:r>
          </a:p>
          <a:p>
            <a:pPr marL="0" indent="0">
              <a:buNone/>
            </a:pPr>
            <a:r>
              <a:rPr lang="tr-TR" dirty="0">
                <a:solidFill>
                  <a:srgbClr val="000000"/>
                </a:solidFill>
              </a:rPr>
              <a:t>	</a:t>
            </a:r>
            <a:r>
              <a:rPr lang="tr-TR" dirty="0">
                <a:solidFill>
                  <a:srgbClr val="000000"/>
                </a:solidFill>
                <a:effectLst/>
              </a:rPr>
              <a:t>Özel yetenekli öğrenciler, yaşlarına göre kendilerinden beklenenin üzerinde performans sergilerler. Bu nedenle merak duyguları geliştirmeleri ve içsel motivasyonunu kaybetmemeleri için eğitim ortamlarının düzenlenmesi gerekmektedir. Standart bir sınıfta devam eden eğitim öğretim faaliyetleri bu nedenle yeterli değildir.</a:t>
            </a:r>
          </a:p>
          <a:p>
            <a:endParaRPr lang="tr-TR" dirty="0"/>
          </a:p>
        </p:txBody>
      </p:sp>
      <p:sp>
        <p:nvSpPr>
          <p:cNvPr id="4" name="Başlık 1">
            <a:extLst>
              <a:ext uri="{FF2B5EF4-FFF2-40B4-BE49-F238E27FC236}">
                <a16:creationId xmlns:a16="http://schemas.microsoft.com/office/drawing/2014/main" id="{69EAE16E-7C45-7559-A3D1-E56646115C84}"/>
              </a:ext>
            </a:extLst>
          </p:cNvPr>
          <p:cNvSpPr>
            <a:spLocks noGrp="1"/>
          </p:cNvSpPr>
          <p:nvPr>
            <p:ph type="title"/>
          </p:nvPr>
        </p:nvSpPr>
        <p:spPr/>
        <p:txBody>
          <a:bodyPr>
            <a:normAutofit/>
          </a:bodyPr>
          <a:lstStyle/>
          <a:p>
            <a:r>
              <a:rPr lang="tr-TR" dirty="0">
                <a:effectLst/>
              </a:rPr>
              <a:t>Mitler ve Özel Yetenek</a:t>
            </a:r>
            <a:r>
              <a:rPr lang="tr-TR" dirty="0">
                <a:solidFill>
                  <a:srgbClr val="FB0007"/>
                </a:solidFill>
                <a:effectLst/>
                <a:latin typeface="Helvetica" pitchFamily="2" charset="0"/>
              </a:rPr>
              <a:t/>
            </a:r>
            <a:br>
              <a:rPr lang="tr-TR" dirty="0">
                <a:solidFill>
                  <a:srgbClr val="FB0007"/>
                </a:solidFill>
                <a:effectLst/>
                <a:latin typeface="Helvetica" pitchFamily="2" charset="0"/>
              </a:rPr>
            </a:br>
            <a:endParaRPr lang="tr-TR" dirty="0"/>
          </a:p>
        </p:txBody>
      </p:sp>
      <p:pic>
        <p:nvPicPr>
          <p:cNvPr id="5" name="Picture 2" descr="C:\Users\PC3\Desktop\KAdıköy RAM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0700"/>
            <a:ext cx="2797916" cy="279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373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14506E4-E1DF-34AA-F328-6AC4953F7192}"/>
              </a:ext>
            </a:extLst>
          </p:cNvPr>
          <p:cNvSpPr>
            <a:spLocks noGrp="1"/>
          </p:cNvSpPr>
          <p:nvPr>
            <p:ph idx="1"/>
          </p:nvPr>
        </p:nvSpPr>
        <p:spPr/>
        <p:txBody>
          <a:bodyPr>
            <a:normAutofit fontScale="85000" lnSpcReduction="20000"/>
          </a:bodyPr>
          <a:lstStyle/>
          <a:p>
            <a:r>
              <a:rPr lang="tr-TR" b="1" dirty="0">
                <a:solidFill>
                  <a:srgbClr val="000000"/>
                </a:solidFill>
                <a:effectLst/>
              </a:rPr>
              <a:t>Mit: Hızlandırma uygulamaları, özel yetenekli öğrencilerin sosyal gelişimleri açısından risklidir.</a:t>
            </a:r>
          </a:p>
          <a:p>
            <a:pPr marL="0" indent="0">
              <a:buNone/>
            </a:pPr>
            <a:r>
              <a:rPr lang="tr-TR" dirty="0">
                <a:solidFill>
                  <a:srgbClr val="000000"/>
                </a:solidFill>
              </a:rPr>
              <a:t>	</a:t>
            </a:r>
            <a:r>
              <a:rPr lang="tr-TR" dirty="0">
                <a:solidFill>
                  <a:srgbClr val="000000"/>
                </a:solidFill>
                <a:effectLst/>
              </a:rPr>
              <a:t>Özel yetenekli bireylerin eğitimsel ihtiyaçlarının karşılanabilmesi için eğitim programlarının farklılaştırılması gerekmektedir. Hızlandırma uygulamaları, bu farklılaştırmanın sağlanması için başvurulan en önemli yöntemdir. Hızlandırma, öğretimin hızını öğrencilerin yetenekleri ile eşleştiren, öğrencilere uygun karmaşıklık düzeyini sağlayan, okul eğitimini tamamlamak için gereken zamanı azaltan tüm uygulamaları kapsar.</a:t>
            </a:r>
          </a:p>
          <a:p>
            <a:r>
              <a:rPr lang="tr-TR" b="1" dirty="0">
                <a:solidFill>
                  <a:srgbClr val="000000"/>
                </a:solidFill>
                <a:effectLst/>
              </a:rPr>
              <a:t>Mit: Akademik başarısı düşük olan bireyler özel yetenekli olamaz.</a:t>
            </a:r>
          </a:p>
          <a:p>
            <a:pPr marL="0" indent="0">
              <a:buNone/>
            </a:pPr>
            <a:r>
              <a:rPr lang="tr-TR" dirty="0">
                <a:solidFill>
                  <a:srgbClr val="000000"/>
                </a:solidFill>
              </a:rPr>
              <a:t>	</a:t>
            </a:r>
            <a:r>
              <a:rPr lang="tr-TR" dirty="0">
                <a:solidFill>
                  <a:srgbClr val="000000"/>
                </a:solidFill>
                <a:effectLst/>
              </a:rPr>
              <a:t>Özel yetenekli çocuklar da tıpkı diğer çocuklar gibi süper güçleri olmadığı için düşük notlar alabilir. Potansiyelinin altında başarı göstermesinin nedeni motivasyon eksikliği, kaynak yetersizliği, öğrenme güçlükleri, sosyal-ekonomik veya psikolojik baskılar olabilir.</a:t>
            </a:r>
          </a:p>
          <a:p>
            <a:endParaRPr lang="tr-TR" dirty="0"/>
          </a:p>
        </p:txBody>
      </p:sp>
      <p:sp>
        <p:nvSpPr>
          <p:cNvPr id="4" name="Başlık 1">
            <a:extLst>
              <a:ext uri="{FF2B5EF4-FFF2-40B4-BE49-F238E27FC236}">
                <a16:creationId xmlns:a16="http://schemas.microsoft.com/office/drawing/2014/main" id="{86D956BA-B5FC-6CE7-34D7-A327B7AAAE1E}"/>
              </a:ext>
            </a:extLst>
          </p:cNvPr>
          <p:cNvSpPr>
            <a:spLocks noGrp="1"/>
          </p:cNvSpPr>
          <p:nvPr>
            <p:ph type="title"/>
          </p:nvPr>
        </p:nvSpPr>
        <p:spPr/>
        <p:txBody>
          <a:bodyPr>
            <a:normAutofit/>
          </a:bodyPr>
          <a:lstStyle/>
          <a:p>
            <a:r>
              <a:rPr lang="tr-TR" dirty="0">
                <a:effectLst/>
              </a:rPr>
              <a:t>Mitler ve Özel Yetenek</a:t>
            </a:r>
            <a:r>
              <a:rPr lang="tr-TR" dirty="0">
                <a:solidFill>
                  <a:srgbClr val="FB0007"/>
                </a:solidFill>
                <a:effectLst/>
                <a:latin typeface="Helvetica" pitchFamily="2" charset="0"/>
              </a:rPr>
              <a:t/>
            </a:r>
            <a:br>
              <a:rPr lang="tr-TR" dirty="0">
                <a:solidFill>
                  <a:srgbClr val="FB0007"/>
                </a:solidFill>
                <a:effectLst/>
                <a:latin typeface="Helvetica" pitchFamily="2" charset="0"/>
              </a:rPr>
            </a:br>
            <a:endParaRPr lang="tr-TR" dirty="0"/>
          </a:p>
        </p:txBody>
      </p:sp>
      <p:pic>
        <p:nvPicPr>
          <p:cNvPr id="5" name="Picture 2" descr="C:\Users\PC3\Desktop\KAdıköy RAM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0700"/>
            <a:ext cx="2797916" cy="279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183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7283A15-B32C-F6FB-C322-E8AEA7C656BA}"/>
              </a:ext>
            </a:extLst>
          </p:cNvPr>
          <p:cNvSpPr>
            <a:spLocks noGrp="1"/>
          </p:cNvSpPr>
          <p:nvPr>
            <p:ph idx="1"/>
          </p:nvPr>
        </p:nvSpPr>
        <p:spPr/>
        <p:txBody>
          <a:bodyPr>
            <a:normAutofit fontScale="85000" lnSpcReduction="10000"/>
          </a:bodyPr>
          <a:lstStyle/>
          <a:p>
            <a:r>
              <a:rPr lang="tr-TR" b="1" dirty="0">
                <a:solidFill>
                  <a:srgbClr val="000000"/>
                </a:solidFill>
                <a:effectLst/>
              </a:rPr>
              <a:t> Mit: Özel yetenekli öğrenciler mutlu, popüler ve okula iyi uyum sağlayan bireylerdir.</a:t>
            </a:r>
          </a:p>
          <a:p>
            <a:pPr marL="0" indent="0">
              <a:buNone/>
            </a:pPr>
            <a:r>
              <a:rPr lang="tr-TR" dirty="0">
                <a:solidFill>
                  <a:srgbClr val="000000"/>
                </a:solidFill>
              </a:rPr>
              <a:t>	</a:t>
            </a:r>
            <a:r>
              <a:rPr lang="tr-TR" dirty="0">
                <a:solidFill>
                  <a:srgbClr val="000000"/>
                </a:solidFill>
                <a:effectLst/>
              </a:rPr>
              <a:t>Özel yetenekli bireyler genelde asosyaldir, psikolojik sorunları vardır gibi yargılar ne kadar yanlışsa her daim mutlu ve uyumlu olduklarını düşünmekte o kadar yanlıştır. Tüm insanlar gibi özel yetenekli çocuklarında sosyal-duygusal süreçleri sadece siyah-beyaz değildir.</a:t>
            </a:r>
          </a:p>
          <a:p>
            <a:r>
              <a:rPr lang="tr-TR" b="1" dirty="0">
                <a:solidFill>
                  <a:srgbClr val="000000"/>
                </a:solidFill>
                <a:effectLst/>
              </a:rPr>
              <a:t>Mit: Gelişimsel gerilik/gecikme yaşayan bireyler özel yetenekli olamaz.</a:t>
            </a:r>
          </a:p>
          <a:p>
            <a:pPr marL="0" indent="0">
              <a:buNone/>
            </a:pPr>
            <a:r>
              <a:rPr lang="tr-TR" dirty="0">
                <a:solidFill>
                  <a:srgbClr val="000000"/>
                </a:solidFill>
              </a:rPr>
              <a:t>	</a:t>
            </a:r>
            <a:r>
              <a:rPr lang="tr-TR" dirty="0">
                <a:solidFill>
                  <a:srgbClr val="000000"/>
                </a:solidFill>
                <a:effectLst/>
              </a:rPr>
              <a:t>Öğrenme güçlüğüne, dikkat eksikliğine, fiziksel engele, nörolojik problemlere ya da </a:t>
            </a:r>
            <a:r>
              <a:rPr lang="tr-TR" dirty="0" err="1">
                <a:solidFill>
                  <a:srgbClr val="000000"/>
                </a:solidFill>
                <a:effectLst/>
              </a:rPr>
              <a:t>hiperaktiviteye</a:t>
            </a:r>
            <a:r>
              <a:rPr lang="tr-TR" dirty="0">
                <a:solidFill>
                  <a:srgbClr val="000000"/>
                </a:solidFill>
                <a:effectLst/>
              </a:rPr>
              <a:t> sahip bir birey de özel yetenekli olabilir. Sahip olduğu güçlükler, potansiyellerini baskılayabilmekte ve çocuğun hem gözden kaçırılmasına hem de daha fazla bilişsel, duygusal ve sosyal sorunlar yaşamasına neden olabilmektedir.</a:t>
            </a:r>
          </a:p>
          <a:p>
            <a:endParaRPr lang="tr-TR" dirty="0"/>
          </a:p>
        </p:txBody>
      </p:sp>
      <p:sp>
        <p:nvSpPr>
          <p:cNvPr id="4" name="Başlık 1">
            <a:extLst>
              <a:ext uri="{FF2B5EF4-FFF2-40B4-BE49-F238E27FC236}">
                <a16:creationId xmlns:a16="http://schemas.microsoft.com/office/drawing/2014/main" id="{18F80C2E-7EC2-AECA-6EAB-12589F3C4436}"/>
              </a:ext>
            </a:extLst>
          </p:cNvPr>
          <p:cNvSpPr>
            <a:spLocks noGrp="1"/>
          </p:cNvSpPr>
          <p:nvPr>
            <p:ph type="title"/>
          </p:nvPr>
        </p:nvSpPr>
        <p:spPr/>
        <p:txBody>
          <a:bodyPr>
            <a:normAutofit/>
          </a:bodyPr>
          <a:lstStyle/>
          <a:p>
            <a:r>
              <a:rPr lang="tr-TR" dirty="0">
                <a:effectLst/>
              </a:rPr>
              <a:t>Mitler ve Özel Yetenek</a:t>
            </a:r>
            <a:r>
              <a:rPr lang="tr-TR" dirty="0">
                <a:solidFill>
                  <a:srgbClr val="FB0007"/>
                </a:solidFill>
                <a:effectLst/>
                <a:latin typeface="Helvetica" pitchFamily="2" charset="0"/>
              </a:rPr>
              <a:t/>
            </a:r>
            <a:br>
              <a:rPr lang="tr-TR" dirty="0">
                <a:solidFill>
                  <a:srgbClr val="FB0007"/>
                </a:solidFill>
                <a:effectLst/>
                <a:latin typeface="Helvetica" pitchFamily="2" charset="0"/>
              </a:rPr>
            </a:br>
            <a:endParaRPr lang="tr-TR" dirty="0"/>
          </a:p>
        </p:txBody>
      </p:sp>
      <p:pic>
        <p:nvPicPr>
          <p:cNvPr id="5" name="Picture 2" descr="C:\Users\PC3\Desktop\KAdıköy RAM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0700"/>
            <a:ext cx="2797916" cy="279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510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OKUL YÖNLENDİRME KOMİSYONUN GÖREVLERİ </a:t>
            </a:r>
          </a:p>
        </p:txBody>
      </p:sp>
      <p:sp>
        <p:nvSpPr>
          <p:cNvPr id="3" name="İçerik Yer Tutucusu 2"/>
          <p:cNvSpPr>
            <a:spLocks noGrp="1"/>
          </p:cNvSpPr>
          <p:nvPr>
            <p:ph idx="1"/>
          </p:nvPr>
        </p:nvSpPr>
        <p:spPr/>
        <p:txBody>
          <a:bodyPr>
            <a:normAutofit fontScale="92500"/>
          </a:bodyPr>
          <a:lstStyle/>
          <a:p>
            <a:pPr algn="just"/>
            <a:r>
              <a:rPr lang="tr-TR" dirty="0"/>
              <a:t>Sınıf öğretmenleri tarafından aday gösterilmek üzere önerilen öğrenci/öğrencilerin gözlem formlarını değerlendirerek aday gösterilecek öğrenci/öğrencileri belirlemek</a:t>
            </a:r>
          </a:p>
          <a:p>
            <a:pPr algn="just"/>
            <a:r>
              <a:rPr lang="tr-TR" dirty="0"/>
              <a:t>Aday gösterilmesine karar verilen öğrenci/öğrencilerin sınıf/şube bazlı listelerini ve “EK-1 Gözlem </a:t>
            </a:r>
            <a:r>
              <a:rPr lang="tr-TR" dirty="0" smtClean="0"/>
              <a:t>Formlarını </a:t>
            </a:r>
            <a:r>
              <a:rPr lang="tr-TR" dirty="0"/>
              <a:t>ilgili sınıf öğretmenlerine tebliğ etmek</a:t>
            </a:r>
          </a:p>
          <a:p>
            <a:pPr algn="just"/>
            <a:r>
              <a:rPr lang="tr-TR" dirty="0"/>
              <a:t>Aday gösterilen öğrenci bilgilerinin ( T.C. kimlik numarası, okul numarası, ad </a:t>
            </a:r>
            <a:r>
              <a:rPr lang="tr-TR" dirty="0" err="1"/>
              <a:t>soyad</a:t>
            </a:r>
            <a:r>
              <a:rPr lang="tr-TR" dirty="0"/>
              <a:t>, aday gösterilen yetenek alanı) kontrol edilmesi ve varsa gerekli düzeltme işlemlerinin, gözlem formlarının doldurulma süresi içinde, sınıf öğretmenleri tarafından </a:t>
            </a:r>
            <a:r>
              <a:rPr lang="tr-TR" dirty="0" smtClean="0"/>
              <a:t>MEBBİS/e-Okul </a:t>
            </a:r>
            <a:r>
              <a:rPr lang="tr-TR" dirty="0"/>
              <a:t>Yönetim Bilgi Sistemi Modülü üzerinden yapılmasını sağlamak</a:t>
            </a:r>
          </a:p>
        </p:txBody>
      </p:sp>
      <p:pic>
        <p:nvPicPr>
          <p:cNvPr id="4" name="Picture 2" descr="C:\Users\PC3\Desktop\KAdıköy RAM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0700"/>
            <a:ext cx="2797916" cy="279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683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85061" y="162098"/>
            <a:ext cx="6713219" cy="790402"/>
          </a:xfrm>
        </p:spPr>
        <p:txBody>
          <a:bodyPr>
            <a:normAutofit/>
          </a:bodyPr>
          <a:lstStyle/>
          <a:p>
            <a:r>
              <a:rPr lang="tr-TR" sz="2400" dirty="0"/>
              <a:t>GÖZLEM FORMU EK-1</a:t>
            </a:r>
          </a:p>
        </p:txBody>
      </p:sp>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48947" y="1078148"/>
            <a:ext cx="4483440" cy="5551252"/>
          </a:xfrm>
        </p:spPr>
      </p:pic>
      <p:pic>
        <p:nvPicPr>
          <p:cNvPr id="4" name="Picture 2" descr="C:\Users\PC3\Desktop\KAdıköy RAM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0700"/>
            <a:ext cx="2797916" cy="279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210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778" y="696391"/>
            <a:ext cx="5191130" cy="5948498"/>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3790" y="664056"/>
            <a:ext cx="4949916" cy="5980833"/>
          </a:xfrm>
          <a:prstGeom prst="rect">
            <a:avLst/>
          </a:prstGeom>
        </p:spPr>
      </p:pic>
      <p:pic>
        <p:nvPicPr>
          <p:cNvPr id="4" name="Picture 2" descr="C:\Users\PC3\Desktop\KAdıköy RAM 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692" y="-915823"/>
            <a:ext cx="2797916" cy="279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998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ÖZEL EĞİTİM İHTİYACI OLAN ÖĞRENCİLER</a:t>
            </a:r>
          </a:p>
        </p:txBody>
      </p:sp>
      <p:sp>
        <p:nvSpPr>
          <p:cNvPr id="3" name="İçerik Yer Tutucusu 2"/>
          <p:cNvSpPr>
            <a:spLocks noGrp="1"/>
          </p:cNvSpPr>
          <p:nvPr>
            <p:ph idx="1"/>
          </p:nvPr>
        </p:nvSpPr>
        <p:spPr>
          <a:xfrm>
            <a:off x="913775" y="2367093"/>
            <a:ext cx="10364452" cy="4255776"/>
          </a:xfrm>
        </p:spPr>
        <p:txBody>
          <a:bodyPr>
            <a:normAutofit fontScale="85000" lnSpcReduction="10000"/>
          </a:bodyPr>
          <a:lstStyle/>
          <a:p>
            <a:pPr algn="just"/>
            <a:r>
              <a:rPr lang="tr-TR" dirty="0"/>
              <a:t>Okul yönlendirme komisyonları tarafından aday gösterilmesine karar verilen özel eğitim ihtiyacı olan öğrencilerden; total görme yetersizliğine, total işitme yetersizliğine ve otizm spektrum bozukluğuna ilişkin Engelli Sağlık Kurulu Raporu / Çocuklar İçin Özel Gereksinim Raporu (ÇÖZGER) ile durumlarını belgeleyenler ön değerlendirme sürecine katılmayacaktır. İl tanılama sınav komisyonları tarafından söz konusu öğrencilere ait bilgiler Merkez Tanılama Sınav Komisyonuna bildirilecektir</a:t>
            </a:r>
            <a:r>
              <a:rPr lang="tr-TR" dirty="0" smtClean="0"/>
              <a:t>.</a:t>
            </a:r>
          </a:p>
          <a:p>
            <a:pPr algn="just"/>
            <a:r>
              <a:rPr lang="tr-TR" dirty="0" smtClean="0"/>
              <a:t> </a:t>
            </a:r>
            <a:r>
              <a:rPr lang="tr-TR" dirty="0"/>
              <a:t>Durumlarını belgeleyen öğrencilerin velilerinin sınıf öğretmenleri tarafından yönlendirilerek aday gösterme süresi içinde (11-22 Kasım 2024) dilekçeleri ile okul yönlendirme komisyonuna başvuru yapmaları gerekmektedir. Söz konusu başvurular okul yönlendirme komisyonları tarafından 21 Aralık 2024 tarihinden önce il tanılama sınav komisyonlarına gönderilecektir. İl tanılama sınav komisyonlarınca ön değerlendirme uygulamasından muaf tutulmasına karar verilen öğrencilerin listesi Merkez Tanılama Sınav Komisyonuna bildirilecektir</a:t>
            </a:r>
          </a:p>
          <a:p>
            <a:pPr algn="just"/>
            <a:r>
              <a:rPr lang="tr-TR" dirty="0"/>
              <a:t>Özel eğitim öğrencileri %20lik kontenjan içinde değerlendirilecektir. </a:t>
            </a:r>
          </a:p>
        </p:txBody>
      </p:sp>
      <p:pic>
        <p:nvPicPr>
          <p:cNvPr id="4" name="Picture 2" descr="C:\Users\PC3\Desktop\KAdıköy RAM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0700"/>
            <a:ext cx="2797916" cy="279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326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ÖZEL EĞİTİM İHTİYACI OLAN ÖĞRENCİLER</a:t>
            </a:r>
          </a:p>
        </p:txBody>
      </p:sp>
      <p:sp>
        <p:nvSpPr>
          <p:cNvPr id="3" name="İçerik Yer Tutucusu 2"/>
          <p:cNvSpPr>
            <a:spLocks noGrp="1"/>
          </p:cNvSpPr>
          <p:nvPr>
            <p:ph idx="1"/>
          </p:nvPr>
        </p:nvSpPr>
        <p:spPr>
          <a:xfrm>
            <a:off x="913774" y="1831515"/>
            <a:ext cx="10364452" cy="4673788"/>
          </a:xfrm>
        </p:spPr>
        <p:txBody>
          <a:bodyPr>
            <a:normAutofit/>
          </a:bodyPr>
          <a:lstStyle/>
          <a:p>
            <a:r>
              <a:rPr lang="tr-TR" dirty="0"/>
              <a:t>Genel zihinsel yetenek alanından aday gösterilen ve ön değerlendirme uygulamasından muaf tutulan öğrencilerden; </a:t>
            </a:r>
          </a:p>
          <a:p>
            <a:r>
              <a:rPr lang="tr-TR" dirty="0" smtClean="0"/>
              <a:t>Bireysel </a:t>
            </a:r>
            <a:r>
              <a:rPr lang="tr-TR" dirty="0"/>
              <a:t>değerlendirme aşamasında Bakanlıkça belirlenen test bataryasına uyum sağlayamayacağı düşünülen öğrencilerin durumu, il tanılama sınav komisyonları tarafından değerlendirilecektir. </a:t>
            </a:r>
          </a:p>
          <a:p>
            <a:r>
              <a:rPr lang="tr-TR" dirty="0" smtClean="0"/>
              <a:t>Yapılan </a:t>
            </a:r>
            <a:r>
              <a:rPr lang="tr-TR" dirty="0"/>
              <a:t>değerlendirme neticesinde belirlenen test bataryasına uyum sağlayamadığına karar verilen öğrenciler, bireysel değerlendirme uygulamaları süresi içinde Merkez Tanılama Sınav Komisyonuna </a:t>
            </a:r>
            <a:r>
              <a:rPr lang="tr-TR" dirty="0" smtClean="0"/>
              <a:t>bildirilecektir.</a:t>
            </a:r>
          </a:p>
          <a:p>
            <a:r>
              <a:rPr lang="tr-TR" dirty="0"/>
              <a:t>Merkez Tanılama Sınav Komisyonu tarafından öğrencinin durumuna uygun test bataryasına karar verilecektir</a:t>
            </a:r>
          </a:p>
        </p:txBody>
      </p:sp>
      <p:pic>
        <p:nvPicPr>
          <p:cNvPr id="4" name="Picture 2" descr="C:\Users\PC3\Desktop\KAdıköy RAM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0700"/>
            <a:ext cx="2797916" cy="279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9021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31136" y="762000"/>
            <a:ext cx="7729728" cy="1188720"/>
          </a:xfrm>
        </p:spPr>
        <p:txBody>
          <a:bodyPr>
            <a:normAutofit/>
          </a:bodyPr>
          <a:lstStyle/>
          <a:p>
            <a:r>
              <a:rPr lang="tr-TR" dirty="0"/>
              <a:t>BİLSEM ÖĞRENCİ TANILAMA VE YERLEŞTİRME KILAVUZU</a:t>
            </a:r>
          </a:p>
        </p:txBody>
      </p:sp>
      <p:sp>
        <p:nvSpPr>
          <p:cNvPr id="5" name="İçerik Yer Tutucusu 4"/>
          <p:cNvSpPr>
            <a:spLocks noGrp="1"/>
          </p:cNvSpPr>
          <p:nvPr>
            <p:ph idx="1"/>
          </p:nvPr>
        </p:nvSpPr>
        <p:spPr/>
        <p:txBody>
          <a:bodyPr/>
          <a:lstStyle/>
          <a:p>
            <a:r>
              <a:rPr lang="tr-TR" dirty="0"/>
              <a:t>TAKVİM</a:t>
            </a:r>
          </a:p>
          <a:p>
            <a:r>
              <a:rPr lang="tr-TR" dirty="0"/>
              <a:t>ADAY GÖSTERME SÜRECİ </a:t>
            </a:r>
          </a:p>
          <a:p>
            <a:r>
              <a:rPr lang="tr-TR" dirty="0"/>
              <a:t>GENEL UYGULAMA ESASLARI</a:t>
            </a:r>
          </a:p>
          <a:p>
            <a:r>
              <a:rPr lang="tr-TR" dirty="0"/>
              <a:t>ÖN DEĞERLENDİRME VE BİREYSEL DEĞERLENDİRME SÜREÇLERİ</a:t>
            </a:r>
          </a:p>
          <a:p>
            <a:r>
              <a:rPr lang="tr-TR" dirty="0"/>
              <a:t>İTİRAZLAR </a:t>
            </a:r>
          </a:p>
        </p:txBody>
      </p:sp>
      <p:pic>
        <p:nvPicPr>
          <p:cNvPr id="4" name="Picture 2" descr="C:\Users\PC3\Desktop\KAdıköy RAM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0700"/>
            <a:ext cx="2797916" cy="279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1877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ÖZEL EĞİTİM İHTİYACI OLAN ÖĞRENCİLER</a:t>
            </a:r>
          </a:p>
        </p:txBody>
      </p:sp>
      <p:sp>
        <p:nvSpPr>
          <p:cNvPr id="3" name="İçerik Yer Tutucusu 2"/>
          <p:cNvSpPr>
            <a:spLocks noGrp="1"/>
          </p:cNvSpPr>
          <p:nvPr>
            <p:ph idx="1"/>
          </p:nvPr>
        </p:nvSpPr>
        <p:spPr>
          <a:xfrm>
            <a:off x="913775" y="3098613"/>
            <a:ext cx="10364452" cy="2139593"/>
          </a:xfrm>
        </p:spPr>
        <p:txBody>
          <a:bodyPr/>
          <a:lstStyle/>
          <a:p>
            <a:r>
              <a:rPr lang="tr-TR" dirty="0"/>
              <a:t>Resim ve müzik yetenek alanlarında aday gösterilen ve ön değerlendirme uygulamasından muaf tutulan öğrenciler için bireysel değerlendirme uygulamasında alınacak tedbirlerin belirlenmesi amacıyla il tanılama sınav komisyonları tarafından Merkez Tanılama Sınav Komisyonuna gerekli bilgilendirme yapılacaktır.</a:t>
            </a:r>
          </a:p>
        </p:txBody>
      </p:sp>
      <p:pic>
        <p:nvPicPr>
          <p:cNvPr id="4" name="Picture 2" descr="C:\Users\PC3\Desktop\KAdıköy RAM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0700"/>
            <a:ext cx="2797916" cy="279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3323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GENEL UYGULAMA ESASLARI</a:t>
            </a:r>
          </a:p>
        </p:txBody>
      </p:sp>
      <p:sp>
        <p:nvSpPr>
          <p:cNvPr id="3" name="İçerik Yer Tutucusu 2"/>
          <p:cNvSpPr>
            <a:spLocks noGrp="1"/>
          </p:cNvSpPr>
          <p:nvPr>
            <p:ph idx="1"/>
          </p:nvPr>
        </p:nvSpPr>
        <p:spPr/>
        <p:txBody>
          <a:bodyPr>
            <a:normAutofit lnSpcReduction="10000"/>
          </a:bodyPr>
          <a:lstStyle/>
          <a:p>
            <a:pPr algn="just"/>
            <a:r>
              <a:rPr lang="tr-TR" dirty="0"/>
              <a:t>Aday gösterilen öğrencilerin “Uygulama Giriş Belgeleri” e-Okul Yönetim Bilgi Sistemi/İlkokul Ortaokul Kurum İşlemleri/Sınav İşlemleri </a:t>
            </a:r>
            <a:r>
              <a:rPr lang="tr-TR" dirty="0" err="1"/>
              <a:t>Modülü’nde</a:t>
            </a:r>
            <a:r>
              <a:rPr lang="tr-TR" dirty="0"/>
              <a:t> yayımlanacaktır. Yayım tarihinden itibaren </a:t>
            </a:r>
            <a:r>
              <a:rPr lang="tr-TR" dirty="0" smtClean="0"/>
              <a:t>(11/12/2024</a:t>
            </a:r>
            <a:r>
              <a:rPr lang="tr-TR" dirty="0"/>
              <a:t>) fotoğraflı giriş belgeleri okul müdürlükleri tarafından onaylanarak öğrenci velilerine imza karşılığında teslim edilecektir.</a:t>
            </a:r>
          </a:p>
          <a:p>
            <a:pPr algn="just"/>
            <a:r>
              <a:rPr lang="tr-TR" dirty="0"/>
              <a:t>Uygulama giriş belgelerinin yayımlandığını duyurma sorumluluğu okul müdürlüklerine, imza karşılığı teslim alma sorumluluğu ise öğrenci velilerine aittir. Belgelerin imza karşılığı velilere teslim edilmesi zorunlu olup bu sürecin sorumluluğu okul müdürlüklerine aittir. </a:t>
            </a:r>
          </a:p>
        </p:txBody>
      </p:sp>
      <p:pic>
        <p:nvPicPr>
          <p:cNvPr id="4" name="Picture 2" descr="C:\Users\PC3\Desktop\KAdıköy RAM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0700"/>
            <a:ext cx="2797916" cy="279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348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GENEL UYGULAMA ESASLARI</a:t>
            </a:r>
          </a:p>
        </p:txBody>
      </p:sp>
      <p:sp>
        <p:nvSpPr>
          <p:cNvPr id="3" name="İçerik Yer Tutucusu 2"/>
          <p:cNvSpPr>
            <a:spLocks noGrp="1"/>
          </p:cNvSpPr>
          <p:nvPr>
            <p:ph idx="1"/>
          </p:nvPr>
        </p:nvSpPr>
        <p:spPr>
          <a:xfrm>
            <a:off x="2197269" y="2663444"/>
            <a:ext cx="7729728" cy="3101983"/>
          </a:xfrm>
        </p:spPr>
        <p:txBody>
          <a:bodyPr>
            <a:normAutofit fontScale="85000" lnSpcReduction="10000"/>
          </a:bodyPr>
          <a:lstStyle/>
          <a:p>
            <a:pPr algn="just"/>
            <a:r>
              <a:rPr lang="tr-TR" dirty="0"/>
              <a:t>Ön değerlendirme ve bireysel değerlendirme uygulamalarında görev alacak uygulayıcılara beyanlarına bağlı olarak kendileri ile üçüncü dereceye kadar akrabalık bağı bulunan öğrencilerin uygulamalarında görev verilmeyecektir. </a:t>
            </a:r>
          </a:p>
          <a:p>
            <a:pPr algn="just"/>
            <a:r>
              <a:rPr lang="tr-TR" dirty="0"/>
              <a:t>Ön değerlendirme ve bireysel değerlendirme uygulamalarında; öğretmen ve öğrencilerin uygulamaya telsiz, radyo, cep telefonu gibi haberleşme araçları ile veri bank, dizüstü bilgisayar, saat dışında fonksiyonu bulunan saat vb. her türlü bilgisayar özelliği olan, özel elektronik donanımlı aletler, hesap makinesi, fotoğraf makinesi, kamera vb. cihazlarla gelmeleri yasaktır.</a:t>
            </a:r>
          </a:p>
        </p:txBody>
      </p:sp>
      <p:pic>
        <p:nvPicPr>
          <p:cNvPr id="4" name="Picture 2" descr="C:\Users\PC3\Desktop\KAdıköy RAM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0700"/>
            <a:ext cx="2797916" cy="279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525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GENEL UYGULAMA ESASLARI</a:t>
            </a:r>
          </a:p>
        </p:txBody>
      </p:sp>
      <p:sp>
        <p:nvSpPr>
          <p:cNvPr id="3" name="İçerik Yer Tutucusu 2"/>
          <p:cNvSpPr>
            <a:spLocks noGrp="1"/>
          </p:cNvSpPr>
          <p:nvPr>
            <p:ph idx="1"/>
          </p:nvPr>
        </p:nvSpPr>
        <p:spPr>
          <a:xfrm>
            <a:off x="2197269" y="2663444"/>
            <a:ext cx="7729728" cy="3101983"/>
          </a:xfrm>
        </p:spPr>
        <p:txBody>
          <a:bodyPr/>
          <a:lstStyle/>
          <a:p>
            <a:pPr algn="just"/>
            <a:r>
              <a:rPr lang="tr-TR" dirty="0"/>
              <a:t>Genel zihinsel, resim ve müzik yetenek alanı ön değerlendirme </a:t>
            </a:r>
            <a:r>
              <a:rPr lang="tr-TR" dirty="0" smtClean="0"/>
              <a:t>(28/02/2025) </a:t>
            </a:r>
            <a:r>
              <a:rPr lang="tr-TR" dirty="0"/>
              <a:t>ve bireysel değerlendirme </a:t>
            </a:r>
            <a:r>
              <a:rPr lang="tr-TR" dirty="0" smtClean="0"/>
              <a:t>(04/07/2025) </a:t>
            </a:r>
            <a:r>
              <a:rPr lang="tr-TR" dirty="0"/>
              <a:t>uygulamalarına ilişkin sonuçlar takvimde belirtilen tarihlerde http://meb.gov.tr adresinden yayımlanacaktır.</a:t>
            </a:r>
          </a:p>
        </p:txBody>
      </p:sp>
      <p:pic>
        <p:nvPicPr>
          <p:cNvPr id="4" name="Picture 2" descr="C:\Users\PC3\Desktop\KAdıköy RAM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0700"/>
            <a:ext cx="2797916" cy="279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416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ÖN DEĞERLENDİRME SÜRECİ</a:t>
            </a:r>
          </a:p>
        </p:txBody>
      </p:sp>
      <p:sp>
        <p:nvSpPr>
          <p:cNvPr id="3" name="İçerik Yer Tutucusu 2"/>
          <p:cNvSpPr>
            <a:spLocks noGrp="1"/>
          </p:cNvSpPr>
          <p:nvPr>
            <p:ph idx="1"/>
          </p:nvPr>
        </p:nvSpPr>
        <p:spPr/>
        <p:txBody>
          <a:bodyPr>
            <a:normAutofit/>
          </a:bodyPr>
          <a:lstStyle/>
          <a:p>
            <a:pPr algn="just"/>
            <a:r>
              <a:rPr lang="tr-TR" dirty="0"/>
              <a:t>Ön değerlendirme uygulamaları genel zihinsel, resim ve müzik yetenek alanı için il tanılama sınav komisyonları tarafından belirlenen uygulama merkezlerinde tablet bilgisayarlar üzerinden okullarda elektronik ortamda </a:t>
            </a:r>
            <a:r>
              <a:rPr lang="tr-TR" dirty="0" smtClean="0"/>
              <a:t>21 ARALIK 2024- 23 ŞUBAT 2025 </a:t>
            </a:r>
            <a:r>
              <a:rPr lang="tr-TR" dirty="0"/>
              <a:t>tarihleri arasında yapılacaktır.</a:t>
            </a:r>
          </a:p>
          <a:p>
            <a:pPr algn="just"/>
            <a:r>
              <a:rPr lang="tr-TR" dirty="0"/>
              <a:t>Ön değerlendirme uygulamalarına girecek öğrencilerin randevuları, il tanılama sınav komisyonları tarafından MEBBİS/BİLSEM Modülü üzerinden verilecektir. Uygulamalar, cumartesi ve pazar günleri; 9.00, 10.15, 11.30, 13.30, 14.45, 16.00 saatlerinde olmak üzere günlük altı (6) oturum olacak şekilde planlanacaktır. </a:t>
            </a:r>
          </a:p>
        </p:txBody>
      </p:sp>
      <p:pic>
        <p:nvPicPr>
          <p:cNvPr id="4" name="Picture 2" descr="C:\Users\PC3\Desktop\KAdıköy RAM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431" y="-652054"/>
            <a:ext cx="2797916" cy="279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0805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BİREYSEL DEĞERLENDİRME SÜRECİ</a:t>
            </a:r>
          </a:p>
        </p:txBody>
      </p:sp>
      <p:sp>
        <p:nvSpPr>
          <p:cNvPr id="3" name="İçerik Yer Tutucusu 2"/>
          <p:cNvSpPr>
            <a:spLocks noGrp="1"/>
          </p:cNvSpPr>
          <p:nvPr>
            <p:ph idx="1"/>
          </p:nvPr>
        </p:nvSpPr>
        <p:spPr>
          <a:xfrm>
            <a:off x="2231136" y="1896533"/>
            <a:ext cx="7729728" cy="4732867"/>
          </a:xfrm>
        </p:spPr>
        <p:txBody>
          <a:bodyPr>
            <a:normAutofit fontScale="77500" lnSpcReduction="20000"/>
          </a:bodyPr>
          <a:lstStyle/>
          <a:p>
            <a:pPr algn="just"/>
            <a:r>
              <a:rPr lang="tr-TR" dirty="0"/>
              <a:t>Ön değerlendirme uygulamaları tamamlandıktan sonra Bakanlık tarafından belirlenecek puanları geçen öğrenciler yetenek alanlarına göre bireysel değerlendirme uygulamalarına alınacaktır. </a:t>
            </a:r>
          </a:p>
          <a:p>
            <a:pPr algn="just"/>
            <a:r>
              <a:rPr lang="tr-TR" dirty="0"/>
              <a:t>Bireysel değerlendirme uygulamalarında Bakanlıkça belirlenen zekâ ölçeği/ölçekleri kullanılacaktır</a:t>
            </a:r>
          </a:p>
          <a:p>
            <a:pPr algn="just"/>
            <a:r>
              <a:rPr lang="tr-TR" dirty="0"/>
              <a:t>Genel zihinsel yetenek alanındaki uygulamalar RAM’larda, resim ve müzik yetenek alanındaki uygulamalar ise </a:t>
            </a:r>
            <a:r>
              <a:rPr lang="tr-TR" dirty="0" err="1"/>
              <a:t>BİLSEM’lerde</a:t>
            </a:r>
            <a:r>
              <a:rPr lang="tr-TR" dirty="0"/>
              <a:t> yapılacaktır.</a:t>
            </a:r>
          </a:p>
          <a:p>
            <a:pPr algn="just"/>
            <a:r>
              <a:rPr lang="tr-TR" dirty="0"/>
              <a:t>Resim ve müzik yetenek alanlarında uygulamaya alınacak öğrenciler giriş belgelerinde belirtilen saatten otuz (30) dakika önce; genel zihinsel yetenek alanında uygulamaya alınacak öğrenciler ise giriş belgelerinde yer alan saatte uygulama merkezlerinde hazır bulunacaklardır. </a:t>
            </a:r>
          </a:p>
          <a:p>
            <a:pPr algn="just"/>
            <a:r>
              <a:rPr lang="tr-TR" dirty="0"/>
              <a:t>Öğrencilere giriş belgelerindeki randevu saatinden en fazla 15 dakikaya kadar yaşanan gecikmelerde değerlendirmeye alınabileceklerdir. Bu sürenin aşılması durumunda değerlendirmeye alınmayacaklardır.</a:t>
            </a:r>
          </a:p>
        </p:txBody>
      </p:sp>
      <p:pic>
        <p:nvPicPr>
          <p:cNvPr id="4" name="Picture 2" descr="C:\Users\PC3\Desktop\KAdıköy RAM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0700"/>
            <a:ext cx="2797916" cy="279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526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ÖN DEĞERLENDİRME UYGULAMASINA İLİŞKİN İTİRAZ</a:t>
            </a:r>
          </a:p>
        </p:txBody>
      </p:sp>
      <p:sp>
        <p:nvSpPr>
          <p:cNvPr id="3" name="İçerik Yer Tutucusu 2"/>
          <p:cNvSpPr>
            <a:spLocks noGrp="1"/>
          </p:cNvSpPr>
          <p:nvPr>
            <p:ph idx="1"/>
          </p:nvPr>
        </p:nvSpPr>
        <p:spPr/>
        <p:txBody>
          <a:bodyPr/>
          <a:lstStyle/>
          <a:p>
            <a:pPr algn="just"/>
            <a:r>
              <a:rPr lang="tr-TR" dirty="0"/>
              <a:t>Genel zihinsel, resim ve müzik yetenek alanı ön değerlendirme uygulamalarına ilişkin itirazlar takvimde belirtilen tarih aralığında (22-26/04/2024) öğrenci velisi tarafından </a:t>
            </a:r>
            <a:r>
              <a:rPr lang="tr-TR" dirty="0">
                <a:hlinkClick r:id="rId2"/>
              </a:rPr>
              <a:t>https://eitiraz.meb.gov.tr</a:t>
            </a:r>
            <a:r>
              <a:rPr lang="tr-TR" dirty="0"/>
              <a:t> adresinde yer alan e-İtiraz Modülü üzerinden yapılacaktır. İtirazlar, il tanılama sınav komisyonlarınca takvimde belirtilen tarih aralığında değerlendirilerek e-İtiraz Modülü üzerinden cevaplanacaktır. </a:t>
            </a:r>
          </a:p>
        </p:txBody>
      </p:sp>
      <p:pic>
        <p:nvPicPr>
          <p:cNvPr id="4" name="Picture 2" descr="C:\Users\PC3\Desktop\KAdıköy RAM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261" y="-780441"/>
            <a:ext cx="2797916" cy="279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57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BİREYSEL DEĞERLENDİRME UYGULAMASINA İLİŞKİN İTİRAZ</a:t>
            </a:r>
          </a:p>
        </p:txBody>
      </p:sp>
      <p:sp>
        <p:nvSpPr>
          <p:cNvPr id="3" name="İçerik Yer Tutucusu 2"/>
          <p:cNvSpPr>
            <a:spLocks noGrp="1"/>
          </p:cNvSpPr>
          <p:nvPr>
            <p:ph idx="1"/>
          </p:nvPr>
        </p:nvSpPr>
        <p:spPr/>
        <p:txBody>
          <a:bodyPr/>
          <a:lstStyle/>
          <a:p>
            <a:pPr algn="just"/>
            <a:r>
              <a:rPr lang="tr-TR" dirty="0"/>
              <a:t>Genel zihinsel, resim ve müzik yetenek alanı bireysel değerlendirme uygulamalarına ilişkin itirazlar takvimde belirtilen tarih aralığında (05-09/08/2024) öğrenci velisi tarafından https://eitiraz.meb.gov.tr adresinde yer alan e-İtiraz Modülü üzerinden yapılacaktır. İtirazlar il tanılama sınav komisyonlarınca takvimde belirtilen tarih aralığında değerlendirilerek e-İtiraz Modülü üzerinden cevaplandırılacaktır. </a:t>
            </a:r>
          </a:p>
        </p:txBody>
      </p:sp>
      <p:pic>
        <p:nvPicPr>
          <p:cNvPr id="4" name="Picture 2" descr="C:\Users\PC3\Desktop\KAdıköy RAM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731" y="-780441"/>
            <a:ext cx="2797916" cy="279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3659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BİREYSEL DEĞERLENDİRME UYGULAMASINA İLİŞKİN İTİRAZ</a:t>
            </a:r>
          </a:p>
        </p:txBody>
      </p:sp>
      <p:sp>
        <p:nvSpPr>
          <p:cNvPr id="3" name="İçerik Yer Tutucusu 2"/>
          <p:cNvSpPr>
            <a:spLocks noGrp="1"/>
          </p:cNvSpPr>
          <p:nvPr>
            <p:ph idx="1"/>
          </p:nvPr>
        </p:nvSpPr>
        <p:spPr/>
        <p:txBody>
          <a:bodyPr/>
          <a:lstStyle/>
          <a:p>
            <a:pPr algn="just"/>
            <a:r>
              <a:rPr lang="tr-TR" dirty="0"/>
              <a:t>Yapılan ön değerlendirme ve bireysel değerlendirme içeriklerine ilişkin herhangi bir belge yayımlanmayacak ve paylaşılmayacaktır.</a:t>
            </a:r>
          </a:p>
          <a:p>
            <a:pPr algn="just"/>
            <a:r>
              <a:rPr lang="tr-TR" dirty="0"/>
              <a:t>Faks ve e-posta yolu ile yapılan itirazlar dikkate alınmayacaktır. </a:t>
            </a:r>
          </a:p>
          <a:p>
            <a:pPr marL="0" indent="0" algn="just">
              <a:buNone/>
            </a:pPr>
            <a:endParaRPr lang="tr-TR" dirty="0"/>
          </a:p>
        </p:txBody>
      </p:sp>
      <p:pic>
        <p:nvPicPr>
          <p:cNvPr id="4" name="Picture 2" descr="C:\Users\PC3\Desktop\KAdıköy RAM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016" y="-780441"/>
            <a:ext cx="2797916" cy="279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794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KAYNAKLAR</a:t>
            </a:r>
          </a:p>
        </p:txBody>
      </p:sp>
      <p:sp>
        <p:nvSpPr>
          <p:cNvPr id="3" name="İçerik Yer Tutucusu 2"/>
          <p:cNvSpPr>
            <a:spLocks noGrp="1"/>
          </p:cNvSpPr>
          <p:nvPr>
            <p:ph idx="1"/>
          </p:nvPr>
        </p:nvSpPr>
        <p:spPr/>
        <p:txBody>
          <a:bodyPr/>
          <a:lstStyle/>
          <a:p>
            <a:r>
              <a:rPr lang="tr-TR" dirty="0"/>
              <a:t>2023-2024 BİLİM VE SANAT MERKEZLERİ ÖĞRENCİ TANILAMA VE YERLEŞTİRME KILAVUZU</a:t>
            </a:r>
          </a:p>
          <a:p>
            <a:endParaRPr lang="tr-TR" dirty="0"/>
          </a:p>
          <a:p>
            <a:r>
              <a:rPr lang="tr-TR" dirty="0"/>
              <a:t>BİLİM VE SANAT MERKEZLERİ </a:t>
            </a:r>
            <a:r>
              <a:rPr lang="tr-TR" dirty="0" smtClean="0"/>
              <a:t>YÖNERGESİ</a:t>
            </a:r>
          </a:p>
          <a:p>
            <a:endParaRPr lang="tr-TR" dirty="0"/>
          </a:p>
          <a:p>
            <a:r>
              <a:rPr lang="tr-TR" dirty="0"/>
              <a:t>https://orgm.meb.gov.tr/www/bilim-ve-sanat-merkezleri-ogrenci-tanilama-ve-yerlestirme-surecine-iliskin-bilgilendirme-videolari-yayimlandi/icerik/2970</a:t>
            </a:r>
          </a:p>
        </p:txBody>
      </p:sp>
      <p:pic>
        <p:nvPicPr>
          <p:cNvPr id="4" name="Picture 2" descr="C:\Users\PC3\Desktop\KAdıköy RAM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652054"/>
            <a:ext cx="2797916" cy="279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100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01612" y="3875238"/>
            <a:ext cx="1701635" cy="466090"/>
            <a:chOff x="0" y="0"/>
            <a:chExt cx="672251" cy="184134"/>
          </a:xfrm>
        </p:grpSpPr>
        <p:sp>
          <p:nvSpPr>
            <p:cNvPr id="3" name="Freeform 3"/>
            <p:cNvSpPr/>
            <p:nvPr/>
          </p:nvSpPr>
          <p:spPr>
            <a:xfrm>
              <a:off x="0" y="0"/>
              <a:ext cx="672251" cy="184134"/>
            </a:xfrm>
            <a:custGeom>
              <a:avLst/>
              <a:gdLst/>
              <a:ahLst/>
              <a:cxnLst/>
              <a:rect l="l" t="t" r="r" b="b"/>
              <a:pathLst>
                <a:path w="672251" h="184134">
                  <a:moveTo>
                    <a:pt x="45497" y="0"/>
                  </a:moveTo>
                  <a:lnTo>
                    <a:pt x="626754" y="0"/>
                  </a:lnTo>
                  <a:cubicBezTo>
                    <a:pt x="651881" y="0"/>
                    <a:pt x="672251" y="20370"/>
                    <a:pt x="672251" y="45497"/>
                  </a:cubicBezTo>
                  <a:lnTo>
                    <a:pt x="672251" y="138637"/>
                  </a:lnTo>
                  <a:cubicBezTo>
                    <a:pt x="672251" y="163765"/>
                    <a:pt x="651881" y="184134"/>
                    <a:pt x="626754" y="184134"/>
                  </a:cubicBezTo>
                  <a:lnTo>
                    <a:pt x="45497" y="184134"/>
                  </a:lnTo>
                  <a:cubicBezTo>
                    <a:pt x="20370" y="184134"/>
                    <a:pt x="0" y="163765"/>
                    <a:pt x="0" y="138637"/>
                  </a:cubicBezTo>
                  <a:lnTo>
                    <a:pt x="0" y="45497"/>
                  </a:lnTo>
                  <a:cubicBezTo>
                    <a:pt x="0" y="20370"/>
                    <a:pt x="20370" y="0"/>
                    <a:pt x="45497" y="0"/>
                  </a:cubicBezTo>
                  <a:close/>
                </a:path>
              </a:pathLst>
            </a:custGeom>
            <a:solidFill>
              <a:srgbClr val="FF914D"/>
            </a:solidFill>
          </p:spPr>
        </p:sp>
        <p:sp>
          <p:nvSpPr>
            <p:cNvPr id="4" name="TextBox 4"/>
            <p:cNvSpPr txBox="1"/>
            <p:nvPr/>
          </p:nvSpPr>
          <p:spPr>
            <a:xfrm>
              <a:off x="0" y="-19050"/>
              <a:ext cx="672251" cy="203184"/>
            </a:xfrm>
            <a:prstGeom prst="rect">
              <a:avLst/>
            </a:prstGeom>
          </p:spPr>
          <p:txBody>
            <a:bodyPr lIns="169333" tIns="169333" rIns="169333" bIns="169333" rtlCol="0" anchor="ctr"/>
            <a:lstStyle/>
            <a:p>
              <a:pPr algn="ctr">
                <a:lnSpc>
                  <a:spcPts val="1560"/>
                </a:lnSpc>
              </a:pPr>
              <a:r>
                <a:rPr lang="tr-TR" sz="1200" dirty="0" smtClean="0">
                  <a:solidFill>
                    <a:srgbClr val="FFFFFF"/>
                  </a:solidFill>
                  <a:latin typeface="Aileron Bold"/>
                </a:rPr>
                <a:t>30 Ekim</a:t>
              </a:r>
              <a:r>
                <a:rPr lang="en-US" sz="1200" dirty="0" smtClean="0">
                  <a:solidFill>
                    <a:srgbClr val="FFFFFF"/>
                  </a:solidFill>
                  <a:latin typeface="Aileron Bold"/>
                </a:rPr>
                <a:t>- 0</a:t>
              </a:r>
              <a:r>
                <a:rPr lang="tr-TR" sz="1200" dirty="0" smtClean="0">
                  <a:solidFill>
                    <a:srgbClr val="FFFFFF"/>
                  </a:solidFill>
                  <a:latin typeface="Aileron Bold"/>
                </a:rPr>
                <a:t>8</a:t>
              </a:r>
              <a:r>
                <a:rPr lang="en-US" sz="1200" dirty="0" smtClean="0">
                  <a:solidFill>
                    <a:srgbClr val="FFFFFF"/>
                  </a:solidFill>
                  <a:latin typeface="Aileron Bold"/>
                </a:rPr>
                <a:t> </a:t>
              </a:r>
              <a:r>
                <a:rPr lang="tr-TR" sz="1200" dirty="0" smtClean="0">
                  <a:solidFill>
                    <a:srgbClr val="FFFFFF"/>
                  </a:solidFill>
                  <a:latin typeface="Aileron Bold"/>
                </a:rPr>
                <a:t>Kasım</a:t>
              </a:r>
              <a:r>
                <a:rPr lang="en-US" sz="1200" dirty="0" smtClean="0">
                  <a:solidFill>
                    <a:srgbClr val="FFFFFF"/>
                  </a:solidFill>
                  <a:latin typeface="Aileron Bold"/>
                </a:rPr>
                <a:t> </a:t>
              </a:r>
              <a:r>
                <a:rPr lang="en-US" sz="1200" dirty="0">
                  <a:solidFill>
                    <a:srgbClr val="FFFFFF"/>
                  </a:solidFill>
                  <a:latin typeface="Aileron Bold"/>
                </a:rPr>
                <a:t>2024</a:t>
              </a:r>
            </a:p>
          </p:txBody>
        </p:sp>
      </p:grpSp>
      <p:grpSp>
        <p:nvGrpSpPr>
          <p:cNvPr id="5" name="Group 5"/>
          <p:cNvGrpSpPr/>
          <p:nvPr/>
        </p:nvGrpSpPr>
        <p:grpSpPr>
          <a:xfrm>
            <a:off x="2519041" y="3875238"/>
            <a:ext cx="1701635" cy="466090"/>
            <a:chOff x="0" y="0"/>
            <a:chExt cx="672251" cy="184134"/>
          </a:xfrm>
        </p:grpSpPr>
        <p:sp>
          <p:nvSpPr>
            <p:cNvPr id="6" name="Freeform 6"/>
            <p:cNvSpPr/>
            <p:nvPr/>
          </p:nvSpPr>
          <p:spPr>
            <a:xfrm>
              <a:off x="0" y="0"/>
              <a:ext cx="672251" cy="184134"/>
            </a:xfrm>
            <a:custGeom>
              <a:avLst/>
              <a:gdLst/>
              <a:ahLst/>
              <a:cxnLst/>
              <a:rect l="l" t="t" r="r" b="b"/>
              <a:pathLst>
                <a:path w="672251" h="184134">
                  <a:moveTo>
                    <a:pt x="45497" y="0"/>
                  </a:moveTo>
                  <a:lnTo>
                    <a:pt x="626754" y="0"/>
                  </a:lnTo>
                  <a:cubicBezTo>
                    <a:pt x="651881" y="0"/>
                    <a:pt x="672251" y="20370"/>
                    <a:pt x="672251" y="45497"/>
                  </a:cubicBezTo>
                  <a:lnTo>
                    <a:pt x="672251" y="138637"/>
                  </a:lnTo>
                  <a:cubicBezTo>
                    <a:pt x="672251" y="163765"/>
                    <a:pt x="651881" y="184134"/>
                    <a:pt x="626754" y="184134"/>
                  </a:cubicBezTo>
                  <a:lnTo>
                    <a:pt x="45497" y="184134"/>
                  </a:lnTo>
                  <a:cubicBezTo>
                    <a:pt x="20370" y="184134"/>
                    <a:pt x="0" y="163765"/>
                    <a:pt x="0" y="138637"/>
                  </a:cubicBezTo>
                  <a:lnTo>
                    <a:pt x="0" y="45497"/>
                  </a:lnTo>
                  <a:cubicBezTo>
                    <a:pt x="0" y="20370"/>
                    <a:pt x="20370" y="0"/>
                    <a:pt x="45497" y="0"/>
                  </a:cubicBezTo>
                  <a:close/>
                </a:path>
              </a:pathLst>
            </a:custGeom>
            <a:solidFill>
              <a:srgbClr val="FF914D"/>
            </a:solidFill>
          </p:spPr>
        </p:sp>
        <p:sp>
          <p:nvSpPr>
            <p:cNvPr id="7" name="TextBox 7"/>
            <p:cNvSpPr txBox="1"/>
            <p:nvPr/>
          </p:nvSpPr>
          <p:spPr>
            <a:xfrm>
              <a:off x="0" y="-19050"/>
              <a:ext cx="672251" cy="203184"/>
            </a:xfrm>
            <a:prstGeom prst="rect">
              <a:avLst/>
            </a:prstGeom>
          </p:spPr>
          <p:txBody>
            <a:bodyPr lIns="169333" tIns="169333" rIns="169333" bIns="169333" rtlCol="0" anchor="ctr"/>
            <a:lstStyle/>
            <a:p>
              <a:pPr algn="ctr">
                <a:lnSpc>
                  <a:spcPts val="1560"/>
                </a:lnSpc>
              </a:pPr>
              <a:r>
                <a:rPr lang="tr-TR" sz="1200" dirty="0" smtClean="0">
                  <a:solidFill>
                    <a:srgbClr val="FFFFFF"/>
                  </a:solidFill>
                  <a:latin typeface="Aileron Bold"/>
                </a:rPr>
                <a:t>11</a:t>
              </a:r>
              <a:r>
                <a:rPr lang="en-US" sz="1200" dirty="0" smtClean="0">
                  <a:solidFill>
                    <a:srgbClr val="FFFFFF"/>
                  </a:solidFill>
                  <a:latin typeface="Aileron Bold"/>
                </a:rPr>
                <a:t>-</a:t>
              </a:r>
              <a:r>
                <a:rPr lang="tr-TR" sz="1200" dirty="0" smtClean="0">
                  <a:solidFill>
                    <a:srgbClr val="FFFFFF"/>
                  </a:solidFill>
                  <a:latin typeface="Aileron Bold"/>
                </a:rPr>
                <a:t>22</a:t>
              </a:r>
              <a:r>
                <a:rPr lang="en-US" sz="1200" dirty="0" smtClean="0">
                  <a:solidFill>
                    <a:srgbClr val="FFFFFF"/>
                  </a:solidFill>
                  <a:latin typeface="Aileron Bold"/>
                </a:rPr>
                <a:t> </a:t>
              </a:r>
              <a:r>
                <a:rPr lang="tr-TR" sz="1200" dirty="0" smtClean="0">
                  <a:solidFill>
                    <a:srgbClr val="FFFFFF"/>
                  </a:solidFill>
                  <a:latin typeface="Aileron Bold"/>
                </a:rPr>
                <a:t>Kasım</a:t>
              </a:r>
              <a:r>
                <a:rPr lang="en-US" sz="1200" dirty="0" smtClean="0">
                  <a:solidFill>
                    <a:srgbClr val="FFFFFF"/>
                  </a:solidFill>
                  <a:latin typeface="Aileron Bold"/>
                </a:rPr>
                <a:t> </a:t>
              </a:r>
              <a:r>
                <a:rPr lang="en-US" sz="1200" dirty="0">
                  <a:solidFill>
                    <a:srgbClr val="FFFFFF"/>
                  </a:solidFill>
                  <a:latin typeface="Aileron Bold"/>
                </a:rPr>
                <a:t>2024</a:t>
              </a:r>
            </a:p>
          </p:txBody>
        </p:sp>
      </p:grpSp>
      <p:grpSp>
        <p:nvGrpSpPr>
          <p:cNvPr id="8" name="Group 8"/>
          <p:cNvGrpSpPr/>
          <p:nvPr/>
        </p:nvGrpSpPr>
        <p:grpSpPr>
          <a:xfrm>
            <a:off x="4336469" y="3875238"/>
            <a:ext cx="1701635" cy="466090"/>
            <a:chOff x="0" y="0"/>
            <a:chExt cx="672251" cy="184134"/>
          </a:xfrm>
        </p:grpSpPr>
        <p:sp>
          <p:nvSpPr>
            <p:cNvPr id="9" name="Freeform 9"/>
            <p:cNvSpPr/>
            <p:nvPr/>
          </p:nvSpPr>
          <p:spPr>
            <a:xfrm>
              <a:off x="0" y="0"/>
              <a:ext cx="672251" cy="184134"/>
            </a:xfrm>
            <a:custGeom>
              <a:avLst/>
              <a:gdLst/>
              <a:ahLst/>
              <a:cxnLst/>
              <a:rect l="l" t="t" r="r" b="b"/>
              <a:pathLst>
                <a:path w="672251" h="184134">
                  <a:moveTo>
                    <a:pt x="45497" y="0"/>
                  </a:moveTo>
                  <a:lnTo>
                    <a:pt x="626754" y="0"/>
                  </a:lnTo>
                  <a:cubicBezTo>
                    <a:pt x="651881" y="0"/>
                    <a:pt x="672251" y="20370"/>
                    <a:pt x="672251" y="45497"/>
                  </a:cubicBezTo>
                  <a:lnTo>
                    <a:pt x="672251" y="138637"/>
                  </a:lnTo>
                  <a:cubicBezTo>
                    <a:pt x="672251" y="163765"/>
                    <a:pt x="651881" y="184134"/>
                    <a:pt x="626754" y="184134"/>
                  </a:cubicBezTo>
                  <a:lnTo>
                    <a:pt x="45497" y="184134"/>
                  </a:lnTo>
                  <a:cubicBezTo>
                    <a:pt x="20370" y="184134"/>
                    <a:pt x="0" y="163765"/>
                    <a:pt x="0" y="138637"/>
                  </a:cubicBezTo>
                  <a:lnTo>
                    <a:pt x="0" y="45497"/>
                  </a:lnTo>
                  <a:cubicBezTo>
                    <a:pt x="0" y="20370"/>
                    <a:pt x="20370" y="0"/>
                    <a:pt x="45497" y="0"/>
                  </a:cubicBezTo>
                  <a:close/>
                </a:path>
              </a:pathLst>
            </a:custGeom>
            <a:solidFill>
              <a:srgbClr val="FF914D"/>
            </a:solidFill>
          </p:spPr>
        </p:sp>
        <p:sp>
          <p:nvSpPr>
            <p:cNvPr id="10" name="TextBox 10"/>
            <p:cNvSpPr txBox="1"/>
            <p:nvPr/>
          </p:nvSpPr>
          <p:spPr>
            <a:xfrm>
              <a:off x="0" y="-19050"/>
              <a:ext cx="672251" cy="203184"/>
            </a:xfrm>
            <a:prstGeom prst="rect">
              <a:avLst/>
            </a:prstGeom>
          </p:spPr>
          <p:txBody>
            <a:bodyPr lIns="169333" tIns="169333" rIns="169333" bIns="169333" rtlCol="0" anchor="ctr"/>
            <a:lstStyle/>
            <a:p>
              <a:pPr algn="ctr">
                <a:lnSpc>
                  <a:spcPts val="1560"/>
                </a:lnSpc>
              </a:pPr>
              <a:r>
                <a:rPr lang="en-US" sz="1200" dirty="0" smtClean="0">
                  <a:solidFill>
                    <a:srgbClr val="FFFFFF"/>
                  </a:solidFill>
                  <a:latin typeface="Aileron Bold"/>
                </a:rPr>
                <a:t>2</a:t>
              </a:r>
              <a:r>
                <a:rPr lang="tr-TR" sz="1200" dirty="0" smtClean="0">
                  <a:solidFill>
                    <a:srgbClr val="FFFFFF"/>
                  </a:solidFill>
                  <a:latin typeface="Aileron Bold"/>
                </a:rPr>
                <a:t>5 Kasım</a:t>
              </a:r>
              <a:r>
                <a:rPr lang="en-US" sz="1200" dirty="0" smtClean="0">
                  <a:solidFill>
                    <a:srgbClr val="FFFFFF"/>
                  </a:solidFill>
                  <a:latin typeface="Aileron Bold"/>
                </a:rPr>
                <a:t>-</a:t>
              </a:r>
              <a:r>
                <a:rPr lang="tr-TR" sz="1200" dirty="0" smtClean="0">
                  <a:solidFill>
                    <a:srgbClr val="FFFFFF"/>
                  </a:solidFill>
                  <a:latin typeface="Aileron Bold"/>
                </a:rPr>
                <a:t>0</a:t>
              </a:r>
              <a:r>
                <a:rPr lang="en-US" sz="1200" dirty="0" smtClean="0">
                  <a:solidFill>
                    <a:srgbClr val="FFFFFF"/>
                  </a:solidFill>
                  <a:latin typeface="Aileron Bold"/>
                </a:rPr>
                <a:t>6 </a:t>
              </a:r>
              <a:r>
                <a:rPr lang="tr-TR" sz="1200" dirty="0" smtClean="0">
                  <a:solidFill>
                    <a:srgbClr val="FFFFFF"/>
                  </a:solidFill>
                  <a:latin typeface="Aileron Bold"/>
                </a:rPr>
                <a:t>Aralık</a:t>
              </a:r>
              <a:r>
                <a:rPr lang="en-US" sz="1200" dirty="0" smtClean="0">
                  <a:solidFill>
                    <a:srgbClr val="FFFFFF"/>
                  </a:solidFill>
                  <a:latin typeface="Aileron Bold"/>
                </a:rPr>
                <a:t> </a:t>
              </a:r>
              <a:r>
                <a:rPr lang="en-US" sz="1200" dirty="0">
                  <a:solidFill>
                    <a:srgbClr val="FFFFFF"/>
                  </a:solidFill>
                  <a:latin typeface="Aileron Bold"/>
                </a:rPr>
                <a:t>2024</a:t>
              </a:r>
            </a:p>
          </p:txBody>
        </p:sp>
      </p:grpSp>
      <p:grpSp>
        <p:nvGrpSpPr>
          <p:cNvPr id="11" name="Group 11"/>
          <p:cNvGrpSpPr/>
          <p:nvPr/>
        </p:nvGrpSpPr>
        <p:grpSpPr>
          <a:xfrm>
            <a:off x="6153897" y="3875238"/>
            <a:ext cx="1701635" cy="466090"/>
            <a:chOff x="0" y="0"/>
            <a:chExt cx="672251" cy="184134"/>
          </a:xfrm>
        </p:grpSpPr>
        <p:sp>
          <p:nvSpPr>
            <p:cNvPr id="12" name="Freeform 12"/>
            <p:cNvSpPr/>
            <p:nvPr/>
          </p:nvSpPr>
          <p:spPr>
            <a:xfrm>
              <a:off x="0" y="0"/>
              <a:ext cx="672251" cy="184134"/>
            </a:xfrm>
            <a:custGeom>
              <a:avLst/>
              <a:gdLst/>
              <a:ahLst/>
              <a:cxnLst/>
              <a:rect l="l" t="t" r="r" b="b"/>
              <a:pathLst>
                <a:path w="672251" h="184134">
                  <a:moveTo>
                    <a:pt x="45497" y="0"/>
                  </a:moveTo>
                  <a:lnTo>
                    <a:pt x="626754" y="0"/>
                  </a:lnTo>
                  <a:cubicBezTo>
                    <a:pt x="651881" y="0"/>
                    <a:pt x="672251" y="20370"/>
                    <a:pt x="672251" y="45497"/>
                  </a:cubicBezTo>
                  <a:lnTo>
                    <a:pt x="672251" y="138637"/>
                  </a:lnTo>
                  <a:cubicBezTo>
                    <a:pt x="672251" y="163765"/>
                    <a:pt x="651881" y="184134"/>
                    <a:pt x="626754" y="184134"/>
                  </a:cubicBezTo>
                  <a:lnTo>
                    <a:pt x="45497" y="184134"/>
                  </a:lnTo>
                  <a:cubicBezTo>
                    <a:pt x="20370" y="184134"/>
                    <a:pt x="0" y="163765"/>
                    <a:pt x="0" y="138637"/>
                  </a:cubicBezTo>
                  <a:lnTo>
                    <a:pt x="0" y="45497"/>
                  </a:lnTo>
                  <a:cubicBezTo>
                    <a:pt x="0" y="20370"/>
                    <a:pt x="20370" y="0"/>
                    <a:pt x="45497" y="0"/>
                  </a:cubicBezTo>
                  <a:close/>
                </a:path>
              </a:pathLst>
            </a:custGeom>
            <a:solidFill>
              <a:srgbClr val="FF914D"/>
            </a:solidFill>
          </p:spPr>
        </p:sp>
        <p:sp>
          <p:nvSpPr>
            <p:cNvPr id="13" name="TextBox 13"/>
            <p:cNvSpPr txBox="1"/>
            <p:nvPr/>
          </p:nvSpPr>
          <p:spPr>
            <a:xfrm>
              <a:off x="0" y="-19050"/>
              <a:ext cx="672251" cy="203184"/>
            </a:xfrm>
            <a:prstGeom prst="rect">
              <a:avLst/>
            </a:prstGeom>
          </p:spPr>
          <p:txBody>
            <a:bodyPr lIns="169333" tIns="169333" rIns="169333" bIns="169333" rtlCol="0" anchor="ctr"/>
            <a:lstStyle/>
            <a:p>
              <a:pPr algn="ctr">
                <a:lnSpc>
                  <a:spcPts val="1560"/>
                </a:lnSpc>
              </a:pPr>
              <a:r>
                <a:rPr lang="tr-TR" sz="1200" dirty="0" smtClean="0">
                  <a:solidFill>
                    <a:srgbClr val="FFFFFF"/>
                  </a:solidFill>
                  <a:latin typeface="Aileron Bold"/>
                </a:rPr>
                <a:t>11</a:t>
              </a:r>
              <a:r>
                <a:rPr lang="en-US" sz="1200" dirty="0" smtClean="0">
                  <a:solidFill>
                    <a:srgbClr val="FFFFFF"/>
                  </a:solidFill>
                  <a:latin typeface="Aileron Bold"/>
                </a:rPr>
                <a:t> </a:t>
              </a:r>
              <a:r>
                <a:rPr lang="tr-TR" sz="1200" dirty="0" smtClean="0">
                  <a:solidFill>
                    <a:srgbClr val="FFFFFF"/>
                  </a:solidFill>
                  <a:latin typeface="Aileron Bold"/>
                </a:rPr>
                <a:t>Aralık</a:t>
              </a:r>
              <a:r>
                <a:rPr lang="en-US" sz="1200" dirty="0" smtClean="0">
                  <a:solidFill>
                    <a:srgbClr val="FFFFFF"/>
                  </a:solidFill>
                  <a:latin typeface="Aileron Bold"/>
                </a:rPr>
                <a:t> 2024</a:t>
              </a:r>
              <a:endParaRPr lang="en-US" sz="1200" dirty="0">
                <a:solidFill>
                  <a:srgbClr val="FFFFFF"/>
                </a:solidFill>
                <a:latin typeface="Aileron Bold"/>
              </a:endParaRPr>
            </a:p>
          </p:txBody>
        </p:sp>
      </p:grpSp>
      <p:grpSp>
        <p:nvGrpSpPr>
          <p:cNvPr id="14" name="Group 14"/>
          <p:cNvGrpSpPr/>
          <p:nvPr/>
        </p:nvGrpSpPr>
        <p:grpSpPr>
          <a:xfrm>
            <a:off x="7971325" y="3875237"/>
            <a:ext cx="1701635" cy="662940"/>
            <a:chOff x="0" y="0"/>
            <a:chExt cx="672251" cy="261902"/>
          </a:xfrm>
        </p:grpSpPr>
        <p:sp>
          <p:nvSpPr>
            <p:cNvPr id="15" name="Freeform 15"/>
            <p:cNvSpPr/>
            <p:nvPr/>
          </p:nvSpPr>
          <p:spPr>
            <a:xfrm>
              <a:off x="0" y="0"/>
              <a:ext cx="672251" cy="261902"/>
            </a:xfrm>
            <a:custGeom>
              <a:avLst/>
              <a:gdLst/>
              <a:ahLst/>
              <a:cxnLst/>
              <a:rect l="l" t="t" r="r" b="b"/>
              <a:pathLst>
                <a:path w="672251" h="261902">
                  <a:moveTo>
                    <a:pt x="45497" y="0"/>
                  </a:moveTo>
                  <a:lnTo>
                    <a:pt x="626754" y="0"/>
                  </a:lnTo>
                  <a:cubicBezTo>
                    <a:pt x="651881" y="0"/>
                    <a:pt x="672251" y="20370"/>
                    <a:pt x="672251" y="45497"/>
                  </a:cubicBezTo>
                  <a:lnTo>
                    <a:pt x="672251" y="216405"/>
                  </a:lnTo>
                  <a:cubicBezTo>
                    <a:pt x="672251" y="241533"/>
                    <a:pt x="651881" y="261902"/>
                    <a:pt x="626754" y="261902"/>
                  </a:cubicBezTo>
                  <a:lnTo>
                    <a:pt x="45497" y="261902"/>
                  </a:lnTo>
                  <a:cubicBezTo>
                    <a:pt x="20370" y="261902"/>
                    <a:pt x="0" y="241533"/>
                    <a:pt x="0" y="216405"/>
                  </a:cubicBezTo>
                  <a:lnTo>
                    <a:pt x="0" y="45497"/>
                  </a:lnTo>
                  <a:cubicBezTo>
                    <a:pt x="0" y="20370"/>
                    <a:pt x="20370" y="0"/>
                    <a:pt x="45497" y="0"/>
                  </a:cubicBezTo>
                  <a:close/>
                </a:path>
              </a:pathLst>
            </a:custGeom>
            <a:solidFill>
              <a:srgbClr val="FF914D"/>
            </a:solidFill>
          </p:spPr>
        </p:sp>
        <p:sp>
          <p:nvSpPr>
            <p:cNvPr id="16" name="TextBox 16"/>
            <p:cNvSpPr txBox="1"/>
            <p:nvPr/>
          </p:nvSpPr>
          <p:spPr>
            <a:xfrm>
              <a:off x="0" y="-19050"/>
              <a:ext cx="672251" cy="280952"/>
            </a:xfrm>
            <a:prstGeom prst="rect">
              <a:avLst/>
            </a:prstGeom>
          </p:spPr>
          <p:txBody>
            <a:bodyPr lIns="169333" tIns="169333" rIns="169333" bIns="169333" rtlCol="0" anchor="ctr"/>
            <a:lstStyle/>
            <a:p>
              <a:pPr algn="ctr">
                <a:lnSpc>
                  <a:spcPts val="1560"/>
                </a:lnSpc>
              </a:pPr>
              <a:r>
                <a:rPr lang="tr-TR" sz="1200" dirty="0" smtClean="0">
                  <a:solidFill>
                    <a:srgbClr val="FFFFFF"/>
                  </a:solidFill>
                  <a:latin typeface="Aileron Bold"/>
                </a:rPr>
                <a:t>21</a:t>
              </a:r>
              <a:r>
                <a:rPr lang="en-US" sz="1200" dirty="0" smtClean="0">
                  <a:solidFill>
                    <a:srgbClr val="FFFFFF"/>
                  </a:solidFill>
                  <a:latin typeface="Aileron Bold"/>
                </a:rPr>
                <a:t> </a:t>
              </a:r>
              <a:r>
                <a:rPr lang="tr-TR" sz="1200" dirty="0">
                  <a:solidFill>
                    <a:srgbClr val="FFFFFF"/>
                  </a:solidFill>
                  <a:latin typeface="Aileron Bold"/>
                </a:rPr>
                <a:t>A</a:t>
              </a:r>
              <a:r>
                <a:rPr lang="tr-TR" sz="1200" dirty="0" smtClean="0">
                  <a:solidFill>
                    <a:srgbClr val="FFFFFF"/>
                  </a:solidFill>
                  <a:latin typeface="Aileron Bold"/>
                </a:rPr>
                <a:t>ralık 2024</a:t>
              </a:r>
              <a:r>
                <a:rPr lang="en-US" sz="1200" dirty="0" smtClean="0">
                  <a:solidFill>
                    <a:srgbClr val="FFFFFF"/>
                  </a:solidFill>
                  <a:latin typeface="Aileron Bold"/>
                </a:rPr>
                <a:t>- </a:t>
              </a:r>
              <a:endParaRPr lang="en-US" sz="1200" dirty="0">
                <a:solidFill>
                  <a:srgbClr val="FFFFFF"/>
                </a:solidFill>
                <a:latin typeface="Aileron Bold"/>
              </a:endParaRPr>
            </a:p>
            <a:p>
              <a:pPr algn="ctr">
                <a:lnSpc>
                  <a:spcPts val="1560"/>
                </a:lnSpc>
              </a:pPr>
              <a:r>
                <a:rPr lang="tr-TR" sz="1200" dirty="0" smtClean="0">
                  <a:solidFill>
                    <a:srgbClr val="FFFFFF"/>
                  </a:solidFill>
                  <a:latin typeface="Aileron Bold"/>
                </a:rPr>
                <a:t>23</a:t>
              </a:r>
              <a:r>
                <a:rPr lang="en-US" sz="1200" dirty="0" smtClean="0">
                  <a:solidFill>
                    <a:srgbClr val="FFFFFF"/>
                  </a:solidFill>
                  <a:latin typeface="Aileron Bold"/>
                </a:rPr>
                <a:t> </a:t>
              </a:r>
              <a:r>
                <a:rPr lang="tr-TR" sz="1200" dirty="0" smtClean="0">
                  <a:solidFill>
                    <a:srgbClr val="FFFFFF"/>
                  </a:solidFill>
                  <a:latin typeface="Aileron Bold"/>
                </a:rPr>
                <a:t>Şubat</a:t>
              </a:r>
              <a:r>
                <a:rPr lang="en-US" sz="1200" dirty="0" smtClean="0">
                  <a:solidFill>
                    <a:srgbClr val="FFFFFF"/>
                  </a:solidFill>
                  <a:latin typeface="Aileron Bold"/>
                </a:rPr>
                <a:t> 202</a:t>
              </a:r>
              <a:r>
                <a:rPr lang="tr-TR" sz="1200" dirty="0" smtClean="0">
                  <a:solidFill>
                    <a:srgbClr val="FFFFFF"/>
                  </a:solidFill>
                  <a:latin typeface="Aileron Bold"/>
                </a:rPr>
                <a:t>5</a:t>
              </a:r>
              <a:endParaRPr lang="en-US" sz="1200" dirty="0">
                <a:solidFill>
                  <a:srgbClr val="FFFFFF"/>
                </a:solidFill>
                <a:latin typeface="Aileron Bold"/>
              </a:endParaRPr>
            </a:p>
          </p:txBody>
        </p:sp>
      </p:grpSp>
      <p:grpSp>
        <p:nvGrpSpPr>
          <p:cNvPr id="17" name="Group 17"/>
          <p:cNvGrpSpPr/>
          <p:nvPr/>
        </p:nvGrpSpPr>
        <p:grpSpPr>
          <a:xfrm>
            <a:off x="9788753" y="3875238"/>
            <a:ext cx="1701635" cy="466090"/>
            <a:chOff x="0" y="0"/>
            <a:chExt cx="672251" cy="184134"/>
          </a:xfrm>
        </p:grpSpPr>
        <p:sp>
          <p:nvSpPr>
            <p:cNvPr id="18" name="Freeform 18"/>
            <p:cNvSpPr/>
            <p:nvPr/>
          </p:nvSpPr>
          <p:spPr>
            <a:xfrm>
              <a:off x="0" y="0"/>
              <a:ext cx="672251" cy="184134"/>
            </a:xfrm>
            <a:custGeom>
              <a:avLst/>
              <a:gdLst/>
              <a:ahLst/>
              <a:cxnLst/>
              <a:rect l="l" t="t" r="r" b="b"/>
              <a:pathLst>
                <a:path w="672251" h="184134">
                  <a:moveTo>
                    <a:pt x="45497" y="0"/>
                  </a:moveTo>
                  <a:lnTo>
                    <a:pt x="626754" y="0"/>
                  </a:lnTo>
                  <a:cubicBezTo>
                    <a:pt x="651881" y="0"/>
                    <a:pt x="672251" y="20370"/>
                    <a:pt x="672251" y="45497"/>
                  </a:cubicBezTo>
                  <a:lnTo>
                    <a:pt x="672251" y="138637"/>
                  </a:lnTo>
                  <a:cubicBezTo>
                    <a:pt x="672251" y="163765"/>
                    <a:pt x="651881" y="184134"/>
                    <a:pt x="626754" y="184134"/>
                  </a:cubicBezTo>
                  <a:lnTo>
                    <a:pt x="45497" y="184134"/>
                  </a:lnTo>
                  <a:cubicBezTo>
                    <a:pt x="20370" y="184134"/>
                    <a:pt x="0" y="163765"/>
                    <a:pt x="0" y="138637"/>
                  </a:cubicBezTo>
                  <a:lnTo>
                    <a:pt x="0" y="45497"/>
                  </a:lnTo>
                  <a:cubicBezTo>
                    <a:pt x="0" y="20370"/>
                    <a:pt x="20370" y="0"/>
                    <a:pt x="45497" y="0"/>
                  </a:cubicBezTo>
                  <a:close/>
                </a:path>
              </a:pathLst>
            </a:custGeom>
            <a:solidFill>
              <a:srgbClr val="FF914D"/>
            </a:solidFill>
          </p:spPr>
        </p:sp>
        <p:sp>
          <p:nvSpPr>
            <p:cNvPr id="19" name="TextBox 19"/>
            <p:cNvSpPr txBox="1"/>
            <p:nvPr/>
          </p:nvSpPr>
          <p:spPr>
            <a:xfrm>
              <a:off x="0" y="-19050"/>
              <a:ext cx="672251" cy="203184"/>
            </a:xfrm>
            <a:prstGeom prst="rect">
              <a:avLst/>
            </a:prstGeom>
          </p:spPr>
          <p:txBody>
            <a:bodyPr lIns="169333" tIns="169333" rIns="169333" bIns="169333" rtlCol="0" anchor="ctr"/>
            <a:lstStyle/>
            <a:p>
              <a:pPr algn="ctr">
                <a:lnSpc>
                  <a:spcPts val="1560"/>
                </a:lnSpc>
              </a:pPr>
              <a:r>
                <a:rPr lang="tr-TR" sz="1200" dirty="0">
                  <a:solidFill>
                    <a:srgbClr val="FFFFFF"/>
                  </a:solidFill>
                  <a:latin typeface="Aileron Bold"/>
                </a:rPr>
                <a:t>2</a:t>
              </a:r>
              <a:r>
                <a:rPr lang="en-US" sz="1200" dirty="0" smtClean="0">
                  <a:solidFill>
                    <a:srgbClr val="FFFFFF"/>
                  </a:solidFill>
                  <a:latin typeface="Aileron Bold"/>
                </a:rPr>
                <a:t>8 </a:t>
              </a:r>
              <a:r>
                <a:rPr lang="tr-TR" sz="1200" dirty="0" smtClean="0">
                  <a:solidFill>
                    <a:srgbClr val="FFFFFF"/>
                  </a:solidFill>
                  <a:latin typeface="Aileron Bold"/>
                </a:rPr>
                <a:t>Şubat</a:t>
              </a:r>
              <a:r>
                <a:rPr lang="en-US" sz="1200" dirty="0" smtClean="0">
                  <a:solidFill>
                    <a:srgbClr val="FFFFFF"/>
                  </a:solidFill>
                  <a:latin typeface="Aileron Bold"/>
                </a:rPr>
                <a:t> </a:t>
              </a:r>
              <a:r>
                <a:rPr lang="en-US" sz="1200" dirty="0">
                  <a:solidFill>
                    <a:srgbClr val="FFFFFF"/>
                  </a:solidFill>
                  <a:latin typeface="Aileron Bold"/>
                </a:rPr>
                <a:t>2024</a:t>
              </a:r>
            </a:p>
          </p:txBody>
        </p:sp>
      </p:grpSp>
      <p:sp>
        <p:nvSpPr>
          <p:cNvPr id="20" name="AutoShape 20"/>
          <p:cNvSpPr/>
          <p:nvPr/>
        </p:nvSpPr>
        <p:spPr>
          <a:xfrm>
            <a:off x="1552430" y="4341327"/>
            <a:ext cx="0" cy="476999"/>
          </a:xfrm>
          <a:prstGeom prst="line">
            <a:avLst/>
          </a:prstGeom>
          <a:ln w="47625" cap="flat">
            <a:solidFill>
              <a:srgbClr val="86EAE9"/>
            </a:solidFill>
            <a:prstDash val="solid"/>
            <a:headEnd type="none" w="sm" len="sm"/>
            <a:tailEnd type="arrow" w="med" len="sm"/>
          </a:ln>
        </p:spPr>
      </p:sp>
      <p:sp>
        <p:nvSpPr>
          <p:cNvPr id="21" name="AutoShape 21"/>
          <p:cNvSpPr/>
          <p:nvPr/>
        </p:nvSpPr>
        <p:spPr>
          <a:xfrm flipH="1">
            <a:off x="5187286" y="4341327"/>
            <a:ext cx="0" cy="476999"/>
          </a:xfrm>
          <a:prstGeom prst="line">
            <a:avLst/>
          </a:prstGeom>
          <a:ln w="47625" cap="flat">
            <a:solidFill>
              <a:srgbClr val="37C9EF"/>
            </a:solidFill>
            <a:prstDash val="solid"/>
            <a:headEnd type="none" w="sm" len="sm"/>
            <a:tailEnd type="arrow" w="med" len="sm"/>
          </a:ln>
        </p:spPr>
      </p:sp>
      <p:sp>
        <p:nvSpPr>
          <p:cNvPr id="22" name="AutoShape 22"/>
          <p:cNvSpPr/>
          <p:nvPr/>
        </p:nvSpPr>
        <p:spPr>
          <a:xfrm>
            <a:off x="8822142" y="4538178"/>
            <a:ext cx="0" cy="280149"/>
          </a:xfrm>
          <a:prstGeom prst="line">
            <a:avLst/>
          </a:prstGeom>
          <a:ln w="47625" cap="flat">
            <a:solidFill>
              <a:srgbClr val="1C88CF"/>
            </a:solidFill>
            <a:prstDash val="solid"/>
            <a:headEnd type="none" w="sm" len="sm"/>
            <a:tailEnd type="arrow" w="med" len="sm"/>
          </a:ln>
        </p:spPr>
      </p:sp>
      <p:sp>
        <p:nvSpPr>
          <p:cNvPr id="23" name="AutoShape 23"/>
          <p:cNvSpPr/>
          <p:nvPr/>
        </p:nvSpPr>
        <p:spPr>
          <a:xfrm>
            <a:off x="3369858" y="3466819"/>
            <a:ext cx="0" cy="408419"/>
          </a:xfrm>
          <a:prstGeom prst="line">
            <a:avLst/>
          </a:prstGeom>
          <a:ln w="47625" cap="flat">
            <a:solidFill>
              <a:srgbClr val="3EDAD8"/>
            </a:solidFill>
            <a:prstDash val="solid"/>
            <a:headEnd type="arrow" w="med" len="sm"/>
            <a:tailEnd type="none" w="sm" len="sm"/>
          </a:ln>
        </p:spPr>
      </p:sp>
      <p:sp>
        <p:nvSpPr>
          <p:cNvPr id="24" name="AutoShape 24"/>
          <p:cNvSpPr/>
          <p:nvPr/>
        </p:nvSpPr>
        <p:spPr>
          <a:xfrm flipH="1">
            <a:off x="7004714" y="3466819"/>
            <a:ext cx="0" cy="408419"/>
          </a:xfrm>
          <a:prstGeom prst="line">
            <a:avLst/>
          </a:prstGeom>
          <a:ln w="47625" cap="flat">
            <a:solidFill>
              <a:srgbClr val="18AFD6"/>
            </a:solidFill>
            <a:prstDash val="solid"/>
            <a:headEnd type="arrow" w="med" len="sm"/>
            <a:tailEnd type="none" w="sm" len="sm"/>
          </a:ln>
        </p:spPr>
      </p:sp>
      <p:sp>
        <p:nvSpPr>
          <p:cNvPr id="25" name="AutoShape 25"/>
          <p:cNvSpPr/>
          <p:nvPr/>
        </p:nvSpPr>
        <p:spPr>
          <a:xfrm flipH="1">
            <a:off x="10639570" y="3466819"/>
            <a:ext cx="0" cy="408419"/>
          </a:xfrm>
          <a:prstGeom prst="line">
            <a:avLst/>
          </a:prstGeom>
          <a:ln w="47625" cap="flat">
            <a:solidFill>
              <a:srgbClr val="13538A"/>
            </a:solidFill>
            <a:prstDash val="solid"/>
            <a:headEnd type="arrow" w="med" len="sm"/>
            <a:tailEnd type="none" w="sm" len="sm"/>
          </a:ln>
        </p:spPr>
      </p:sp>
      <p:sp>
        <p:nvSpPr>
          <p:cNvPr id="27" name="TextBox 27"/>
          <p:cNvSpPr txBox="1"/>
          <p:nvPr/>
        </p:nvSpPr>
        <p:spPr>
          <a:xfrm>
            <a:off x="717425" y="5040840"/>
            <a:ext cx="1638385" cy="1421095"/>
          </a:xfrm>
          <a:prstGeom prst="rect">
            <a:avLst/>
          </a:prstGeom>
        </p:spPr>
        <p:txBody>
          <a:bodyPr lIns="0" tIns="0" rIns="0" bIns="0" rtlCol="0" anchor="t">
            <a:spAutoFit/>
          </a:bodyPr>
          <a:lstStyle/>
          <a:p>
            <a:pPr algn="ctr">
              <a:lnSpc>
                <a:spcPts val="1599"/>
              </a:lnSpc>
            </a:pPr>
            <a:r>
              <a:rPr lang="en-US" sz="1066" spc="15">
                <a:solidFill>
                  <a:srgbClr val="000000"/>
                </a:solidFill>
                <a:latin typeface="Aileron"/>
              </a:rPr>
              <a:t>İlkokul yöneticileri, ilkokullarda görev yapan rehber öğretmen/ psikolojik danışmanlar ile ilkokul 1, 2 ve 3. sınıf öğretmenlerine yönelik bilgilendirme toplantılarının yapılması</a:t>
            </a:r>
          </a:p>
        </p:txBody>
      </p:sp>
      <p:sp>
        <p:nvSpPr>
          <p:cNvPr id="28" name="TextBox 28"/>
          <p:cNvSpPr txBox="1"/>
          <p:nvPr/>
        </p:nvSpPr>
        <p:spPr>
          <a:xfrm>
            <a:off x="4364931" y="5040840"/>
            <a:ext cx="1638385" cy="600357"/>
          </a:xfrm>
          <a:prstGeom prst="rect">
            <a:avLst/>
          </a:prstGeom>
        </p:spPr>
        <p:txBody>
          <a:bodyPr lIns="0" tIns="0" rIns="0" bIns="0" rtlCol="0" anchor="t">
            <a:spAutoFit/>
          </a:bodyPr>
          <a:lstStyle/>
          <a:p>
            <a:pPr algn="ctr">
              <a:lnSpc>
                <a:spcPts val="1599"/>
              </a:lnSpc>
            </a:pPr>
            <a:r>
              <a:rPr lang="en-US" sz="1066" spc="15">
                <a:solidFill>
                  <a:srgbClr val="000000"/>
                </a:solidFill>
                <a:latin typeface="Aileron"/>
              </a:rPr>
              <a:t>Ön değerlendirme uygulama randevularının oluşturulması</a:t>
            </a:r>
          </a:p>
        </p:txBody>
      </p:sp>
      <p:sp>
        <p:nvSpPr>
          <p:cNvPr id="29" name="TextBox 29"/>
          <p:cNvSpPr txBox="1"/>
          <p:nvPr/>
        </p:nvSpPr>
        <p:spPr>
          <a:xfrm>
            <a:off x="8012437" y="5040840"/>
            <a:ext cx="1638385" cy="410369"/>
          </a:xfrm>
          <a:prstGeom prst="rect">
            <a:avLst/>
          </a:prstGeom>
        </p:spPr>
        <p:txBody>
          <a:bodyPr lIns="0" tIns="0" rIns="0" bIns="0" rtlCol="0" anchor="t">
            <a:spAutoFit/>
          </a:bodyPr>
          <a:lstStyle/>
          <a:p>
            <a:pPr algn="ctr">
              <a:lnSpc>
                <a:spcPts val="1599"/>
              </a:lnSpc>
            </a:pPr>
            <a:r>
              <a:rPr lang="tr-TR" sz="1066" spc="15" dirty="0">
                <a:solidFill>
                  <a:srgbClr val="000000"/>
                </a:solidFill>
                <a:latin typeface="Aileron"/>
              </a:rPr>
              <a:t>Ö</a:t>
            </a:r>
            <a:r>
              <a:rPr lang="en-US" sz="1066" spc="15" dirty="0" smtClean="0">
                <a:solidFill>
                  <a:srgbClr val="000000"/>
                </a:solidFill>
                <a:latin typeface="Aileron"/>
              </a:rPr>
              <a:t>n </a:t>
            </a:r>
            <a:r>
              <a:rPr lang="en-US" sz="1066" spc="15" dirty="0" err="1">
                <a:solidFill>
                  <a:srgbClr val="000000"/>
                </a:solidFill>
                <a:latin typeface="Aileron"/>
              </a:rPr>
              <a:t>değerlendirme</a:t>
            </a:r>
            <a:r>
              <a:rPr lang="en-US" sz="1066" spc="15" dirty="0">
                <a:solidFill>
                  <a:srgbClr val="000000"/>
                </a:solidFill>
                <a:latin typeface="Aileron"/>
              </a:rPr>
              <a:t> </a:t>
            </a:r>
            <a:r>
              <a:rPr lang="en-US" sz="1066" spc="15" dirty="0" err="1" smtClean="0">
                <a:solidFill>
                  <a:srgbClr val="000000"/>
                </a:solidFill>
                <a:latin typeface="Aileron"/>
              </a:rPr>
              <a:t>uygulamaları</a:t>
            </a:r>
            <a:r>
              <a:rPr lang="tr-TR" sz="1066" spc="15" dirty="0" err="1" smtClean="0">
                <a:solidFill>
                  <a:srgbClr val="000000"/>
                </a:solidFill>
                <a:latin typeface="Aileron"/>
              </a:rPr>
              <a:t>nın</a:t>
            </a:r>
            <a:r>
              <a:rPr lang="tr-TR" sz="1066" spc="15" dirty="0" smtClean="0">
                <a:solidFill>
                  <a:srgbClr val="000000"/>
                </a:solidFill>
                <a:latin typeface="Aileron"/>
              </a:rPr>
              <a:t> yapılması</a:t>
            </a:r>
            <a:endParaRPr lang="en-US" sz="1066" spc="15" dirty="0">
              <a:solidFill>
                <a:srgbClr val="000000"/>
              </a:solidFill>
              <a:latin typeface="Aileron"/>
            </a:endParaRPr>
          </a:p>
        </p:txBody>
      </p:sp>
      <p:sp>
        <p:nvSpPr>
          <p:cNvPr id="30" name="TextBox 30"/>
          <p:cNvSpPr txBox="1"/>
          <p:nvPr/>
        </p:nvSpPr>
        <p:spPr>
          <a:xfrm>
            <a:off x="2541178" y="2789016"/>
            <a:ext cx="1638385" cy="395173"/>
          </a:xfrm>
          <a:prstGeom prst="rect">
            <a:avLst/>
          </a:prstGeom>
        </p:spPr>
        <p:txBody>
          <a:bodyPr lIns="0" tIns="0" rIns="0" bIns="0" rtlCol="0" anchor="t">
            <a:spAutoFit/>
          </a:bodyPr>
          <a:lstStyle/>
          <a:p>
            <a:pPr algn="ctr">
              <a:lnSpc>
                <a:spcPts val="1599"/>
              </a:lnSpc>
            </a:pPr>
            <a:r>
              <a:rPr lang="en-US" sz="1066" spc="15">
                <a:solidFill>
                  <a:srgbClr val="000000"/>
                </a:solidFill>
                <a:latin typeface="Aileron"/>
              </a:rPr>
              <a:t>Gözlem formlarının doldurulması</a:t>
            </a:r>
          </a:p>
        </p:txBody>
      </p:sp>
      <p:sp>
        <p:nvSpPr>
          <p:cNvPr id="31" name="TextBox 31"/>
          <p:cNvSpPr txBox="1"/>
          <p:nvPr/>
        </p:nvSpPr>
        <p:spPr>
          <a:xfrm>
            <a:off x="6188684" y="2001616"/>
            <a:ext cx="1638385" cy="1215910"/>
          </a:xfrm>
          <a:prstGeom prst="rect">
            <a:avLst/>
          </a:prstGeom>
        </p:spPr>
        <p:txBody>
          <a:bodyPr lIns="0" tIns="0" rIns="0" bIns="0" rtlCol="0" anchor="t">
            <a:spAutoFit/>
          </a:bodyPr>
          <a:lstStyle/>
          <a:p>
            <a:pPr algn="ctr">
              <a:lnSpc>
                <a:spcPts val="1599"/>
              </a:lnSpc>
            </a:pPr>
            <a:r>
              <a:rPr lang="en-US" sz="1066" spc="15" dirty="0" err="1">
                <a:solidFill>
                  <a:srgbClr val="000000"/>
                </a:solidFill>
                <a:latin typeface="Aileron"/>
              </a:rPr>
              <a:t>Ön</a:t>
            </a:r>
            <a:r>
              <a:rPr lang="en-US" sz="1066" spc="15" dirty="0">
                <a:solidFill>
                  <a:srgbClr val="000000"/>
                </a:solidFill>
                <a:latin typeface="Aileron"/>
              </a:rPr>
              <a:t> </a:t>
            </a:r>
            <a:r>
              <a:rPr lang="en-US" sz="1066" spc="15" dirty="0" err="1">
                <a:solidFill>
                  <a:srgbClr val="000000"/>
                </a:solidFill>
                <a:latin typeface="Aileron"/>
              </a:rPr>
              <a:t>değerlendirme</a:t>
            </a:r>
            <a:r>
              <a:rPr lang="en-US" sz="1066" spc="15" dirty="0">
                <a:solidFill>
                  <a:srgbClr val="000000"/>
                </a:solidFill>
                <a:latin typeface="Aileron"/>
              </a:rPr>
              <a:t> </a:t>
            </a:r>
            <a:r>
              <a:rPr lang="en-US" sz="1066" spc="15" dirty="0" err="1">
                <a:solidFill>
                  <a:srgbClr val="000000"/>
                </a:solidFill>
                <a:latin typeface="Aileron"/>
              </a:rPr>
              <a:t>uygulamasına</a:t>
            </a:r>
            <a:r>
              <a:rPr lang="en-US" sz="1066" spc="15" dirty="0">
                <a:solidFill>
                  <a:srgbClr val="000000"/>
                </a:solidFill>
                <a:latin typeface="Aileron"/>
              </a:rPr>
              <a:t> </a:t>
            </a:r>
            <a:r>
              <a:rPr lang="en-US" sz="1066" spc="15" dirty="0" err="1">
                <a:solidFill>
                  <a:srgbClr val="000000"/>
                </a:solidFill>
                <a:latin typeface="Aileron"/>
              </a:rPr>
              <a:t>alınacak</a:t>
            </a:r>
            <a:r>
              <a:rPr lang="en-US" sz="1066" spc="15" dirty="0">
                <a:solidFill>
                  <a:srgbClr val="000000"/>
                </a:solidFill>
                <a:latin typeface="Aileron"/>
              </a:rPr>
              <a:t> </a:t>
            </a:r>
            <a:r>
              <a:rPr lang="en-US" sz="1066" spc="15" dirty="0" err="1">
                <a:solidFill>
                  <a:srgbClr val="000000"/>
                </a:solidFill>
                <a:latin typeface="Aileron"/>
              </a:rPr>
              <a:t>öğrencilerin</a:t>
            </a:r>
            <a:r>
              <a:rPr lang="en-US" sz="1066" spc="15" dirty="0">
                <a:solidFill>
                  <a:srgbClr val="000000"/>
                </a:solidFill>
                <a:latin typeface="Aileron"/>
              </a:rPr>
              <a:t> </a:t>
            </a:r>
            <a:r>
              <a:rPr lang="en-US" sz="1066" spc="15" dirty="0" err="1">
                <a:solidFill>
                  <a:srgbClr val="000000"/>
                </a:solidFill>
                <a:latin typeface="Aileron"/>
              </a:rPr>
              <a:t>giriş</a:t>
            </a:r>
            <a:r>
              <a:rPr lang="en-US" sz="1066" spc="15" dirty="0">
                <a:solidFill>
                  <a:srgbClr val="000000"/>
                </a:solidFill>
                <a:latin typeface="Aileron"/>
              </a:rPr>
              <a:t> </a:t>
            </a:r>
            <a:r>
              <a:rPr lang="en-US" sz="1066" spc="15" dirty="0" err="1">
                <a:solidFill>
                  <a:srgbClr val="000000"/>
                </a:solidFill>
                <a:latin typeface="Aileron"/>
              </a:rPr>
              <a:t>belgelerinin</a:t>
            </a:r>
            <a:r>
              <a:rPr lang="en-US" sz="1066" spc="15" dirty="0">
                <a:solidFill>
                  <a:srgbClr val="000000"/>
                </a:solidFill>
                <a:latin typeface="Aileron"/>
              </a:rPr>
              <a:t> e-</a:t>
            </a:r>
            <a:r>
              <a:rPr lang="en-US" sz="1066" spc="15" dirty="0" err="1">
                <a:solidFill>
                  <a:srgbClr val="000000"/>
                </a:solidFill>
                <a:latin typeface="Aileron"/>
              </a:rPr>
              <a:t>Okul</a:t>
            </a:r>
            <a:r>
              <a:rPr lang="en-US" sz="1066" spc="15" dirty="0">
                <a:solidFill>
                  <a:srgbClr val="000000"/>
                </a:solidFill>
                <a:latin typeface="Aileron"/>
              </a:rPr>
              <a:t> </a:t>
            </a:r>
            <a:r>
              <a:rPr lang="en-US" sz="1066" spc="15" dirty="0" err="1">
                <a:solidFill>
                  <a:srgbClr val="000000"/>
                </a:solidFill>
                <a:latin typeface="Aileron"/>
              </a:rPr>
              <a:t>Yönetim</a:t>
            </a:r>
            <a:r>
              <a:rPr lang="en-US" sz="1066" spc="15" dirty="0">
                <a:solidFill>
                  <a:srgbClr val="000000"/>
                </a:solidFill>
                <a:latin typeface="Aileron"/>
              </a:rPr>
              <a:t> </a:t>
            </a:r>
            <a:r>
              <a:rPr lang="en-US" sz="1066" spc="15" dirty="0" err="1">
                <a:solidFill>
                  <a:srgbClr val="000000"/>
                </a:solidFill>
                <a:latin typeface="Aileron"/>
              </a:rPr>
              <a:t>Bilgi</a:t>
            </a:r>
            <a:r>
              <a:rPr lang="en-US" sz="1066" spc="15" dirty="0">
                <a:solidFill>
                  <a:srgbClr val="000000"/>
                </a:solidFill>
                <a:latin typeface="Aileron"/>
              </a:rPr>
              <a:t> </a:t>
            </a:r>
            <a:r>
              <a:rPr lang="en-US" sz="1066" spc="15" dirty="0" err="1">
                <a:solidFill>
                  <a:srgbClr val="000000"/>
                </a:solidFill>
                <a:latin typeface="Aileron"/>
              </a:rPr>
              <a:t>Sistemi</a:t>
            </a:r>
            <a:r>
              <a:rPr lang="en-US" sz="1066" spc="15" dirty="0">
                <a:solidFill>
                  <a:srgbClr val="000000"/>
                </a:solidFill>
                <a:latin typeface="Aileron"/>
              </a:rPr>
              <a:t> </a:t>
            </a:r>
            <a:r>
              <a:rPr lang="en-US" sz="1066" spc="15" dirty="0" err="1">
                <a:solidFill>
                  <a:srgbClr val="000000"/>
                </a:solidFill>
                <a:latin typeface="Aileron"/>
              </a:rPr>
              <a:t>üzerinden</a:t>
            </a:r>
            <a:r>
              <a:rPr lang="en-US" sz="1066" spc="15" dirty="0">
                <a:solidFill>
                  <a:srgbClr val="000000"/>
                </a:solidFill>
                <a:latin typeface="Aileron"/>
              </a:rPr>
              <a:t> </a:t>
            </a:r>
            <a:r>
              <a:rPr lang="en-US" sz="1066" spc="15" dirty="0" err="1">
                <a:solidFill>
                  <a:srgbClr val="000000"/>
                </a:solidFill>
                <a:latin typeface="Aileron"/>
              </a:rPr>
              <a:t>yayımlanması</a:t>
            </a:r>
            <a:endParaRPr lang="en-US" sz="1066" spc="15" dirty="0">
              <a:solidFill>
                <a:srgbClr val="000000"/>
              </a:solidFill>
              <a:latin typeface="Aileron"/>
            </a:endParaRPr>
          </a:p>
        </p:txBody>
      </p:sp>
      <p:sp>
        <p:nvSpPr>
          <p:cNvPr id="32" name="TextBox 32"/>
          <p:cNvSpPr txBox="1"/>
          <p:nvPr/>
        </p:nvSpPr>
        <p:spPr>
          <a:xfrm>
            <a:off x="9836190" y="2395316"/>
            <a:ext cx="1638385" cy="600357"/>
          </a:xfrm>
          <a:prstGeom prst="rect">
            <a:avLst/>
          </a:prstGeom>
        </p:spPr>
        <p:txBody>
          <a:bodyPr lIns="0" tIns="0" rIns="0" bIns="0" rtlCol="0" anchor="t">
            <a:spAutoFit/>
          </a:bodyPr>
          <a:lstStyle/>
          <a:p>
            <a:pPr algn="ctr">
              <a:lnSpc>
                <a:spcPts val="1599"/>
              </a:lnSpc>
            </a:pPr>
            <a:r>
              <a:rPr lang="en-US" sz="1066" spc="15" dirty="0" err="1">
                <a:solidFill>
                  <a:srgbClr val="000000"/>
                </a:solidFill>
                <a:latin typeface="Aileron"/>
              </a:rPr>
              <a:t>Bireysel</a:t>
            </a:r>
            <a:r>
              <a:rPr lang="en-US" sz="1066" spc="15" dirty="0">
                <a:solidFill>
                  <a:srgbClr val="000000"/>
                </a:solidFill>
                <a:latin typeface="Aileron"/>
              </a:rPr>
              <a:t> </a:t>
            </a:r>
            <a:r>
              <a:rPr lang="en-US" sz="1066" spc="15" dirty="0" err="1">
                <a:solidFill>
                  <a:srgbClr val="000000"/>
                </a:solidFill>
                <a:latin typeface="Aileron"/>
              </a:rPr>
              <a:t>değerlendirme</a:t>
            </a:r>
            <a:r>
              <a:rPr lang="en-US" sz="1066" spc="15" dirty="0">
                <a:solidFill>
                  <a:srgbClr val="000000"/>
                </a:solidFill>
                <a:latin typeface="Aileron"/>
              </a:rPr>
              <a:t> </a:t>
            </a:r>
            <a:r>
              <a:rPr lang="en-US" sz="1066" spc="15" dirty="0" err="1">
                <a:solidFill>
                  <a:srgbClr val="000000"/>
                </a:solidFill>
                <a:latin typeface="Aileron"/>
              </a:rPr>
              <a:t>uygulamalarına</a:t>
            </a:r>
            <a:r>
              <a:rPr lang="en-US" sz="1066" spc="15" dirty="0">
                <a:solidFill>
                  <a:srgbClr val="000000"/>
                </a:solidFill>
                <a:latin typeface="Aileron"/>
              </a:rPr>
              <a:t> </a:t>
            </a:r>
            <a:r>
              <a:rPr lang="en-US" sz="1066" spc="15" dirty="0" err="1">
                <a:solidFill>
                  <a:srgbClr val="000000"/>
                </a:solidFill>
                <a:latin typeface="Aileron"/>
              </a:rPr>
              <a:t>hak</a:t>
            </a:r>
            <a:r>
              <a:rPr lang="en-US" sz="1066" spc="15" dirty="0">
                <a:solidFill>
                  <a:srgbClr val="000000"/>
                </a:solidFill>
                <a:latin typeface="Aileron"/>
              </a:rPr>
              <a:t> </a:t>
            </a:r>
            <a:r>
              <a:rPr lang="en-US" sz="1066" spc="15" dirty="0" err="1">
                <a:solidFill>
                  <a:srgbClr val="000000"/>
                </a:solidFill>
                <a:latin typeface="Aileron"/>
              </a:rPr>
              <a:t>kazanan</a:t>
            </a:r>
            <a:r>
              <a:rPr lang="en-US" sz="1066" spc="15" dirty="0">
                <a:solidFill>
                  <a:srgbClr val="000000"/>
                </a:solidFill>
                <a:latin typeface="Aileron"/>
              </a:rPr>
              <a:t> </a:t>
            </a:r>
            <a:r>
              <a:rPr lang="en-US" sz="1066" spc="15" dirty="0" err="1">
                <a:solidFill>
                  <a:srgbClr val="000000"/>
                </a:solidFill>
                <a:latin typeface="Aileron"/>
              </a:rPr>
              <a:t>öğrencilerin</a:t>
            </a:r>
            <a:r>
              <a:rPr lang="en-US" sz="1066" spc="15" dirty="0">
                <a:solidFill>
                  <a:srgbClr val="000000"/>
                </a:solidFill>
                <a:latin typeface="Aileron"/>
              </a:rPr>
              <a:t> </a:t>
            </a:r>
            <a:r>
              <a:rPr lang="en-US" sz="1066" spc="15" dirty="0" err="1">
                <a:solidFill>
                  <a:srgbClr val="000000"/>
                </a:solidFill>
                <a:latin typeface="Aileron"/>
              </a:rPr>
              <a:t>ilan</a:t>
            </a:r>
            <a:r>
              <a:rPr lang="en-US" sz="1066" spc="15" dirty="0">
                <a:solidFill>
                  <a:srgbClr val="000000"/>
                </a:solidFill>
                <a:latin typeface="Aileron"/>
              </a:rPr>
              <a:t> </a:t>
            </a:r>
            <a:r>
              <a:rPr lang="en-US" sz="1066" spc="15" dirty="0" err="1">
                <a:solidFill>
                  <a:srgbClr val="000000"/>
                </a:solidFill>
                <a:latin typeface="Aileron"/>
              </a:rPr>
              <a:t>edilmesi</a:t>
            </a:r>
            <a:r>
              <a:rPr lang="en-US" sz="1066" spc="15" dirty="0">
                <a:solidFill>
                  <a:srgbClr val="000000"/>
                </a:solidFill>
                <a:latin typeface="Aileron"/>
              </a:rPr>
              <a:t> </a:t>
            </a:r>
          </a:p>
        </p:txBody>
      </p:sp>
      <p:sp>
        <p:nvSpPr>
          <p:cNvPr id="33" name="TextBox 33"/>
          <p:cNvSpPr txBox="1"/>
          <p:nvPr/>
        </p:nvSpPr>
        <p:spPr>
          <a:xfrm>
            <a:off x="2245850" y="514446"/>
            <a:ext cx="7816093" cy="846386"/>
          </a:xfrm>
          <a:prstGeom prst="rect">
            <a:avLst/>
          </a:prstGeom>
        </p:spPr>
        <p:txBody>
          <a:bodyPr lIns="0" tIns="0" rIns="0" bIns="0" rtlCol="0" anchor="t">
            <a:spAutoFit/>
          </a:bodyPr>
          <a:lstStyle/>
          <a:p>
            <a:pPr algn="ctr">
              <a:lnSpc>
                <a:spcPts val="2239"/>
              </a:lnSpc>
            </a:pPr>
            <a:r>
              <a:rPr lang="en-US" sz="1866" spc="55" dirty="0" smtClean="0">
                <a:latin typeface="+mj-lt"/>
              </a:rPr>
              <a:t>202</a:t>
            </a:r>
            <a:r>
              <a:rPr lang="tr-TR" sz="1866" spc="55" dirty="0" smtClean="0">
                <a:latin typeface="+mj-lt"/>
              </a:rPr>
              <a:t>4</a:t>
            </a:r>
            <a:r>
              <a:rPr lang="en-US" sz="1866" spc="55" dirty="0" smtClean="0">
                <a:latin typeface="+mj-lt"/>
              </a:rPr>
              <a:t>-202</a:t>
            </a:r>
            <a:r>
              <a:rPr lang="tr-TR" sz="1866" spc="55" dirty="0" smtClean="0">
                <a:latin typeface="+mj-lt"/>
              </a:rPr>
              <a:t>5</a:t>
            </a:r>
            <a:r>
              <a:rPr lang="en-US" sz="1866" spc="55" dirty="0" smtClean="0">
                <a:latin typeface="+mj-lt"/>
              </a:rPr>
              <a:t> </a:t>
            </a:r>
            <a:r>
              <a:rPr lang="en-US" sz="1866" spc="55" dirty="0" err="1">
                <a:latin typeface="+mj-lt"/>
              </a:rPr>
              <a:t>EĞiTiM</a:t>
            </a:r>
            <a:r>
              <a:rPr lang="en-US" sz="1866" spc="55" dirty="0">
                <a:latin typeface="+mj-lt"/>
              </a:rPr>
              <a:t> </a:t>
            </a:r>
            <a:r>
              <a:rPr lang="en-US" sz="1866" spc="55" dirty="0" err="1">
                <a:latin typeface="+mj-lt"/>
              </a:rPr>
              <a:t>ÖĞRETiM</a:t>
            </a:r>
            <a:r>
              <a:rPr lang="en-US" sz="1866" spc="55" dirty="0">
                <a:latin typeface="+mj-lt"/>
              </a:rPr>
              <a:t> YILI</a:t>
            </a:r>
          </a:p>
          <a:p>
            <a:pPr algn="ctr">
              <a:lnSpc>
                <a:spcPts val="2239"/>
              </a:lnSpc>
            </a:pPr>
            <a:r>
              <a:rPr lang="en-US" sz="1866" spc="55" dirty="0" err="1">
                <a:latin typeface="+mj-lt"/>
              </a:rPr>
              <a:t>BiLSEM</a:t>
            </a:r>
            <a:r>
              <a:rPr lang="en-US" sz="1866" spc="55" dirty="0">
                <a:latin typeface="+mj-lt"/>
              </a:rPr>
              <a:t> </a:t>
            </a:r>
            <a:r>
              <a:rPr lang="en-US" sz="1866" spc="55" dirty="0" err="1">
                <a:latin typeface="+mj-lt"/>
              </a:rPr>
              <a:t>TAKViMi</a:t>
            </a:r>
            <a:endParaRPr lang="en-US" sz="1866" spc="55" dirty="0">
              <a:latin typeface="+mj-lt"/>
            </a:endParaRPr>
          </a:p>
          <a:p>
            <a:pPr algn="ctr">
              <a:lnSpc>
                <a:spcPts val="2239"/>
              </a:lnSpc>
            </a:pPr>
            <a:r>
              <a:rPr lang="en-US" sz="1866" spc="55" dirty="0">
                <a:latin typeface="+mj-lt"/>
              </a:rPr>
              <a:t>BAŞVURU VE GRUP DEĞERLENDIRME </a:t>
            </a:r>
            <a:r>
              <a:rPr lang="en-US" sz="1866" spc="55" dirty="0" err="1">
                <a:latin typeface="+mj-lt"/>
              </a:rPr>
              <a:t>SÜRECi</a:t>
            </a:r>
            <a:endParaRPr lang="en-US" sz="1866" spc="55" dirty="0">
              <a:latin typeface="+mj-lt"/>
            </a:endParaRPr>
          </a:p>
        </p:txBody>
      </p:sp>
      <p:pic>
        <p:nvPicPr>
          <p:cNvPr id="34" name="Picture 2" descr="C:\Users\PC3\Desktop\KAdıköy RAM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0700"/>
            <a:ext cx="2797916" cy="27979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01612" y="3875238"/>
            <a:ext cx="1701635" cy="466090"/>
            <a:chOff x="0" y="0"/>
            <a:chExt cx="672251" cy="184134"/>
          </a:xfrm>
        </p:grpSpPr>
        <p:sp>
          <p:nvSpPr>
            <p:cNvPr id="3" name="Freeform 3"/>
            <p:cNvSpPr/>
            <p:nvPr/>
          </p:nvSpPr>
          <p:spPr>
            <a:xfrm>
              <a:off x="0" y="0"/>
              <a:ext cx="672251" cy="184134"/>
            </a:xfrm>
            <a:custGeom>
              <a:avLst/>
              <a:gdLst/>
              <a:ahLst/>
              <a:cxnLst/>
              <a:rect l="l" t="t" r="r" b="b"/>
              <a:pathLst>
                <a:path w="672251" h="184134">
                  <a:moveTo>
                    <a:pt x="45497" y="0"/>
                  </a:moveTo>
                  <a:lnTo>
                    <a:pt x="626754" y="0"/>
                  </a:lnTo>
                  <a:cubicBezTo>
                    <a:pt x="651881" y="0"/>
                    <a:pt x="672251" y="20370"/>
                    <a:pt x="672251" y="45497"/>
                  </a:cubicBezTo>
                  <a:lnTo>
                    <a:pt x="672251" y="138637"/>
                  </a:lnTo>
                  <a:cubicBezTo>
                    <a:pt x="672251" y="163765"/>
                    <a:pt x="651881" y="184134"/>
                    <a:pt x="626754" y="184134"/>
                  </a:cubicBezTo>
                  <a:lnTo>
                    <a:pt x="45497" y="184134"/>
                  </a:lnTo>
                  <a:cubicBezTo>
                    <a:pt x="20370" y="184134"/>
                    <a:pt x="0" y="163765"/>
                    <a:pt x="0" y="138637"/>
                  </a:cubicBezTo>
                  <a:lnTo>
                    <a:pt x="0" y="45497"/>
                  </a:lnTo>
                  <a:cubicBezTo>
                    <a:pt x="0" y="20370"/>
                    <a:pt x="20370" y="0"/>
                    <a:pt x="45497" y="0"/>
                  </a:cubicBezTo>
                  <a:close/>
                </a:path>
              </a:pathLst>
            </a:custGeom>
            <a:solidFill>
              <a:srgbClr val="CB6CE6"/>
            </a:solidFill>
          </p:spPr>
        </p:sp>
        <p:sp>
          <p:nvSpPr>
            <p:cNvPr id="4" name="TextBox 4"/>
            <p:cNvSpPr txBox="1"/>
            <p:nvPr/>
          </p:nvSpPr>
          <p:spPr>
            <a:xfrm>
              <a:off x="0" y="-19050"/>
              <a:ext cx="672251" cy="203184"/>
            </a:xfrm>
            <a:prstGeom prst="rect">
              <a:avLst/>
            </a:prstGeom>
          </p:spPr>
          <p:txBody>
            <a:bodyPr lIns="169333" tIns="169333" rIns="169333" bIns="169333" rtlCol="0" anchor="ctr"/>
            <a:lstStyle/>
            <a:p>
              <a:pPr algn="ctr">
                <a:lnSpc>
                  <a:spcPts val="1560"/>
                </a:lnSpc>
              </a:pPr>
              <a:r>
                <a:rPr lang="tr-TR" sz="1200" dirty="0" smtClean="0">
                  <a:solidFill>
                    <a:srgbClr val="FFFFFF"/>
                  </a:solidFill>
                  <a:latin typeface="Aileron Bold"/>
                </a:rPr>
                <a:t>03</a:t>
              </a:r>
              <a:r>
                <a:rPr lang="en-US" sz="1200" dirty="0" smtClean="0">
                  <a:solidFill>
                    <a:srgbClr val="FFFFFF"/>
                  </a:solidFill>
                  <a:latin typeface="Aileron Bold"/>
                </a:rPr>
                <a:t>-</a:t>
              </a:r>
              <a:r>
                <a:rPr lang="tr-TR" sz="1200" dirty="0" smtClean="0">
                  <a:solidFill>
                    <a:srgbClr val="FFFFFF"/>
                  </a:solidFill>
                  <a:latin typeface="Aileron Bold"/>
                </a:rPr>
                <a:t>07</a:t>
              </a:r>
              <a:r>
                <a:rPr lang="en-US" sz="1200" dirty="0" smtClean="0">
                  <a:solidFill>
                    <a:srgbClr val="FFFFFF"/>
                  </a:solidFill>
                  <a:latin typeface="Aileron Bold"/>
                </a:rPr>
                <a:t> </a:t>
              </a:r>
              <a:r>
                <a:rPr lang="tr-TR" sz="1200" dirty="0" smtClean="0">
                  <a:solidFill>
                    <a:srgbClr val="FFFFFF"/>
                  </a:solidFill>
                  <a:latin typeface="Aileron Bold"/>
                </a:rPr>
                <a:t>Mart</a:t>
              </a:r>
              <a:r>
                <a:rPr lang="en-US" sz="1200" dirty="0" smtClean="0">
                  <a:solidFill>
                    <a:srgbClr val="FFFFFF"/>
                  </a:solidFill>
                  <a:latin typeface="Aileron Bold"/>
                </a:rPr>
                <a:t> 202</a:t>
              </a:r>
              <a:r>
                <a:rPr lang="tr-TR" sz="1200" dirty="0" smtClean="0">
                  <a:solidFill>
                    <a:srgbClr val="FFFFFF"/>
                  </a:solidFill>
                  <a:latin typeface="Aileron Bold"/>
                </a:rPr>
                <a:t>5</a:t>
              </a:r>
              <a:endParaRPr lang="en-US" sz="1200" dirty="0">
                <a:solidFill>
                  <a:srgbClr val="FFFFFF"/>
                </a:solidFill>
                <a:latin typeface="Aileron Bold"/>
              </a:endParaRPr>
            </a:p>
          </p:txBody>
        </p:sp>
      </p:grpSp>
      <p:grpSp>
        <p:nvGrpSpPr>
          <p:cNvPr id="5" name="Group 5"/>
          <p:cNvGrpSpPr/>
          <p:nvPr/>
        </p:nvGrpSpPr>
        <p:grpSpPr>
          <a:xfrm>
            <a:off x="2519041" y="3827017"/>
            <a:ext cx="1701635" cy="711160"/>
            <a:chOff x="0" y="-19050"/>
            <a:chExt cx="672251" cy="280952"/>
          </a:xfrm>
        </p:grpSpPr>
        <p:sp>
          <p:nvSpPr>
            <p:cNvPr id="6" name="Freeform 6"/>
            <p:cNvSpPr/>
            <p:nvPr/>
          </p:nvSpPr>
          <p:spPr>
            <a:xfrm>
              <a:off x="0" y="0"/>
              <a:ext cx="672251" cy="261902"/>
            </a:xfrm>
            <a:custGeom>
              <a:avLst/>
              <a:gdLst/>
              <a:ahLst/>
              <a:cxnLst/>
              <a:rect l="l" t="t" r="r" b="b"/>
              <a:pathLst>
                <a:path w="672251" h="261902">
                  <a:moveTo>
                    <a:pt x="45497" y="0"/>
                  </a:moveTo>
                  <a:lnTo>
                    <a:pt x="626754" y="0"/>
                  </a:lnTo>
                  <a:cubicBezTo>
                    <a:pt x="651881" y="0"/>
                    <a:pt x="672251" y="20370"/>
                    <a:pt x="672251" y="45497"/>
                  </a:cubicBezTo>
                  <a:lnTo>
                    <a:pt x="672251" y="216405"/>
                  </a:lnTo>
                  <a:cubicBezTo>
                    <a:pt x="672251" y="241533"/>
                    <a:pt x="651881" y="261902"/>
                    <a:pt x="626754" y="261902"/>
                  </a:cubicBezTo>
                  <a:lnTo>
                    <a:pt x="45497" y="261902"/>
                  </a:lnTo>
                  <a:cubicBezTo>
                    <a:pt x="20370" y="261902"/>
                    <a:pt x="0" y="241533"/>
                    <a:pt x="0" y="216405"/>
                  </a:cubicBezTo>
                  <a:lnTo>
                    <a:pt x="0" y="45497"/>
                  </a:lnTo>
                  <a:cubicBezTo>
                    <a:pt x="0" y="20370"/>
                    <a:pt x="20370" y="0"/>
                    <a:pt x="45497" y="0"/>
                  </a:cubicBezTo>
                  <a:close/>
                </a:path>
              </a:pathLst>
            </a:custGeom>
            <a:solidFill>
              <a:srgbClr val="CB6CE6"/>
            </a:solidFill>
          </p:spPr>
        </p:sp>
        <p:sp>
          <p:nvSpPr>
            <p:cNvPr id="7" name="TextBox 7"/>
            <p:cNvSpPr txBox="1"/>
            <p:nvPr/>
          </p:nvSpPr>
          <p:spPr>
            <a:xfrm>
              <a:off x="0" y="-19050"/>
              <a:ext cx="672251" cy="280952"/>
            </a:xfrm>
            <a:prstGeom prst="rect">
              <a:avLst/>
            </a:prstGeom>
          </p:spPr>
          <p:txBody>
            <a:bodyPr lIns="169333" tIns="169333" rIns="169333" bIns="169333" rtlCol="0" anchor="ctr"/>
            <a:lstStyle/>
            <a:p>
              <a:pPr algn="ctr">
                <a:lnSpc>
                  <a:spcPts val="1560"/>
                </a:lnSpc>
              </a:pPr>
              <a:r>
                <a:rPr lang="tr-TR" sz="1200" dirty="0" smtClean="0">
                  <a:solidFill>
                    <a:srgbClr val="FFFFFF"/>
                  </a:solidFill>
                  <a:latin typeface="Aileron Bold"/>
                </a:rPr>
                <a:t>10-14 Mart 2025</a:t>
              </a:r>
              <a:endParaRPr lang="en-US" sz="1200" dirty="0">
                <a:solidFill>
                  <a:srgbClr val="FFFFFF"/>
                </a:solidFill>
                <a:latin typeface="Aileron Bold"/>
              </a:endParaRPr>
            </a:p>
          </p:txBody>
        </p:sp>
      </p:grpSp>
      <p:grpSp>
        <p:nvGrpSpPr>
          <p:cNvPr id="8" name="Group 8"/>
          <p:cNvGrpSpPr/>
          <p:nvPr/>
        </p:nvGrpSpPr>
        <p:grpSpPr>
          <a:xfrm>
            <a:off x="4336469" y="3875238"/>
            <a:ext cx="1701635" cy="466090"/>
            <a:chOff x="0" y="0"/>
            <a:chExt cx="672251" cy="184134"/>
          </a:xfrm>
        </p:grpSpPr>
        <p:sp>
          <p:nvSpPr>
            <p:cNvPr id="9" name="Freeform 9"/>
            <p:cNvSpPr/>
            <p:nvPr/>
          </p:nvSpPr>
          <p:spPr>
            <a:xfrm>
              <a:off x="0" y="0"/>
              <a:ext cx="672251" cy="184134"/>
            </a:xfrm>
            <a:custGeom>
              <a:avLst/>
              <a:gdLst/>
              <a:ahLst/>
              <a:cxnLst/>
              <a:rect l="l" t="t" r="r" b="b"/>
              <a:pathLst>
                <a:path w="672251" h="184134">
                  <a:moveTo>
                    <a:pt x="45497" y="0"/>
                  </a:moveTo>
                  <a:lnTo>
                    <a:pt x="626754" y="0"/>
                  </a:lnTo>
                  <a:cubicBezTo>
                    <a:pt x="651881" y="0"/>
                    <a:pt x="672251" y="20370"/>
                    <a:pt x="672251" y="45497"/>
                  </a:cubicBezTo>
                  <a:lnTo>
                    <a:pt x="672251" y="138637"/>
                  </a:lnTo>
                  <a:cubicBezTo>
                    <a:pt x="672251" y="163765"/>
                    <a:pt x="651881" y="184134"/>
                    <a:pt x="626754" y="184134"/>
                  </a:cubicBezTo>
                  <a:lnTo>
                    <a:pt x="45497" y="184134"/>
                  </a:lnTo>
                  <a:cubicBezTo>
                    <a:pt x="20370" y="184134"/>
                    <a:pt x="0" y="163765"/>
                    <a:pt x="0" y="138637"/>
                  </a:cubicBezTo>
                  <a:lnTo>
                    <a:pt x="0" y="45497"/>
                  </a:lnTo>
                  <a:cubicBezTo>
                    <a:pt x="0" y="20370"/>
                    <a:pt x="20370" y="0"/>
                    <a:pt x="45497" y="0"/>
                  </a:cubicBezTo>
                  <a:close/>
                </a:path>
              </a:pathLst>
            </a:custGeom>
            <a:solidFill>
              <a:srgbClr val="CB6CE6"/>
            </a:solidFill>
          </p:spPr>
        </p:sp>
        <p:sp>
          <p:nvSpPr>
            <p:cNvPr id="10" name="TextBox 10"/>
            <p:cNvSpPr txBox="1"/>
            <p:nvPr/>
          </p:nvSpPr>
          <p:spPr>
            <a:xfrm>
              <a:off x="0" y="-19050"/>
              <a:ext cx="672251" cy="203184"/>
            </a:xfrm>
            <a:prstGeom prst="rect">
              <a:avLst/>
            </a:prstGeom>
          </p:spPr>
          <p:txBody>
            <a:bodyPr lIns="169333" tIns="169333" rIns="169333" bIns="169333" rtlCol="0" anchor="ctr"/>
            <a:lstStyle/>
            <a:p>
              <a:pPr algn="ctr">
                <a:lnSpc>
                  <a:spcPts val="1560"/>
                </a:lnSpc>
              </a:pPr>
              <a:r>
                <a:rPr lang="tr-TR" sz="1200" dirty="0" smtClean="0">
                  <a:solidFill>
                    <a:srgbClr val="FFFFFF"/>
                  </a:solidFill>
                  <a:latin typeface="Aileron Bold"/>
                </a:rPr>
                <a:t>10-21</a:t>
              </a:r>
              <a:r>
                <a:rPr lang="en-US" sz="1200" dirty="0" smtClean="0">
                  <a:solidFill>
                    <a:srgbClr val="FFFFFF"/>
                  </a:solidFill>
                  <a:latin typeface="Aileron Bold"/>
                </a:rPr>
                <a:t> Ma</a:t>
              </a:r>
              <a:r>
                <a:rPr lang="tr-TR" sz="1200" dirty="0" err="1" smtClean="0">
                  <a:solidFill>
                    <a:srgbClr val="FFFFFF"/>
                  </a:solidFill>
                  <a:latin typeface="Aileron Bold"/>
                </a:rPr>
                <a:t>rt</a:t>
              </a:r>
              <a:r>
                <a:rPr lang="en-US" sz="1200" dirty="0" smtClean="0">
                  <a:solidFill>
                    <a:srgbClr val="FFFFFF"/>
                  </a:solidFill>
                  <a:latin typeface="Aileron Bold"/>
                </a:rPr>
                <a:t> 202</a:t>
              </a:r>
              <a:r>
                <a:rPr lang="tr-TR" sz="1200" dirty="0" smtClean="0">
                  <a:solidFill>
                    <a:srgbClr val="FFFFFF"/>
                  </a:solidFill>
                  <a:latin typeface="Aileron Bold"/>
                </a:rPr>
                <a:t>5</a:t>
              </a:r>
              <a:endParaRPr lang="en-US" sz="1200" dirty="0">
                <a:solidFill>
                  <a:srgbClr val="FFFFFF"/>
                </a:solidFill>
                <a:latin typeface="Aileron Bold"/>
              </a:endParaRPr>
            </a:p>
          </p:txBody>
        </p:sp>
      </p:grpSp>
      <p:grpSp>
        <p:nvGrpSpPr>
          <p:cNvPr id="11" name="Group 11"/>
          <p:cNvGrpSpPr/>
          <p:nvPr/>
        </p:nvGrpSpPr>
        <p:grpSpPr>
          <a:xfrm>
            <a:off x="6153897" y="3875238"/>
            <a:ext cx="1701635" cy="534670"/>
            <a:chOff x="0" y="0"/>
            <a:chExt cx="672251" cy="211228"/>
          </a:xfrm>
        </p:grpSpPr>
        <p:sp>
          <p:nvSpPr>
            <p:cNvPr id="12" name="Freeform 12"/>
            <p:cNvSpPr/>
            <p:nvPr/>
          </p:nvSpPr>
          <p:spPr>
            <a:xfrm>
              <a:off x="0" y="0"/>
              <a:ext cx="672251" cy="211228"/>
            </a:xfrm>
            <a:custGeom>
              <a:avLst/>
              <a:gdLst/>
              <a:ahLst/>
              <a:cxnLst/>
              <a:rect l="l" t="t" r="r" b="b"/>
              <a:pathLst>
                <a:path w="672251" h="211228">
                  <a:moveTo>
                    <a:pt x="45497" y="0"/>
                  </a:moveTo>
                  <a:lnTo>
                    <a:pt x="626754" y="0"/>
                  </a:lnTo>
                  <a:cubicBezTo>
                    <a:pt x="651881" y="0"/>
                    <a:pt x="672251" y="20370"/>
                    <a:pt x="672251" y="45497"/>
                  </a:cubicBezTo>
                  <a:lnTo>
                    <a:pt x="672251" y="165731"/>
                  </a:lnTo>
                  <a:cubicBezTo>
                    <a:pt x="672251" y="190858"/>
                    <a:pt x="651881" y="211228"/>
                    <a:pt x="626754" y="211228"/>
                  </a:cubicBezTo>
                  <a:lnTo>
                    <a:pt x="45497" y="211228"/>
                  </a:lnTo>
                  <a:cubicBezTo>
                    <a:pt x="20370" y="211228"/>
                    <a:pt x="0" y="190858"/>
                    <a:pt x="0" y="165731"/>
                  </a:cubicBezTo>
                  <a:lnTo>
                    <a:pt x="0" y="45497"/>
                  </a:lnTo>
                  <a:cubicBezTo>
                    <a:pt x="0" y="20370"/>
                    <a:pt x="20370" y="0"/>
                    <a:pt x="45497" y="0"/>
                  </a:cubicBezTo>
                  <a:close/>
                </a:path>
              </a:pathLst>
            </a:custGeom>
            <a:solidFill>
              <a:srgbClr val="CB6CE6"/>
            </a:solidFill>
          </p:spPr>
        </p:sp>
        <p:sp>
          <p:nvSpPr>
            <p:cNvPr id="13" name="TextBox 13"/>
            <p:cNvSpPr txBox="1"/>
            <p:nvPr/>
          </p:nvSpPr>
          <p:spPr>
            <a:xfrm>
              <a:off x="0" y="-28575"/>
              <a:ext cx="672251" cy="239803"/>
            </a:xfrm>
            <a:prstGeom prst="rect">
              <a:avLst/>
            </a:prstGeom>
          </p:spPr>
          <p:txBody>
            <a:bodyPr lIns="169333" tIns="169333" rIns="169333" bIns="169333" rtlCol="0" anchor="ctr"/>
            <a:lstStyle/>
            <a:p>
              <a:pPr algn="ctr">
                <a:lnSpc>
                  <a:spcPts val="2080"/>
                </a:lnSpc>
              </a:pPr>
              <a:r>
                <a:rPr lang="tr-TR" sz="1067" dirty="0" smtClean="0">
                  <a:solidFill>
                    <a:srgbClr val="FFFFFF"/>
                  </a:solidFill>
                  <a:latin typeface="Aileron Bold"/>
                </a:rPr>
                <a:t>26</a:t>
              </a:r>
              <a:r>
                <a:rPr lang="en-US" sz="1067" dirty="0" smtClean="0">
                  <a:solidFill>
                    <a:srgbClr val="FFFFFF"/>
                  </a:solidFill>
                  <a:latin typeface="Aileron Bold"/>
                </a:rPr>
                <a:t> Ma</a:t>
              </a:r>
              <a:r>
                <a:rPr lang="tr-TR" sz="1067" dirty="0" err="1" smtClean="0">
                  <a:solidFill>
                    <a:srgbClr val="FFFFFF"/>
                  </a:solidFill>
                  <a:latin typeface="Aileron Bold"/>
                </a:rPr>
                <a:t>rt</a:t>
              </a:r>
              <a:r>
                <a:rPr lang="en-US" sz="1067" dirty="0" smtClean="0">
                  <a:solidFill>
                    <a:srgbClr val="FFFFFF"/>
                  </a:solidFill>
                  <a:latin typeface="Aileron Bold"/>
                </a:rPr>
                <a:t> 202</a:t>
              </a:r>
              <a:r>
                <a:rPr lang="tr-TR" sz="1067" dirty="0" smtClean="0">
                  <a:solidFill>
                    <a:srgbClr val="FFFFFF"/>
                  </a:solidFill>
                  <a:latin typeface="Aileron Bold"/>
                </a:rPr>
                <a:t>5</a:t>
              </a:r>
              <a:endParaRPr lang="en-US" sz="1067" dirty="0">
                <a:solidFill>
                  <a:srgbClr val="FFFFFF"/>
                </a:solidFill>
                <a:latin typeface="Aileron Bold"/>
              </a:endParaRPr>
            </a:p>
          </p:txBody>
        </p:sp>
      </p:grpSp>
      <p:grpSp>
        <p:nvGrpSpPr>
          <p:cNvPr id="14" name="Group 14"/>
          <p:cNvGrpSpPr/>
          <p:nvPr/>
        </p:nvGrpSpPr>
        <p:grpSpPr>
          <a:xfrm>
            <a:off x="7971325" y="3875237"/>
            <a:ext cx="1701635" cy="662940"/>
            <a:chOff x="0" y="0"/>
            <a:chExt cx="672251" cy="261902"/>
          </a:xfrm>
        </p:grpSpPr>
        <p:sp>
          <p:nvSpPr>
            <p:cNvPr id="15" name="Freeform 15"/>
            <p:cNvSpPr/>
            <p:nvPr/>
          </p:nvSpPr>
          <p:spPr>
            <a:xfrm>
              <a:off x="0" y="0"/>
              <a:ext cx="672251" cy="261902"/>
            </a:xfrm>
            <a:custGeom>
              <a:avLst/>
              <a:gdLst/>
              <a:ahLst/>
              <a:cxnLst/>
              <a:rect l="l" t="t" r="r" b="b"/>
              <a:pathLst>
                <a:path w="672251" h="261902">
                  <a:moveTo>
                    <a:pt x="45497" y="0"/>
                  </a:moveTo>
                  <a:lnTo>
                    <a:pt x="626754" y="0"/>
                  </a:lnTo>
                  <a:cubicBezTo>
                    <a:pt x="651881" y="0"/>
                    <a:pt x="672251" y="20370"/>
                    <a:pt x="672251" y="45497"/>
                  </a:cubicBezTo>
                  <a:lnTo>
                    <a:pt x="672251" y="216405"/>
                  </a:lnTo>
                  <a:cubicBezTo>
                    <a:pt x="672251" y="241533"/>
                    <a:pt x="651881" y="261902"/>
                    <a:pt x="626754" y="261902"/>
                  </a:cubicBezTo>
                  <a:lnTo>
                    <a:pt x="45497" y="261902"/>
                  </a:lnTo>
                  <a:cubicBezTo>
                    <a:pt x="20370" y="261902"/>
                    <a:pt x="0" y="241533"/>
                    <a:pt x="0" y="216405"/>
                  </a:cubicBezTo>
                  <a:lnTo>
                    <a:pt x="0" y="45497"/>
                  </a:lnTo>
                  <a:cubicBezTo>
                    <a:pt x="0" y="20370"/>
                    <a:pt x="20370" y="0"/>
                    <a:pt x="45497" y="0"/>
                  </a:cubicBezTo>
                  <a:close/>
                </a:path>
              </a:pathLst>
            </a:custGeom>
            <a:solidFill>
              <a:srgbClr val="CB6CE6"/>
            </a:solidFill>
          </p:spPr>
        </p:sp>
        <p:sp>
          <p:nvSpPr>
            <p:cNvPr id="16" name="TextBox 16"/>
            <p:cNvSpPr txBox="1"/>
            <p:nvPr/>
          </p:nvSpPr>
          <p:spPr>
            <a:xfrm>
              <a:off x="0" y="-19050"/>
              <a:ext cx="672251" cy="280952"/>
            </a:xfrm>
            <a:prstGeom prst="rect">
              <a:avLst/>
            </a:prstGeom>
          </p:spPr>
          <p:txBody>
            <a:bodyPr lIns="169333" tIns="169333" rIns="169333" bIns="169333" rtlCol="0" anchor="ctr"/>
            <a:lstStyle/>
            <a:p>
              <a:pPr algn="ctr">
                <a:lnSpc>
                  <a:spcPts val="1560"/>
                </a:lnSpc>
              </a:pPr>
              <a:r>
                <a:rPr lang="tr-TR" sz="1200" dirty="0" smtClean="0">
                  <a:solidFill>
                    <a:srgbClr val="FFFFFF"/>
                  </a:solidFill>
                  <a:latin typeface="Aileron Bold"/>
                </a:rPr>
                <a:t>14</a:t>
              </a:r>
              <a:r>
                <a:rPr lang="en-US" sz="1200" dirty="0" smtClean="0">
                  <a:solidFill>
                    <a:srgbClr val="FFFFFF"/>
                  </a:solidFill>
                  <a:latin typeface="Aileron Bold"/>
                </a:rPr>
                <a:t> </a:t>
              </a:r>
              <a:r>
                <a:rPr lang="tr-TR" sz="1200" dirty="0" smtClean="0">
                  <a:solidFill>
                    <a:srgbClr val="FFFFFF"/>
                  </a:solidFill>
                  <a:latin typeface="Aileron Bold"/>
                </a:rPr>
                <a:t>Nisan</a:t>
              </a:r>
              <a:r>
                <a:rPr lang="en-US" sz="1200" dirty="0" smtClean="0">
                  <a:solidFill>
                    <a:srgbClr val="FFFFFF"/>
                  </a:solidFill>
                  <a:latin typeface="Aileron Bold"/>
                </a:rPr>
                <a:t>- </a:t>
              </a:r>
              <a:endParaRPr lang="en-US" sz="1200" dirty="0">
                <a:solidFill>
                  <a:srgbClr val="FFFFFF"/>
                </a:solidFill>
                <a:latin typeface="Aileron Bold"/>
              </a:endParaRPr>
            </a:p>
            <a:p>
              <a:pPr algn="ctr">
                <a:lnSpc>
                  <a:spcPts val="1560"/>
                </a:lnSpc>
              </a:pPr>
              <a:r>
                <a:rPr lang="en-US" sz="1200" dirty="0" smtClean="0">
                  <a:solidFill>
                    <a:srgbClr val="FFFFFF"/>
                  </a:solidFill>
                  <a:latin typeface="Aileron Bold"/>
                </a:rPr>
                <a:t>2</a:t>
              </a:r>
              <a:r>
                <a:rPr lang="tr-TR" sz="1200" dirty="0" smtClean="0">
                  <a:solidFill>
                    <a:srgbClr val="FFFFFF"/>
                  </a:solidFill>
                  <a:latin typeface="Aileron Bold"/>
                </a:rPr>
                <a:t>7</a:t>
              </a:r>
              <a:r>
                <a:rPr lang="en-US" sz="1200" dirty="0" smtClean="0">
                  <a:solidFill>
                    <a:srgbClr val="FFFFFF"/>
                  </a:solidFill>
                  <a:latin typeface="Aileron Bold"/>
                </a:rPr>
                <a:t> </a:t>
              </a:r>
              <a:r>
                <a:rPr lang="tr-TR" sz="1200" dirty="0" smtClean="0">
                  <a:solidFill>
                    <a:srgbClr val="FFFFFF"/>
                  </a:solidFill>
                  <a:latin typeface="Aileron Bold"/>
                </a:rPr>
                <a:t>Haziran</a:t>
              </a:r>
              <a:r>
                <a:rPr lang="en-US" sz="1200" dirty="0" smtClean="0">
                  <a:solidFill>
                    <a:srgbClr val="FFFFFF"/>
                  </a:solidFill>
                  <a:latin typeface="Aileron Bold"/>
                </a:rPr>
                <a:t> 202</a:t>
              </a:r>
              <a:r>
                <a:rPr lang="tr-TR" sz="1200" dirty="0" smtClean="0">
                  <a:solidFill>
                    <a:srgbClr val="FFFFFF"/>
                  </a:solidFill>
                  <a:latin typeface="Aileron Bold"/>
                </a:rPr>
                <a:t>5</a:t>
              </a:r>
              <a:r>
                <a:rPr lang="en-US" sz="1200" dirty="0" smtClean="0">
                  <a:solidFill>
                    <a:srgbClr val="FFFFFF"/>
                  </a:solidFill>
                  <a:latin typeface="Aileron Bold"/>
                </a:rPr>
                <a:t> </a:t>
              </a:r>
              <a:endParaRPr lang="en-US" sz="1200" dirty="0">
                <a:solidFill>
                  <a:srgbClr val="FFFFFF"/>
                </a:solidFill>
                <a:latin typeface="Aileron Bold"/>
              </a:endParaRPr>
            </a:p>
          </p:txBody>
        </p:sp>
      </p:grpSp>
      <p:grpSp>
        <p:nvGrpSpPr>
          <p:cNvPr id="17" name="Group 17"/>
          <p:cNvGrpSpPr/>
          <p:nvPr/>
        </p:nvGrpSpPr>
        <p:grpSpPr>
          <a:xfrm>
            <a:off x="9788753" y="3875238"/>
            <a:ext cx="1685823" cy="466090"/>
            <a:chOff x="0" y="0"/>
            <a:chExt cx="666004" cy="184134"/>
          </a:xfrm>
        </p:grpSpPr>
        <p:sp>
          <p:nvSpPr>
            <p:cNvPr id="18" name="Freeform 18"/>
            <p:cNvSpPr/>
            <p:nvPr/>
          </p:nvSpPr>
          <p:spPr>
            <a:xfrm>
              <a:off x="0" y="0"/>
              <a:ext cx="666004" cy="184134"/>
            </a:xfrm>
            <a:custGeom>
              <a:avLst/>
              <a:gdLst/>
              <a:ahLst/>
              <a:cxnLst/>
              <a:rect l="l" t="t" r="r" b="b"/>
              <a:pathLst>
                <a:path w="666004" h="184134">
                  <a:moveTo>
                    <a:pt x="45924" y="0"/>
                  </a:moveTo>
                  <a:lnTo>
                    <a:pt x="620080" y="0"/>
                  </a:lnTo>
                  <a:cubicBezTo>
                    <a:pt x="632260" y="0"/>
                    <a:pt x="643941" y="4838"/>
                    <a:pt x="652553" y="13451"/>
                  </a:cubicBezTo>
                  <a:cubicBezTo>
                    <a:pt x="661166" y="22063"/>
                    <a:pt x="666004" y="33744"/>
                    <a:pt x="666004" y="45924"/>
                  </a:cubicBezTo>
                  <a:lnTo>
                    <a:pt x="666004" y="138211"/>
                  </a:lnTo>
                  <a:cubicBezTo>
                    <a:pt x="666004" y="150390"/>
                    <a:pt x="661166" y="162071"/>
                    <a:pt x="652553" y="170684"/>
                  </a:cubicBezTo>
                  <a:cubicBezTo>
                    <a:pt x="643941" y="179296"/>
                    <a:pt x="632260" y="184134"/>
                    <a:pt x="620080" y="184134"/>
                  </a:cubicBezTo>
                  <a:lnTo>
                    <a:pt x="45924" y="184134"/>
                  </a:lnTo>
                  <a:cubicBezTo>
                    <a:pt x="33744" y="184134"/>
                    <a:pt x="22063" y="179296"/>
                    <a:pt x="13451" y="170684"/>
                  </a:cubicBezTo>
                  <a:cubicBezTo>
                    <a:pt x="4838" y="162071"/>
                    <a:pt x="0" y="150390"/>
                    <a:pt x="0" y="138211"/>
                  </a:cubicBezTo>
                  <a:lnTo>
                    <a:pt x="0" y="45924"/>
                  </a:lnTo>
                  <a:cubicBezTo>
                    <a:pt x="0" y="33744"/>
                    <a:pt x="4838" y="22063"/>
                    <a:pt x="13451" y="13451"/>
                  </a:cubicBezTo>
                  <a:cubicBezTo>
                    <a:pt x="22063" y="4838"/>
                    <a:pt x="33744" y="0"/>
                    <a:pt x="45924" y="0"/>
                  </a:cubicBezTo>
                  <a:close/>
                </a:path>
              </a:pathLst>
            </a:custGeom>
            <a:solidFill>
              <a:srgbClr val="CB6CE6"/>
            </a:solidFill>
          </p:spPr>
        </p:sp>
        <p:sp>
          <p:nvSpPr>
            <p:cNvPr id="19" name="TextBox 19"/>
            <p:cNvSpPr txBox="1"/>
            <p:nvPr/>
          </p:nvSpPr>
          <p:spPr>
            <a:xfrm>
              <a:off x="0" y="-19050"/>
              <a:ext cx="666004" cy="203184"/>
            </a:xfrm>
            <a:prstGeom prst="rect">
              <a:avLst/>
            </a:prstGeom>
          </p:spPr>
          <p:txBody>
            <a:bodyPr lIns="169333" tIns="169333" rIns="169333" bIns="169333" rtlCol="0" anchor="ctr"/>
            <a:lstStyle/>
            <a:p>
              <a:pPr algn="ctr">
                <a:lnSpc>
                  <a:spcPts val="1560"/>
                </a:lnSpc>
              </a:pPr>
              <a:r>
                <a:rPr lang="tr-TR" sz="1200" dirty="0" smtClean="0">
                  <a:solidFill>
                    <a:srgbClr val="FFFFFF"/>
                  </a:solidFill>
                  <a:latin typeface="Aileron Bold"/>
                </a:rPr>
                <a:t>04</a:t>
              </a:r>
              <a:r>
                <a:rPr lang="en-US" sz="1200" dirty="0" smtClean="0">
                  <a:solidFill>
                    <a:srgbClr val="FFFFFF"/>
                  </a:solidFill>
                  <a:latin typeface="Aileron Bold"/>
                </a:rPr>
                <a:t> </a:t>
              </a:r>
              <a:r>
                <a:rPr lang="en-US" sz="1200" dirty="0" err="1">
                  <a:solidFill>
                    <a:srgbClr val="FFFFFF"/>
                  </a:solidFill>
                  <a:latin typeface="Aileron Bold"/>
                </a:rPr>
                <a:t>Temmuz</a:t>
              </a:r>
              <a:r>
                <a:rPr lang="en-US" sz="1200" dirty="0">
                  <a:solidFill>
                    <a:srgbClr val="FFFFFF"/>
                  </a:solidFill>
                  <a:latin typeface="Aileron Bold"/>
                </a:rPr>
                <a:t> </a:t>
              </a:r>
              <a:r>
                <a:rPr lang="en-US" sz="1200" dirty="0" smtClean="0">
                  <a:solidFill>
                    <a:srgbClr val="FFFFFF"/>
                  </a:solidFill>
                  <a:latin typeface="Aileron Bold"/>
                </a:rPr>
                <a:t>202</a:t>
              </a:r>
              <a:r>
                <a:rPr lang="tr-TR" sz="1200" dirty="0" smtClean="0">
                  <a:solidFill>
                    <a:srgbClr val="FFFFFF"/>
                  </a:solidFill>
                  <a:latin typeface="Aileron Bold"/>
                </a:rPr>
                <a:t>5</a:t>
              </a:r>
              <a:endParaRPr lang="en-US" sz="1200" dirty="0">
                <a:solidFill>
                  <a:srgbClr val="FFFFFF"/>
                </a:solidFill>
                <a:latin typeface="Aileron Bold"/>
              </a:endParaRPr>
            </a:p>
          </p:txBody>
        </p:sp>
      </p:grpSp>
      <p:sp>
        <p:nvSpPr>
          <p:cNvPr id="20" name="AutoShape 20"/>
          <p:cNvSpPr/>
          <p:nvPr/>
        </p:nvSpPr>
        <p:spPr>
          <a:xfrm>
            <a:off x="1552430" y="4341327"/>
            <a:ext cx="0" cy="476999"/>
          </a:xfrm>
          <a:prstGeom prst="line">
            <a:avLst/>
          </a:prstGeom>
          <a:ln w="47625" cap="flat">
            <a:solidFill>
              <a:srgbClr val="86EAE9"/>
            </a:solidFill>
            <a:prstDash val="solid"/>
            <a:headEnd type="none" w="sm" len="sm"/>
            <a:tailEnd type="arrow" w="med" len="sm"/>
          </a:ln>
        </p:spPr>
      </p:sp>
      <p:sp>
        <p:nvSpPr>
          <p:cNvPr id="21" name="AutoShape 21"/>
          <p:cNvSpPr/>
          <p:nvPr/>
        </p:nvSpPr>
        <p:spPr>
          <a:xfrm flipH="1">
            <a:off x="5187286" y="4341327"/>
            <a:ext cx="0" cy="476999"/>
          </a:xfrm>
          <a:prstGeom prst="line">
            <a:avLst/>
          </a:prstGeom>
          <a:ln w="47625" cap="flat">
            <a:solidFill>
              <a:srgbClr val="37C9EF"/>
            </a:solidFill>
            <a:prstDash val="solid"/>
            <a:headEnd type="none" w="sm" len="sm"/>
            <a:tailEnd type="arrow" w="med" len="sm"/>
          </a:ln>
        </p:spPr>
      </p:sp>
      <p:sp>
        <p:nvSpPr>
          <p:cNvPr id="22" name="AutoShape 22"/>
          <p:cNvSpPr/>
          <p:nvPr/>
        </p:nvSpPr>
        <p:spPr>
          <a:xfrm>
            <a:off x="8822142" y="4538178"/>
            <a:ext cx="0" cy="280149"/>
          </a:xfrm>
          <a:prstGeom prst="line">
            <a:avLst/>
          </a:prstGeom>
          <a:ln w="47625" cap="flat">
            <a:solidFill>
              <a:srgbClr val="1C88CF"/>
            </a:solidFill>
            <a:prstDash val="solid"/>
            <a:headEnd type="none" w="sm" len="sm"/>
            <a:tailEnd type="arrow" w="med" len="sm"/>
          </a:ln>
        </p:spPr>
      </p:sp>
      <p:sp>
        <p:nvSpPr>
          <p:cNvPr id="23" name="AutoShape 23"/>
          <p:cNvSpPr/>
          <p:nvPr/>
        </p:nvSpPr>
        <p:spPr>
          <a:xfrm>
            <a:off x="3369858" y="3466819"/>
            <a:ext cx="0" cy="408419"/>
          </a:xfrm>
          <a:prstGeom prst="line">
            <a:avLst/>
          </a:prstGeom>
          <a:ln w="47625" cap="flat">
            <a:solidFill>
              <a:srgbClr val="3EDAD8"/>
            </a:solidFill>
            <a:prstDash val="solid"/>
            <a:headEnd type="arrow" w="med" len="sm"/>
            <a:tailEnd type="none" w="sm" len="sm"/>
          </a:ln>
        </p:spPr>
      </p:sp>
      <p:sp>
        <p:nvSpPr>
          <p:cNvPr id="24" name="AutoShape 24"/>
          <p:cNvSpPr/>
          <p:nvPr/>
        </p:nvSpPr>
        <p:spPr>
          <a:xfrm flipH="1">
            <a:off x="7004714" y="3466819"/>
            <a:ext cx="0" cy="408419"/>
          </a:xfrm>
          <a:prstGeom prst="line">
            <a:avLst/>
          </a:prstGeom>
          <a:ln w="47625" cap="flat">
            <a:solidFill>
              <a:srgbClr val="18AFD6"/>
            </a:solidFill>
            <a:prstDash val="solid"/>
            <a:headEnd type="arrow" w="med" len="sm"/>
            <a:tailEnd type="none" w="sm" len="sm"/>
          </a:ln>
        </p:spPr>
      </p:sp>
      <p:sp>
        <p:nvSpPr>
          <p:cNvPr id="25" name="AutoShape 25"/>
          <p:cNvSpPr/>
          <p:nvPr/>
        </p:nvSpPr>
        <p:spPr>
          <a:xfrm flipH="1">
            <a:off x="10631664" y="3466819"/>
            <a:ext cx="7906" cy="408419"/>
          </a:xfrm>
          <a:prstGeom prst="line">
            <a:avLst/>
          </a:prstGeom>
          <a:ln w="47625" cap="flat">
            <a:solidFill>
              <a:srgbClr val="13538A"/>
            </a:solidFill>
            <a:prstDash val="solid"/>
            <a:headEnd type="arrow" w="med" len="sm"/>
            <a:tailEnd type="none" w="sm" len="sm"/>
          </a:ln>
        </p:spPr>
      </p:sp>
      <p:sp>
        <p:nvSpPr>
          <p:cNvPr id="27" name="TextBox 27"/>
          <p:cNvSpPr txBox="1"/>
          <p:nvPr/>
        </p:nvSpPr>
        <p:spPr>
          <a:xfrm>
            <a:off x="717425" y="5040840"/>
            <a:ext cx="1638385" cy="600357"/>
          </a:xfrm>
          <a:prstGeom prst="rect">
            <a:avLst/>
          </a:prstGeom>
        </p:spPr>
        <p:txBody>
          <a:bodyPr lIns="0" tIns="0" rIns="0" bIns="0" rtlCol="0" anchor="t">
            <a:spAutoFit/>
          </a:bodyPr>
          <a:lstStyle/>
          <a:p>
            <a:pPr algn="ctr">
              <a:lnSpc>
                <a:spcPts val="1599"/>
              </a:lnSpc>
            </a:pPr>
            <a:r>
              <a:rPr lang="en-US" sz="1066" spc="15">
                <a:solidFill>
                  <a:srgbClr val="000000"/>
                </a:solidFill>
                <a:latin typeface="Aileron"/>
              </a:rPr>
              <a:t>Ön değerlendirme uygulamasına itiraz başvurularının alınması</a:t>
            </a:r>
          </a:p>
        </p:txBody>
      </p:sp>
      <p:sp>
        <p:nvSpPr>
          <p:cNvPr id="28" name="TextBox 28"/>
          <p:cNvSpPr txBox="1"/>
          <p:nvPr/>
        </p:nvSpPr>
        <p:spPr>
          <a:xfrm>
            <a:off x="4364931" y="5040840"/>
            <a:ext cx="1638385" cy="600357"/>
          </a:xfrm>
          <a:prstGeom prst="rect">
            <a:avLst/>
          </a:prstGeom>
        </p:spPr>
        <p:txBody>
          <a:bodyPr lIns="0" tIns="0" rIns="0" bIns="0" rtlCol="0" anchor="t">
            <a:spAutoFit/>
          </a:bodyPr>
          <a:lstStyle/>
          <a:p>
            <a:pPr algn="ctr">
              <a:lnSpc>
                <a:spcPts val="1599"/>
              </a:lnSpc>
            </a:pPr>
            <a:r>
              <a:rPr lang="en-US" sz="1066" spc="15">
                <a:solidFill>
                  <a:srgbClr val="000000"/>
                </a:solidFill>
                <a:latin typeface="Aileron"/>
              </a:rPr>
              <a:t>Bireysel değerlendirme uygulama randevularının oluşturulması</a:t>
            </a:r>
          </a:p>
        </p:txBody>
      </p:sp>
      <p:sp>
        <p:nvSpPr>
          <p:cNvPr id="29" name="TextBox 29"/>
          <p:cNvSpPr txBox="1"/>
          <p:nvPr/>
        </p:nvSpPr>
        <p:spPr>
          <a:xfrm>
            <a:off x="8012437" y="5040840"/>
            <a:ext cx="1638385" cy="395173"/>
          </a:xfrm>
          <a:prstGeom prst="rect">
            <a:avLst/>
          </a:prstGeom>
        </p:spPr>
        <p:txBody>
          <a:bodyPr lIns="0" tIns="0" rIns="0" bIns="0" rtlCol="0" anchor="t">
            <a:spAutoFit/>
          </a:bodyPr>
          <a:lstStyle/>
          <a:p>
            <a:pPr algn="ctr">
              <a:lnSpc>
                <a:spcPts val="1599"/>
              </a:lnSpc>
            </a:pPr>
            <a:r>
              <a:rPr lang="en-US" sz="1066" spc="15">
                <a:solidFill>
                  <a:srgbClr val="000000"/>
                </a:solidFill>
                <a:latin typeface="Aileron"/>
              </a:rPr>
              <a:t>Bireysel değerlendirme uygulamalarının yapılması</a:t>
            </a:r>
          </a:p>
        </p:txBody>
      </p:sp>
      <p:sp>
        <p:nvSpPr>
          <p:cNvPr id="30" name="TextBox 30"/>
          <p:cNvSpPr txBox="1"/>
          <p:nvPr/>
        </p:nvSpPr>
        <p:spPr>
          <a:xfrm>
            <a:off x="2541178" y="2395316"/>
            <a:ext cx="1638385" cy="805542"/>
          </a:xfrm>
          <a:prstGeom prst="rect">
            <a:avLst/>
          </a:prstGeom>
        </p:spPr>
        <p:txBody>
          <a:bodyPr lIns="0" tIns="0" rIns="0" bIns="0" rtlCol="0" anchor="t">
            <a:spAutoFit/>
          </a:bodyPr>
          <a:lstStyle/>
          <a:p>
            <a:pPr algn="ctr">
              <a:lnSpc>
                <a:spcPts val="1599"/>
              </a:lnSpc>
            </a:pPr>
            <a:r>
              <a:rPr lang="en-US" sz="1066" spc="15" dirty="0" err="1">
                <a:solidFill>
                  <a:srgbClr val="000000"/>
                </a:solidFill>
                <a:latin typeface="Aileron"/>
              </a:rPr>
              <a:t>Ön</a:t>
            </a:r>
            <a:r>
              <a:rPr lang="en-US" sz="1066" spc="15" dirty="0">
                <a:solidFill>
                  <a:srgbClr val="000000"/>
                </a:solidFill>
                <a:latin typeface="Aileron"/>
              </a:rPr>
              <a:t> </a:t>
            </a:r>
            <a:r>
              <a:rPr lang="en-US" sz="1066" spc="15" dirty="0" err="1">
                <a:solidFill>
                  <a:srgbClr val="000000"/>
                </a:solidFill>
                <a:latin typeface="Aileron"/>
              </a:rPr>
              <a:t>değerlendirme</a:t>
            </a:r>
            <a:r>
              <a:rPr lang="en-US" sz="1066" spc="15" dirty="0">
                <a:solidFill>
                  <a:srgbClr val="000000"/>
                </a:solidFill>
                <a:latin typeface="Aileron"/>
              </a:rPr>
              <a:t> </a:t>
            </a:r>
            <a:r>
              <a:rPr lang="en-US" sz="1066" spc="15" dirty="0" err="1">
                <a:solidFill>
                  <a:srgbClr val="000000"/>
                </a:solidFill>
                <a:latin typeface="Aileron"/>
              </a:rPr>
              <a:t>uygulamasına</a:t>
            </a:r>
            <a:r>
              <a:rPr lang="en-US" sz="1066" spc="15" dirty="0">
                <a:solidFill>
                  <a:srgbClr val="000000"/>
                </a:solidFill>
                <a:latin typeface="Aileron"/>
              </a:rPr>
              <a:t> </a:t>
            </a:r>
            <a:r>
              <a:rPr lang="en-US" sz="1066" spc="15" dirty="0" err="1">
                <a:solidFill>
                  <a:srgbClr val="000000"/>
                </a:solidFill>
                <a:latin typeface="Aileron"/>
              </a:rPr>
              <a:t>yapılan</a:t>
            </a:r>
            <a:r>
              <a:rPr lang="en-US" sz="1066" spc="15" dirty="0">
                <a:solidFill>
                  <a:srgbClr val="000000"/>
                </a:solidFill>
                <a:latin typeface="Aileron"/>
              </a:rPr>
              <a:t> </a:t>
            </a:r>
            <a:r>
              <a:rPr lang="en-US" sz="1066" spc="15" dirty="0" err="1">
                <a:solidFill>
                  <a:srgbClr val="000000"/>
                </a:solidFill>
                <a:latin typeface="Aileron"/>
              </a:rPr>
              <a:t>itirazlarının</a:t>
            </a:r>
            <a:r>
              <a:rPr lang="en-US" sz="1066" spc="15" dirty="0">
                <a:solidFill>
                  <a:srgbClr val="000000"/>
                </a:solidFill>
                <a:latin typeface="Aileron"/>
              </a:rPr>
              <a:t> </a:t>
            </a:r>
            <a:r>
              <a:rPr lang="en-US" sz="1066" spc="15" dirty="0" err="1">
                <a:solidFill>
                  <a:srgbClr val="000000"/>
                </a:solidFill>
                <a:latin typeface="Aileron"/>
              </a:rPr>
              <a:t>değerlendirilmesi</a:t>
            </a:r>
            <a:endParaRPr lang="en-US" sz="1066" spc="15" dirty="0">
              <a:solidFill>
                <a:srgbClr val="000000"/>
              </a:solidFill>
              <a:latin typeface="Aileron"/>
            </a:endParaRPr>
          </a:p>
        </p:txBody>
      </p:sp>
      <p:sp>
        <p:nvSpPr>
          <p:cNvPr id="31" name="TextBox 31"/>
          <p:cNvSpPr txBox="1"/>
          <p:nvPr/>
        </p:nvSpPr>
        <p:spPr>
          <a:xfrm>
            <a:off x="6188684" y="2001616"/>
            <a:ext cx="1638385" cy="1215910"/>
          </a:xfrm>
          <a:prstGeom prst="rect">
            <a:avLst/>
          </a:prstGeom>
        </p:spPr>
        <p:txBody>
          <a:bodyPr lIns="0" tIns="0" rIns="0" bIns="0" rtlCol="0" anchor="t">
            <a:spAutoFit/>
          </a:bodyPr>
          <a:lstStyle/>
          <a:p>
            <a:pPr algn="ctr">
              <a:lnSpc>
                <a:spcPts val="1599"/>
              </a:lnSpc>
            </a:pPr>
            <a:r>
              <a:rPr lang="en-US" sz="1066" spc="15" dirty="0" err="1">
                <a:solidFill>
                  <a:srgbClr val="000000"/>
                </a:solidFill>
                <a:latin typeface="Aileron"/>
              </a:rPr>
              <a:t>Bireysel</a:t>
            </a:r>
            <a:r>
              <a:rPr lang="en-US" sz="1066" spc="15" dirty="0">
                <a:solidFill>
                  <a:srgbClr val="000000"/>
                </a:solidFill>
                <a:latin typeface="Aileron"/>
              </a:rPr>
              <a:t> </a:t>
            </a:r>
            <a:r>
              <a:rPr lang="en-US" sz="1066" spc="15" dirty="0" err="1">
                <a:solidFill>
                  <a:srgbClr val="000000"/>
                </a:solidFill>
                <a:latin typeface="Aileron"/>
              </a:rPr>
              <a:t>değerlendirme</a:t>
            </a:r>
            <a:r>
              <a:rPr lang="en-US" sz="1066" spc="15" dirty="0">
                <a:solidFill>
                  <a:srgbClr val="000000"/>
                </a:solidFill>
                <a:latin typeface="Aileron"/>
              </a:rPr>
              <a:t> </a:t>
            </a:r>
            <a:r>
              <a:rPr lang="en-US" sz="1066" spc="15" dirty="0" err="1">
                <a:solidFill>
                  <a:srgbClr val="000000"/>
                </a:solidFill>
                <a:latin typeface="Aileron"/>
              </a:rPr>
              <a:t>uygulamalarına</a:t>
            </a:r>
            <a:r>
              <a:rPr lang="en-US" sz="1066" spc="15" dirty="0">
                <a:solidFill>
                  <a:srgbClr val="000000"/>
                </a:solidFill>
                <a:latin typeface="Aileron"/>
              </a:rPr>
              <a:t> </a:t>
            </a:r>
            <a:r>
              <a:rPr lang="en-US" sz="1066" spc="15" dirty="0" err="1">
                <a:solidFill>
                  <a:srgbClr val="000000"/>
                </a:solidFill>
                <a:latin typeface="Aileron"/>
              </a:rPr>
              <a:t>alınacak</a:t>
            </a:r>
            <a:r>
              <a:rPr lang="en-US" sz="1066" spc="15" dirty="0">
                <a:solidFill>
                  <a:srgbClr val="000000"/>
                </a:solidFill>
                <a:latin typeface="Aileron"/>
              </a:rPr>
              <a:t> </a:t>
            </a:r>
            <a:r>
              <a:rPr lang="en-US" sz="1066" spc="15" dirty="0" err="1">
                <a:solidFill>
                  <a:srgbClr val="000000"/>
                </a:solidFill>
                <a:latin typeface="Aileron"/>
              </a:rPr>
              <a:t>öğrencilerin</a:t>
            </a:r>
            <a:r>
              <a:rPr lang="en-US" sz="1066" spc="15" dirty="0">
                <a:solidFill>
                  <a:srgbClr val="000000"/>
                </a:solidFill>
                <a:latin typeface="Aileron"/>
              </a:rPr>
              <a:t> </a:t>
            </a:r>
            <a:r>
              <a:rPr lang="en-US" sz="1066" spc="15" dirty="0" err="1">
                <a:solidFill>
                  <a:srgbClr val="000000"/>
                </a:solidFill>
                <a:latin typeface="Aileron"/>
              </a:rPr>
              <a:t>giriş</a:t>
            </a:r>
            <a:r>
              <a:rPr lang="en-US" sz="1066" spc="15" dirty="0">
                <a:solidFill>
                  <a:srgbClr val="000000"/>
                </a:solidFill>
                <a:latin typeface="Aileron"/>
              </a:rPr>
              <a:t> </a:t>
            </a:r>
            <a:r>
              <a:rPr lang="en-US" sz="1066" spc="15" dirty="0" err="1">
                <a:solidFill>
                  <a:srgbClr val="000000"/>
                </a:solidFill>
                <a:latin typeface="Aileron"/>
              </a:rPr>
              <a:t>belgelerinin</a:t>
            </a:r>
            <a:r>
              <a:rPr lang="en-US" sz="1066" spc="15" dirty="0">
                <a:solidFill>
                  <a:srgbClr val="000000"/>
                </a:solidFill>
                <a:latin typeface="Aileron"/>
              </a:rPr>
              <a:t> e-</a:t>
            </a:r>
            <a:r>
              <a:rPr lang="en-US" sz="1066" spc="15" dirty="0" err="1">
                <a:solidFill>
                  <a:srgbClr val="000000"/>
                </a:solidFill>
                <a:latin typeface="Aileron"/>
              </a:rPr>
              <a:t>Okul</a:t>
            </a:r>
            <a:r>
              <a:rPr lang="en-US" sz="1066" spc="15" dirty="0">
                <a:solidFill>
                  <a:srgbClr val="000000"/>
                </a:solidFill>
                <a:latin typeface="Aileron"/>
              </a:rPr>
              <a:t> </a:t>
            </a:r>
            <a:r>
              <a:rPr lang="en-US" sz="1066" spc="15" dirty="0" err="1">
                <a:solidFill>
                  <a:srgbClr val="000000"/>
                </a:solidFill>
                <a:latin typeface="Aileron"/>
              </a:rPr>
              <a:t>Yönetim</a:t>
            </a:r>
            <a:r>
              <a:rPr lang="en-US" sz="1066" spc="15" dirty="0">
                <a:solidFill>
                  <a:srgbClr val="000000"/>
                </a:solidFill>
                <a:latin typeface="Aileron"/>
              </a:rPr>
              <a:t> </a:t>
            </a:r>
            <a:r>
              <a:rPr lang="en-US" sz="1066" spc="15" dirty="0" err="1">
                <a:solidFill>
                  <a:srgbClr val="000000"/>
                </a:solidFill>
                <a:latin typeface="Aileron"/>
              </a:rPr>
              <a:t>Bilgi</a:t>
            </a:r>
            <a:r>
              <a:rPr lang="en-US" sz="1066" spc="15" dirty="0">
                <a:solidFill>
                  <a:srgbClr val="000000"/>
                </a:solidFill>
                <a:latin typeface="Aileron"/>
              </a:rPr>
              <a:t> </a:t>
            </a:r>
            <a:r>
              <a:rPr lang="en-US" sz="1066" spc="15" dirty="0" err="1">
                <a:solidFill>
                  <a:srgbClr val="000000"/>
                </a:solidFill>
                <a:latin typeface="Aileron"/>
              </a:rPr>
              <a:t>Sistemi</a:t>
            </a:r>
            <a:r>
              <a:rPr lang="en-US" sz="1066" spc="15" dirty="0">
                <a:solidFill>
                  <a:srgbClr val="000000"/>
                </a:solidFill>
                <a:latin typeface="Aileron"/>
              </a:rPr>
              <a:t> </a:t>
            </a:r>
            <a:r>
              <a:rPr lang="en-US" sz="1066" spc="15" dirty="0" err="1">
                <a:solidFill>
                  <a:srgbClr val="000000"/>
                </a:solidFill>
                <a:latin typeface="Aileron"/>
              </a:rPr>
              <a:t>üzerinden</a:t>
            </a:r>
            <a:r>
              <a:rPr lang="en-US" sz="1066" spc="15" dirty="0">
                <a:solidFill>
                  <a:srgbClr val="000000"/>
                </a:solidFill>
                <a:latin typeface="Aileron"/>
              </a:rPr>
              <a:t> </a:t>
            </a:r>
            <a:r>
              <a:rPr lang="en-US" sz="1066" spc="15" dirty="0" err="1">
                <a:solidFill>
                  <a:srgbClr val="000000"/>
                </a:solidFill>
                <a:latin typeface="Aileron"/>
              </a:rPr>
              <a:t>yayımlanması</a:t>
            </a:r>
            <a:endParaRPr lang="en-US" sz="1066" spc="15" dirty="0">
              <a:solidFill>
                <a:srgbClr val="000000"/>
              </a:solidFill>
              <a:latin typeface="Aileron"/>
            </a:endParaRPr>
          </a:p>
        </p:txBody>
      </p:sp>
      <p:sp>
        <p:nvSpPr>
          <p:cNvPr id="32" name="TextBox 32"/>
          <p:cNvSpPr txBox="1"/>
          <p:nvPr/>
        </p:nvSpPr>
        <p:spPr>
          <a:xfrm>
            <a:off x="9836190" y="2789016"/>
            <a:ext cx="1638385" cy="395173"/>
          </a:xfrm>
          <a:prstGeom prst="rect">
            <a:avLst/>
          </a:prstGeom>
        </p:spPr>
        <p:txBody>
          <a:bodyPr lIns="0" tIns="0" rIns="0" bIns="0" rtlCol="0" anchor="t">
            <a:spAutoFit/>
          </a:bodyPr>
          <a:lstStyle/>
          <a:p>
            <a:pPr algn="ctr">
              <a:lnSpc>
                <a:spcPts val="1599"/>
              </a:lnSpc>
            </a:pPr>
            <a:r>
              <a:rPr lang="en-US" sz="1066" spc="15" dirty="0" err="1">
                <a:solidFill>
                  <a:srgbClr val="000000"/>
                </a:solidFill>
                <a:latin typeface="Aileron"/>
              </a:rPr>
              <a:t>Kayıt</a:t>
            </a:r>
            <a:r>
              <a:rPr lang="en-US" sz="1066" spc="15" dirty="0">
                <a:solidFill>
                  <a:srgbClr val="000000"/>
                </a:solidFill>
                <a:latin typeface="Aileron"/>
              </a:rPr>
              <a:t> </a:t>
            </a:r>
            <a:r>
              <a:rPr lang="en-US" sz="1066" spc="15" dirty="0" err="1">
                <a:solidFill>
                  <a:srgbClr val="000000"/>
                </a:solidFill>
                <a:latin typeface="Aileron"/>
              </a:rPr>
              <a:t>hakkı</a:t>
            </a:r>
            <a:r>
              <a:rPr lang="en-US" sz="1066" spc="15" dirty="0">
                <a:solidFill>
                  <a:srgbClr val="000000"/>
                </a:solidFill>
                <a:latin typeface="Aileron"/>
              </a:rPr>
              <a:t> </a:t>
            </a:r>
            <a:r>
              <a:rPr lang="en-US" sz="1066" spc="15" dirty="0" err="1">
                <a:solidFill>
                  <a:srgbClr val="000000"/>
                </a:solidFill>
                <a:latin typeface="Aileron"/>
              </a:rPr>
              <a:t>kazanan</a:t>
            </a:r>
            <a:r>
              <a:rPr lang="en-US" sz="1066" spc="15" dirty="0">
                <a:solidFill>
                  <a:srgbClr val="000000"/>
                </a:solidFill>
                <a:latin typeface="Aileron"/>
              </a:rPr>
              <a:t> </a:t>
            </a:r>
            <a:r>
              <a:rPr lang="en-US" sz="1066" spc="15" dirty="0" err="1">
                <a:solidFill>
                  <a:srgbClr val="000000"/>
                </a:solidFill>
                <a:latin typeface="Aileron"/>
              </a:rPr>
              <a:t>öğrencilerin</a:t>
            </a:r>
            <a:r>
              <a:rPr lang="en-US" sz="1066" spc="15" dirty="0">
                <a:solidFill>
                  <a:srgbClr val="000000"/>
                </a:solidFill>
                <a:latin typeface="Aileron"/>
              </a:rPr>
              <a:t> </a:t>
            </a:r>
            <a:r>
              <a:rPr lang="en-US" sz="1066" spc="15" dirty="0" err="1">
                <a:solidFill>
                  <a:srgbClr val="000000"/>
                </a:solidFill>
                <a:latin typeface="Aileron"/>
              </a:rPr>
              <a:t>ilan</a:t>
            </a:r>
            <a:r>
              <a:rPr lang="en-US" sz="1066" spc="15" dirty="0">
                <a:solidFill>
                  <a:srgbClr val="000000"/>
                </a:solidFill>
                <a:latin typeface="Aileron"/>
              </a:rPr>
              <a:t> </a:t>
            </a:r>
            <a:r>
              <a:rPr lang="en-US" sz="1066" spc="15" dirty="0" err="1">
                <a:solidFill>
                  <a:srgbClr val="000000"/>
                </a:solidFill>
                <a:latin typeface="Aileron"/>
              </a:rPr>
              <a:t>edilmesi</a:t>
            </a:r>
            <a:endParaRPr lang="en-US" sz="1066" spc="15" dirty="0">
              <a:solidFill>
                <a:srgbClr val="000000"/>
              </a:solidFill>
              <a:latin typeface="Aileron"/>
            </a:endParaRPr>
          </a:p>
        </p:txBody>
      </p:sp>
      <p:sp>
        <p:nvSpPr>
          <p:cNvPr id="34" name="Metin kutusu 33">
            <a:extLst>
              <a:ext uri="{FF2B5EF4-FFF2-40B4-BE49-F238E27FC236}">
                <a16:creationId xmlns:a16="http://schemas.microsoft.com/office/drawing/2014/main" id="{A0F0897A-9DD4-A5E4-56D8-0C868A84E010}"/>
              </a:ext>
            </a:extLst>
          </p:cNvPr>
          <p:cNvSpPr txBox="1"/>
          <p:nvPr/>
        </p:nvSpPr>
        <p:spPr>
          <a:xfrm>
            <a:off x="2990104" y="499577"/>
            <a:ext cx="6096000" cy="938719"/>
          </a:xfrm>
          <a:prstGeom prst="rect">
            <a:avLst/>
          </a:prstGeom>
          <a:noFill/>
        </p:spPr>
        <p:txBody>
          <a:bodyPr wrap="square">
            <a:spAutoFit/>
          </a:bodyPr>
          <a:lstStyle/>
          <a:p>
            <a:pPr algn="ctr">
              <a:lnSpc>
                <a:spcPts val="2239"/>
              </a:lnSpc>
            </a:pPr>
            <a:r>
              <a:rPr lang="en-US" sz="1800" spc="55" dirty="0" smtClean="0">
                <a:latin typeface="+mj-lt"/>
              </a:rPr>
              <a:t>202</a:t>
            </a:r>
            <a:r>
              <a:rPr lang="tr-TR" sz="1800" spc="55" dirty="0" smtClean="0">
                <a:latin typeface="+mj-lt"/>
              </a:rPr>
              <a:t>4</a:t>
            </a:r>
            <a:r>
              <a:rPr lang="en-US" sz="1800" spc="55" dirty="0" smtClean="0">
                <a:latin typeface="+mj-lt"/>
              </a:rPr>
              <a:t>-202</a:t>
            </a:r>
            <a:r>
              <a:rPr lang="tr-TR" sz="1800" spc="55" dirty="0" smtClean="0">
                <a:latin typeface="+mj-lt"/>
              </a:rPr>
              <a:t>5</a:t>
            </a:r>
            <a:r>
              <a:rPr lang="en-US" sz="1800" spc="55" dirty="0" smtClean="0">
                <a:latin typeface="+mj-lt"/>
              </a:rPr>
              <a:t> </a:t>
            </a:r>
            <a:r>
              <a:rPr lang="en-US" sz="1800" spc="55" dirty="0" err="1">
                <a:latin typeface="+mj-lt"/>
              </a:rPr>
              <a:t>EĞiTiM</a:t>
            </a:r>
            <a:r>
              <a:rPr lang="en-US" sz="1800" spc="55" dirty="0">
                <a:latin typeface="+mj-lt"/>
              </a:rPr>
              <a:t> </a:t>
            </a:r>
            <a:r>
              <a:rPr lang="en-US" sz="1800" spc="55" dirty="0" err="1">
                <a:latin typeface="+mj-lt"/>
              </a:rPr>
              <a:t>ÖĞRETiM</a:t>
            </a:r>
            <a:r>
              <a:rPr lang="en-US" sz="1800" spc="55" dirty="0">
                <a:latin typeface="+mj-lt"/>
              </a:rPr>
              <a:t> YILI</a:t>
            </a:r>
          </a:p>
          <a:p>
            <a:pPr algn="ctr">
              <a:lnSpc>
                <a:spcPts val="2239"/>
              </a:lnSpc>
            </a:pPr>
            <a:r>
              <a:rPr lang="en-US" sz="1800" spc="55" dirty="0" err="1">
                <a:latin typeface="+mj-lt"/>
              </a:rPr>
              <a:t>BiLSEM</a:t>
            </a:r>
            <a:r>
              <a:rPr lang="en-US" sz="1800" spc="55" dirty="0">
                <a:latin typeface="+mj-lt"/>
              </a:rPr>
              <a:t> </a:t>
            </a:r>
            <a:r>
              <a:rPr lang="en-US" sz="1800" spc="55" dirty="0" err="1">
                <a:latin typeface="+mj-lt"/>
              </a:rPr>
              <a:t>TAKViMi</a:t>
            </a:r>
            <a:endParaRPr lang="en-US" sz="1800" spc="55" dirty="0">
              <a:latin typeface="+mj-lt"/>
            </a:endParaRPr>
          </a:p>
          <a:p>
            <a:pPr algn="ctr">
              <a:lnSpc>
                <a:spcPts val="2239"/>
              </a:lnSpc>
            </a:pPr>
            <a:r>
              <a:rPr lang="en-US" sz="1800" spc="55" dirty="0">
                <a:latin typeface="+mj-lt"/>
              </a:rPr>
              <a:t>BAŞVURU VE GRUP DEĞERLENDIRME </a:t>
            </a:r>
            <a:r>
              <a:rPr lang="en-US" sz="1800" spc="55" dirty="0" err="1">
                <a:latin typeface="+mj-lt"/>
              </a:rPr>
              <a:t>SÜRECi</a:t>
            </a:r>
            <a:endParaRPr lang="tr-TR" dirty="0"/>
          </a:p>
        </p:txBody>
      </p:sp>
      <p:pic>
        <p:nvPicPr>
          <p:cNvPr id="33" name="Picture 2" descr="C:\Users\PC3\Desktop\KAdıköy RAM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0700"/>
            <a:ext cx="2797916" cy="27979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19041" y="3875237"/>
            <a:ext cx="1701635" cy="662940"/>
            <a:chOff x="0" y="0"/>
            <a:chExt cx="672251" cy="261902"/>
          </a:xfrm>
        </p:grpSpPr>
        <p:sp>
          <p:nvSpPr>
            <p:cNvPr id="3" name="Freeform 3"/>
            <p:cNvSpPr/>
            <p:nvPr/>
          </p:nvSpPr>
          <p:spPr>
            <a:xfrm>
              <a:off x="0" y="0"/>
              <a:ext cx="672251" cy="261902"/>
            </a:xfrm>
            <a:custGeom>
              <a:avLst/>
              <a:gdLst/>
              <a:ahLst/>
              <a:cxnLst/>
              <a:rect l="l" t="t" r="r" b="b"/>
              <a:pathLst>
                <a:path w="672251" h="261902">
                  <a:moveTo>
                    <a:pt x="45497" y="0"/>
                  </a:moveTo>
                  <a:lnTo>
                    <a:pt x="626754" y="0"/>
                  </a:lnTo>
                  <a:cubicBezTo>
                    <a:pt x="651881" y="0"/>
                    <a:pt x="672251" y="20370"/>
                    <a:pt x="672251" y="45497"/>
                  </a:cubicBezTo>
                  <a:lnTo>
                    <a:pt x="672251" y="216405"/>
                  </a:lnTo>
                  <a:cubicBezTo>
                    <a:pt x="672251" y="241533"/>
                    <a:pt x="651881" y="261902"/>
                    <a:pt x="626754" y="261902"/>
                  </a:cubicBezTo>
                  <a:lnTo>
                    <a:pt x="45497" y="261902"/>
                  </a:lnTo>
                  <a:cubicBezTo>
                    <a:pt x="20370" y="261902"/>
                    <a:pt x="0" y="241533"/>
                    <a:pt x="0" y="216405"/>
                  </a:cubicBezTo>
                  <a:lnTo>
                    <a:pt x="0" y="45497"/>
                  </a:lnTo>
                  <a:cubicBezTo>
                    <a:pt x="0" y="20370"/>
                    <a:pt x="20370" y="0"/>
                    <a:pt x="45497" y="0"/>
                  </a:cubicBezTo>
                  <a:close/>
                </a:path>
              </a:pathLst>
            </a:custGeom>
            <a:gradFill rotWithShape="1">
              <a:gsLst>
                <a:gs pos="0">
                  <a:srgbClr val="FF3131">
                    <a:alpha val="100000"/>
                  </a:srgbClr>
                </a:gs>
                <a:gs pos="100000">
                  <a:srgbClr val="FF914D">
                    <a:alpha val="100000"/>
                  </a:srgbClr>
                </a:gs>
              </a:gsLst>
              <a:lin ang="0"/>
            </a:gradFill>
          </p:spPr>
        </p:sp>
        <p:sp>
          <p:nvSpPr>
            <p:cNvPr id="4" name="TextBox 4"/>
            <p:cNvSpPr txBox="1"/>
            <p:nvPr/>
          </p:nvSpPr>
          <p:spPr>
            <a:xfrm>
              <a:off x="0" y="-19050"/>
              <a:ext cx="672251" cy="280952"/>
            </a:xfrm>
            <a:prstGeom prst="rect">
              <a:avLst/>
            </a:prstGeom>
          </p:spPr>
          <p:txBody>
            <a:bodyPr lIns="169333" tIns="169333" rIns="169333" bIns="169333" rtlCol="0" anchor="ctr"/>
            <a:lstStyle/>
            <a:p>
              <a:pPr algn="ctr">
                <a:lnSpc>
                  <a:spcPts val="1560"/>
                </a:lnSpc>
              </a:pPr>
              <a:r>
                <a:rPr lang="en-US" sz="1200" dirty="0" smtClean="0">
                  <a:solidFill>
                    <a:srgbClr val="FFFFFF"/>
                  </a:solidFill>
                  <a:latin typeface="Aileron Bold"/>
                </a:rPr>
                <a:t>0</a:t>
              </a:r>
              <a:r>
                <a:rPr lang="tr-TR" sz="1200" dirty="0" smtClean="0">
                  <a:solidFill>
                    <a:srgbClr val="FFFFFF"/>
                  </a:solidFill>
                  <a:latin typeface="Aileron Bold"/>
                </a:rPr>
                <a:t>7</a:t>
              </a:r>
              <a:r>
                <a:rPr lang="en-US" sz="1200" dirty="0" smtClean="0">
                  <a:solidFill>
                    <a:srgbClr val="FFFFFF"/>
                  </a:solidFill>
                  <a:latin typeface="Aileron Bold"/>
                </a:rPr>
                <a:t>-</a:t>
              </a:r>
              <a:r>
                <a:rPr lang="tr-TR" sz="1200" dirty="0" smtClean="0">
                  <a:solidFill>
                    <a:srgbClr val="FFFFFF"/>
                  </a:solidFill>
                  <a:latin typeface="Aileron Bold"/>
                </a:rPr>
                <a:t>11</a:t>
              </a:r>
              <a:r>
                <a:rPr lang="en-US" sz="1200" dirty="0" smtClean="0">
                  <a:solidFill>
                    <a:srgbClr val="FFFFFF"/>
                  </a:solidFill>
                  <a:latin typeface="Aileron Bold"/>
                </a:rPr>
                <a:t> </a:t>
              </a:r>
              <a:r>
                <a:rPr lang="tr-TR" sz="1200" dirty="0" smtClean="0">
                  <a:solidFill>
                    <a:srgbClr val="FFFFFF"/>
                  </a:solidFill>
                  <a:latin typeface="Aileron Bold"/>
                </a:rPr>
                <a:t>Temmuz</a:t>
              </a:r>
              <a:r>
                <a:rPr lang="en-US" sz="1200" dirty="0" smtClean="0">
                  <a:solidFill>
                    <a:srgbClr val="FFFFFF"/>
                  </a:solidFill>
                  <a:latin typeface="Aileron Bold"/>
                </a:rPr>
                <a:t> 202</a:t>
              </a:r>
              <a:r>
                <a:rPr lang="tr-TR" sz="1200" dirty="0" smtClean="0">
                  <a:solidFill>
                    <a:srgbClr val="FFFFFF"/>
                  </a:solidFill>
                  <a:latin typeface="Aileron Bold"/>
                </a:rPr>
                <a:t>5</a:t>
              </a:r>
              <a:endParaRPr lang="en-US" sz="1200" dirty="0">
                <a:solidFill>
                  <a:srgbClr val="FFFFFF"/>
                </a:solidFill>
                <a:latin typeface="Aileron Bold"/>
              </a:endParaRPr>
            </a:p>
          </p:txBody>
        </p:sp>
      </p:grpSp>
      <p:grpSp>
        <p:nvGrpSpPr>
          <p:cNvPr id="5" name="Group 5"/>
          <p:cNvGrpSpPr/>
          <p:nvPr/>
        </p:nvGrpSpPr>
        <p:grpSpPr>
          <a:xfrm>
            <a:off x="4336469" y="3875237"/>
            <a:ext cx="1701635" cy="662940"/>
            <a:chOff x="0" y="0"/>
            <a:chExt cx="672251" cy="261902"/>
          </a:xfrm>
        </p:grpSpPr>
        <p:sp>
          <p:nvSpPr>
            <p:cNvPr id="6" name="Freeform 6"/>
            <p:cNvSpPr/>
            <p:nvPr/>
          </p:nvSpPr>
          <p:spPr>
            <a:xfrm>
              <a:off x="0" y="0"/>
              <a:ext cx="672251" cy="261902"/>
            </a:xfrm>
            <a:custGeom>
              <a:avLst/>
              <a:gdLst/>
              <a:ahLst/>
              <a:cxnLst/>
              <a:rect l="l" t="t" r="r" b="b"/>
              <a:pathLst>
                <a:path w="672251" h="261902">
                  <a:moveTo>
                    <a:pt x="45497" y="0"/>
                  </a:moveTo>
                  <a:lnTo>
                    <a:pt x="626754" y="0"/>
                  </a:lnTo>
                  <a:cubicBezTo>
                    <a:pt x="651881" y="0"/>
                    <a:pt x="672251" y="20370"/>
                    <a:pt x="672251" y="45497"/>
                  </a:cubicBezTo>
                  <a:lnTo>
                    <a:pt x="672251" y="216405"/>
                  </a:lnTo>
                  <a:cubicBezTo>
                    <a:pt x="672251" y="241533"/>
                    <a:pt x="651881" y="261902"/>
                    <a:pt x="626754" y="261902"/>
                  </a:cubicBezTo>
                  <a:lnTo>
                    <a:pt x="45497" y="261902"/>
                  </a:lnTo>
                  <a:cubicBezTo>
                    <a:pt x="20370" y="261902"/>
                    <a:pt x="0" y="241533"/>
                    <a:pt x="0" y="216405"/>
                  </a:cubicBezTo>
                  <a:lnTo>
                    <a:pt x="0" y="45497"/>
                  </a:lnTo>
                  <a:cubicBezTo>
                    <a:pt x="0" y="20370"/>
                    <a:pt x="20370" y="0"/>
                    <a:pt x="45497" y="0"/>
                  </a:cubicBezTo>
                  <a:close/>
                </a:path>
              </a:pathLst>
            </a:custGeom>
            <a:gradFill rotWithShape="1">
              <a:gsLst>
                <a:gs pos="0">
                  <a:srgbClr val="FF3131">
                    <a:alpha val="100000"/>
                  </a:srgbClr>
                </a:gs>
                <a:gs pos="100000">
                  <a:srgbClr val="FF914D">
                    <a:alpha val="100000"/>
                  </a:srgbClr>
                </a:gs>
              </a:gsLst>
              <a:lin ang="0"/>
            </a:gradFill>
          </p:spPr>
        </p:sp>
        <p:sp>
          <p:nvSpPr>
            <p:cNvPr id="7" name="TextBox 7"/>
            <p:cNvSpPr txBox="1"/>
            <p:nvPr/>
          </p:nvSpPr>
          <p:spPr>
            <a:xfrm>
              <a:off x="0" y="-19050"/>
              <a:ext cx="672251" cy="280952"/>
            </a:xfrm>
            <a:prstGeom prst="rect">
              <a:avLst/>
            </a:prstGeom>
          </p:spPr>
          <p:txBody>
            <a:bodyPr lIns="169333" tIns="169333" rIns="169333" bIns="169333" rtlCol="0" anchor="ctr"/>
            <a:lstStyle/>
            <a:p>
              <a:pPr algn="ctr">
                <a:lnSpc>
                  <a:spcPts val="1560"/>
                </a:lnSpc>
              </a:pPr>
              <a:r>
                <a:rPr lang="tr-TR" sz="1200" dirty="0" smtClean="0">
                  <a:solidFill>
                    <a:srgbClr val="FFFFFF"/>
                  </a:solidFill>
                  <a:latin typeface="Aileron Bold"/>
                </a:rPr>
                <a:t>14</a:t>
              </a:r>
              <a:r>
                <a:rPr lang="en-US" sz="1200" dirty="0" smtClean="0">
                  <a:solidFill>
                    <a:srgbClr val="FFFFFF"/>
                  </a:solidFill>
                  <a:latin typeface="Aileron Bold"/>
                </a:rPr>
                <a:t>-</a:t>
              </a:r>
              <a:r>
                <a:rPr lang="tr-TR" sz="1200" dirty="0" smtClean="0">
                  <a:solidFill>
                    <a:srgbClr val="FFFFFF"/>
                  </a:solidFill>
                  <a:latin typeface="Aileron Bold"/>
                </a:rPr>
                <a:t>25</a:t>
              </a:r>
              <a:r>
                <a:rPr lang="en-US" sz="1200" dirty="0" smtClean="0">
                  <a:solidFill>
                    <a:srgbClr val="FFFFFF"/>
                  </a:solidFill>
                  <a:latin typeface="Aileron Bold"/>
                </a:rPr>
                <a:t> </a:t>
              </a:r>
              <a:r>
                <a:rPr lang="tr-TR" sz="1200" dirty="0" smtClean="0">
                  <a:solidFill>
                    <a:srgbClr val="FFFFFF"/>
                  </a:solidFill>
                  <a:latin typeface="Aileron Bold"/>
                </a:rPr>
                <a:t>Temmuz</a:t>
              </a:r>
              <a:r>
                <a:rPr lang="en-US" sz="1200" dirty="0" smtClean="0">
                  <a:solidFill>
                    <a:srgbClr val="FFFFFF"/>
                  </a:solidFill>
                  <a:latin typeface="Aileron Bold"/>
                </a:rPr>
                <a:t> 202</a:t>
              </a:r>
              <a:r>
                <a:rPr lang="tr-TR" sz="1200" dirty="0" smtClean="0">
                  <a:solidFill>
                    <a:srgbClr val="FFFFFF"/>
                  </a:solidFill>
                  <a:latin typeface="Aileron Bold"/>
                </a:rPr>
                <a:t>5</a:t>
              </a:r>
              <a:endParaRPr lang="en-US" sz="1200" dirty="0">
                <a:solidFill>
                  <a:srgbClr val="FFFFFF"/>
                </a:solidFill>
                <a:latin typeface="Aileron Bold"/>
              </a:endParaRPr>
            </a:p>
          </p:txBody>
        </p:sp>
      </p:grpSp>
      <p:grpSp>
        <p:nvGrpSpPr>
          <p:cNvPr id="8" name="Group 8"/>
          <p:cNvGrpSpPr/>
          <p:nvPr/>
        </p:nvGrpSpPr>
        <p:grpSpPr>
          <a:xfrm>
            <a:off x="6153897" y="3875237"/>
            <a:ext cx="1701635" cy="662940"/>
            <a:chOff x="0" y="0"/>
            <a:chExt cx="672251" cy="261902"/>
          </a:xfrm>
        </p:grpSpPr>
        <p:sp>
          <p:nvSpPr>
            <p:cNvPr id="9" name="Freeform 9"/>
            <p:cNvSpPr/>
            <p:nvPr/>
          </p:nvSpPr>
          <p:spPr>
            <a:xfrm>
              <a:off x="0" y="0"/>
              <a:ext cx="672251" cy="261902"/>
            </a:xfrm>
            <a:custGeom>
              <a:avLst/>
              <a:gdLst/>
              <a:ahLst/>
              <a:cxnLst/>
              <a:rect l="l" t="t" r="r" b="b"/>
              <a:pathLst>
                <a:path w="672251" h="261902">
                  <a:moveTo>
                    <a:pt x="45497" y="0"/>
                  </a:moveTo>
                  <a:lnTo>
                    <a:pt x="626754" y="0"/>
                  </a:lnTo>
                  <a:cubicBezTo>
                    <a:pt x="651881" y="0"/>
                    <a:pt x="672251" y="20370"/>
                    <a:pt x="672251" y="45497"/>
                  </a:cubicBezTo>
                  <a:lnTo>
                    <a:pt x="672251" y="216405"/>
                  </a:lnTo>
                  <a:cubicBezTo>
                    <a:pt x="672251" y="241533"/>
                    <a:pt x="651881" y="261902"/>
                    <a:pt x="626754" y="261902"/>
                  </a:cubicBezTo>
                  <a:lnTo>
                    <a:pt x="45497" y="261902"/>
                  </a:lnTo>
                  <a:cubicBezTo>
                    <a:pt x="20370" y="261902"/>
                    <a:pt x="0" y="241533"/>
                    <a:pt x="0" y="216405"/>
                  </a:cubicBezTo>
                  <a:lnTo>
                    <a:pt x="0" y="45497"/>
                  </a:lnTo>
                  <a:cubicBezTo>
                    <a:pt x="0" y="20370"/>
                    <a:pt x="20370" y="0"/>
                    <a:pt x="45497" y="0"/>
                  </a:cubicBezTo>
                  <a:close/>
                </a:path>
              </a:pathLst>
            </a:custGeom>
            <a:gradFill rotWithShape="1">
              <a:gsLst>
                <a:gs pos="0">
                  <a:srgbClr val="FF3131">
                    <a:alpha val="100000"/>
                  </a:srgbClr>
                </a:gs>
                <a:gs pos="100000">
                  <a:srgbClr val="FF914D">
                    <a:alpha val="100000"/>
                  </a:srgbClr>
                </a:gs>
              </a:gsLst>
              <a:lin ang="0"/>
            </a:gradFill>
          </p:spPr>
        </p:sp>
        <p:sp>
          <p:nvSpPr>
            <p:cNvPr id="10" name="TextBox 10"/>
            <p:cNvSpPr txBox="1"/>
            <p:nvPr/>
          </p:nvSpPr>
          <p:spPr>
            <a:xfrm>
              <a:off x="0" y="-19050"/>
              <a:ext cx="672251" cy="280952"/>
            </a:xfrm>
            <a:prstGeom prst="rect">
              <a:avLst/>
            </a:prstGeom>
          </p:spPr>
          <p:txBody>
            <a:bodyPr lIns="169333" tIns="169333" rIns="169333" bIns="169333" rtlCol="0" anchor="ctr"/>
            <a:lstStyle/>
            <a:p>
              <a:pPr algn="ctr">
                <a:lnSpc>
                  <a:spcPts val="1560"/>
                </a:lnSpc>
              </a:pPr>
              <a:r>
                <a:rPr lang="tr-TR" sz="1200" dirty="0" smtClean="0">
                  <a:solidFill>
                    <a:srgbClr val="FFFFFF"/>
                  </a:solidFill>
                  <a:latin typeface="Aileron Bold"/>
                </a:rPr>
                <a:t>28 Temmuz</a:t>
              </a:r>
              <a:r>
                <a:rPr lang="en-US" sz="1200" dirty="0" smtClean="0">
                  <a:solidFill>
                    <a:srgbClr val="FFFFFF"/>
                  </a:solidFill>
                  <a:latin typeface="Aileron Bold"/>
                </a:rPr>
                <a:t>-29 </a:t>
              </a:r>
              <a:r>
                <a:rPr lang="en-US" sz="1200" dirty="0" err="1">
                  <a:solidFill>
                    <a:srgbClr val="FFFFFF"/>
                  </a:solidFill>
                  <a:latin typeface="Aileron Bold"/>
                </a:rPr>
                <a:t>Ağustos</a:t>
              </a:r>
              <a:r>
                <a:rPr lang="en-US" sz="1200" dirty="0">
                  <a:solidFill>
                    <a:srgbClr val="FFFFFF"/>
                  </a:solidFill>
                  <a:latin typeface="Aileron Bold"/>
                </a:rPr>
                <a:t> </a:t>
              </a:r>
              <a:r>
                <a:rPr lang="en-US" sz="1200" dirty="0" smtClean="0">
                  <a:solidFill>
                    <a:srgbClr val="FFFFFF"/>
                  </a:solidFill>
                  <a:latin typeface="Aileron Bold"/>
                </a:rPr>
                <a:t>202</a:t>
              </a:r>
              <a:r>
                <a:rPr lang="tr-TR" sz="1200" dirty="0" smtClean="0">
                  <a:solidFill>
                    <a:srgbClr val="FFFFFF"/>
                  </a:solidFill>
                  <a:latin typeface="Aileron Bold"/>
                </a:rPr>
                <a:t>5</a:t>
              </a:r>
              <a:endParaRPr lang="en-US" sz="1200" dirty="0">
                <a:solidFill>
                  <a:srgbClr val="FFFFFF"/>
                </a:solidFill>
                <a:latin typeface="Aileron Bold"/>
              </a:endParaRPr>
            </a:p>
          </p:txBody>
        </p:sp>
      </p:grpSp>
      <p:sp>
        <p:nvSpPr>
          <p:cNvPr id="11" name="AutoShape 11"/>
          <p:cNvSpPr/>
          <p:nvPr/>
        </p:nvSpPr>
        <p:spPr>
          <a:xfrm flipV="1">
            <a:off x="2403248" y="4206707"/>
            <a:ext cx="115793" cy="66040"/>
          </a:xfrm>
          <a:prstGeom prst="line">
            <a:avLst/>
          </a:prstGeom>
          <a:ln w="57150" cap="flat">
            <a:solidFill>
              <a:srgbClr val="EDF0F2"/>
            </a:solidFill>
            <a:prstDash val="solid"/>
            <a:headEnd type="none" w="sm" len="sm"/>
            <a:tailEnd type="none" w="sm" len="sm"/>
          </a:ln>
        </p:spPr>
      </p:sp>
      <p:sp>
        <p:nvSpPr>
          <p:cNvPr id="12" name="AutoShape 12"/>
          <p:cNvSpPr/>
          <p:nvPr/>
        </p:nvSpPr>
        <p:spPr>
          <a:xfrm>
            <a:off x="4220676" y="4206707"/>
            <a:ext cx="115793" cy="0"/>
          </a:xfrm>
          <a:prstGeom prst="line">
            <a:avLst/>
          </a:prstGeom>
          <a:ln w="57150" cap="flat">
            <a:solidFill>
              <a:srgbClr val="EDF0F2"/>
            </a:solidFill>
            <a:prstDash val="solid"/>
            <a:headEnd type="none" w="sm" len="sm"/>
            <a:tailEnd type="none" w="sm" len="sm"/>
          </a:ln>
        </p:spPr>
      </p:sp>
      <p:sp>
        <p:nvSpPr>
          <p:cNvPr id="13" name="AutoShape 13"/>
          <p:cNvSpPr/>
          <p:nvPr/>
        </p:nvSpPr>
        <p:spPr>
          <a:xfrm>
            <a:off x="6038104" y="4206707"/>
            <a:ext cx="115793" cy="0"/>
          </a:xfrm>
          <a:prstGeom prst="line">
            <a:avLst/>
          </a:prstGeom>
          <a:ln w="57150" cap="flat">
            <a:solidFill>
              <a:srgbClr val="EDF0F2"/>
            </a:solidFill>
            <a:prstDash val="solid"/>
            <a:headEnd type="none" w="sm" len="sm"/>
            <a:tailEnd type="none" w="sm" len="sm"/>
          </a:ln>
        </p:spPr>
      </p:sp>
      <p:sp>
        <p:nvSpPr>
          <p:cNvPr id="14" name="AutoShape 14"/>
          <p:cNvSpPr/>
          <p:nvPr/>
        </p:nvSpPr>
        <p:spPr>
          <a:xfrm>
            <a:off x="7855532" y="4206708"/>
            <a:ext cx="115793" cy="196215"/>
          </a:xfrm>
          <a:prstGeom prst="line">
            <a:avLst/>
          </a:prstGeom>
          <a:ln w="57150" cap="flat">
            <a:solidFill>
              <a:srgbClr val="EDF0F2"/>
            </a:solidFill>
            <a:prstDash val="solid"/>
            <a:headEnd type="none" w="sm" len="sm"/>
            <a:tailEnd type="none" w="sm" len="sm"/>
          </a:ln>
        </p:spPr>
      </p:sp>
      <p:sp>
        <p:nvSpPr>
          <p:cNvPr id="15" name="AutoShape 15"/>
          <p:cNvSpPr/>
          <p:nvPr/>
        </p:nvSpPr>
        <p:spPr>
          <a:xfrm flipV="1">
            <a:off x="9672960" y="4272747"/>
            <a:ext cx="115793" cy="130175"/>
          </a:xfrm>
          <a:prstGeom prst="line">
            <a:avLst/>
          </a:prstGeom>
          <a:ln w="57150" cap="flat">
            <a:solidFill>
              <a:srgbClr val="EDF0F2"/>
            </a:solidFill>
            <a:prstDash val="solid"/>
            <a:headEnd type="none" w="sm" len="sm"/>
            <a:tailEnd type="none" w="sm" len="sm"/>
          </a:ln>
        </p:spPr>
      </p:sp>
      <p:sp>
        <p:nvSpPr>
          <p:cNvPr id="16" name="AutoShape 16"/>
          <p:cNvSpPr/>
          <p:nvPr/>
        </p:nvSpPr>
        <p:spPr>
          <a:xfrm flipH="1">
            <a:off x="5187286" y="4538178"/>
            <a:ext cx="0" cy="280149"/>
          </a:xfrm>
          <a:prstGeom prst="line">
            <a:avLst/>
          </a:prstGeom>
          <a:ln w="47625" cap="flat">
            <a:solidFill>
              <a:srgbClr val="37C9EF"/>
            </a:solidFill>
            <a:prstDash val="solid"/>
            <a:headEnd type="none" w="sm" len="sm"/>
            <a:tailEnd type="arrow" w="med" len="sm"/>
          </a:ln>
        </p:spPr>
      </p:sp>
      <p:sp>
        <p:nvSpPr>
          <p:cNvPr id="17" name="AutoShape 17"/>
          <p:cNvSpPr/>
          <p:nvPr/>
        </p:nvSpPr>
        <p:spPr>
          <a:xfrm>
            <a:off x="3369858" y="3466819"/>
            <a:ext cx="0" cy="408419"/>
          </a:xfrm>
          <a:prstGeom prst="line">
            <a:avLst/>
          </a:prstGeom>
          <a:ln w="47625" cap="flat">
            <a:solidFill>
              <a:srgbClr val="3EDAD8"/>
            </a:solidFill>
            <a:prstDash val="solid"/>
            <a:headEnd type="arrow" w="med" len="sm"/>
            <a:tailEnd type="none" w="sm" len="sm"/>
          </a:ln>
        </p:spPr>
      </p:sp>
      <p:sp>
        <p:nvSpPr>
          <p:cNvPr id="18" name="AutoShape 18"/>
          <p:cNvSpPr/>
          <p:nvPr/>
        </p:nvSpPr>
        <p:spPr>
          <a:xfrm flipH="1">
            <a:off x="7004714" y="3466819"/>
            <a:ext cx="0" cy="408419"/>
          </a:xfrm>
          <a:prstGeom prst="line">
            <a:avLst/>
          </a:prstGeom>
          <a:ln w="47625" cap="flat">
            <a:solidFill>
              <a:srgbClr val="18AFD6"/>
            </a:solidFill>
            <a:prstDash val="solid"/>
            <a:headEnd type="arrow" w="med" len="sm"/>
            <a:tailEnd type="none" w="sm" len="sm"/>
          </a:ln>
        </p:spPr>
      </p:sp>
      <p:sp>
        <p:nvSpPr>
          <p:cNvPr id="20" name="TextBox 20"/>
          <p:cNvSpPr txBox="1"/>
          <p:nvPr/>
        </p:nvSpPr>
        <p:spPr>
          <a:xfrm>
            <a:off x="4336469" y="5040840"/>
            <a:ext cx="1666848" cy="805542"/>
          </a:xfrm>
          <a:prstGeom prst="rect">
            <a:avLst/>
          </a:prstGeom>
        </p:spPr>
        <p:txBody>
          <a:bodyPr lIns="0" tIns="0" rIns="0" bIns="0" rtlCol="0" anchor="t">
            <a:spAutoFit/>
          </a:bodyPr>
          <a:lstStyle/>
          <a:p>
            <a:pPr algn="ctr">
              <a:lnSpc>
                <a:spcPts val="1599"/>
              </a:lnSpc>
            </a:pPr>
            <a:r>
              <a:rPr lang="en-US" sz="1066" spc="15">
                <a:solidFill>
                  <a:srgbClr val="000000"/>
                </a:solidFill>
                <a:latin typeface="Aileron"/>
              </a:rPr>
              <a:t>Bireysel değerlendirme uygulama sonuçlarına yapılan itirazların değerlendirilmesi</a:t>
            </a:r>
          </a:p>
        </p:txBody>
      </p:sp>
      <p:sp>
        <p:nvSpPr>
          <p:cNvPr id="21" name="TextBox 21"/>
          <p:cNvSpPr txBox="1"/>
          <p:nvPr/>
        </p:nvSpPr>
        <p:spPr>
          <a:xfrm>
            <a:off x="2541178" y="2395316"/>
            <a:ext cx="1638385" cy="600357"/>
          </a:xfrm>
          <a:prstGeom prst="rect">
            <a:avLst/>
          </a:prstGeom>
        </p:spPr>
        <p:txBody>
          <a:bodyPr lIns="0" tIns="0" rIns="0" bIns="0" rtlCol="0" anchor="t">
            <a:spAutoFit/>
          </a:bodyPr>
          <a:lstStyle/>
          <a:p>
            <a:pPr algn="ctr">
              <a:lnSpc>
                <a:spcPts val="1599"/>
              </a:lnSpc>
            </a:pPr>
            <a:r>
              <a:rPr lang="en-US" sz="1066" spc="15">
                <a:solidFill>
                  <a:srgbClr val="000000"/>
                </a:solidFill>
                <a:latin typeface="Aileron"/>
              </a:rPr>
              <a:t>Bireysel değerlendirme uygulama sonuçlarına itiraz başvurularının alınması</a:t>
            </a:r>
          </a:p>
        </p:txBody>
      </p:sp>
      <p:sp>
        <p:nvSpPr>
          <p:cNvPr id="22" name="TextBox 22"/>
          <p:cNvSpPr txBox="1"/>
          <p:nvPr/>
        </p:nvSpPr>
        <p:spPr>
          <a:xfrm>
            <a:off x="6188684" y="2395316"/>
            <a:ext cx="1638385" cy="805542"/>
          </a:xfrm>
          <a:prstGeom prst="rect">
            <a:avLst/>
          </a:prstGeom>
        </p:spPr>
        <p:txBody>
          <a:bodyPr lIns="0" tIns="0" rIns="0" bIns="0" rtlCol="0" anchor="t">
            <a:spAutoFit/>
          </a:bodyPr>
          <a:lstStyle/>
          <a:p>
            <a:pPr algn="ctr">
              <a:lnSpc>
                <a:spcPts val="1599"/>
              </a:lnSpc>
            </a:pPr>
            <a:r>
              <a:rPr lang="en-US" sz="1066" spc="15">
                <a:solidFill>
                  <a:srgbClr val="000000"/>
                </a:solidFill>
                <a:latin typeface="Aileron"/>
              </a:rPr>
              <a:t>Kayıt hakkı kazanan öğrencilerin kayıt işlemlerinin gerçekleştirilmesi</a:t>
            </a:r>
          </a:p>
        </p:txBody>
      </p:sp>
      <p:sp>
        <p:nvSpPr>
          <p:cNvPr id="19" name="Metin kutusu 18">
            <a:extLst>
              <a:ext uri="{FF2B5EF4-FFF2-40B4-BE49-F238E27FC236}">
                <a16:creationId xmlns:a16="http://schemas.microsoft.com/office/drawing/2014/main" id="{AC25B2DD-D0CF-10BA-EACE-CC51E92856FB}"/>
              </a:ext>
            </a:extLst>
          </p:cNvPr>
          <p:cNvSpPr txBox="1"/>
          <p:nvPr/>
        </p:nvSpPr>
        <p:spPr>
          <a:xfrm>
            <a:off x="3048000" y="586570"/>
            <a:ext cx="6096000" cy="938719"/>
          </a:xfrm>
          <a:prstGeom prst="rect">
            <a:avLst/>
          </a:prstGeom>
          <a:noFill/>
        </p:spPr>
        <p:txBody>
          <a:bodyPr wrap="square">
            <a:spAutoFit/>
          </a:bodyPr>
          <a:lstStyle/>
          <a:p>
            <a:pPr algn="ctr">
              <a:lnSpc>
                <a:spcPts val="2239"/>
              </a:lnSpc>
            </a:pPr>
            <a:r>
              <a:rPr lang="en-US" sz="1800" spc="55" dirty="0" smtClean="0">
                <a:latin typeface="+mj-lt"/>
              </a:rPr>
              <a:t>202</a:t>
            </a:r>
            <a:r>
              <a:rPr lang="tr-TR" sz="1800" spc="55" dirty="0" smtClean="0">
                <a:latin typeface="+mj-lt"/>
              </a:rPr>
              <a:t>4</a:t>
            </a:r>
            <a:r>
              <a:rPr lang="en-US" sz="1800" spc="55" dirty="0" smtClean="0">
                <a:latin typeface="+mj-lt"/>
              </a:rPr>
              <a:t>-202</a:t>
            </a:r>
            <a:r>
              <a:rPr lang="tr-TR" sz="1800" spc="55" dirty="0" smtClean="0">
                <a:latin typeface="+mj-lt"/>
              </a:rPr>
              <a:t>5</a:t>
            </a:r>
            <a:r>
              <a:rPr lang="en-US" sz="1800" spc="55" dirty="0" smtClean="0">
                <a:latin typeface="+mj-lt"/>
              </a:rPr>
              <a:t> </a:t>
            </a:r>
            <a:r>
              <a:rPr lang="en-US" sz="1800" spc="55" dirty="0" err="1">
                <a:latin typeface="+mj-lt"/>
              </a:rPr>
              <a:t>EĞiTiM</a:t>
            </a:r>
            <a:r>
              <a:rPr lang="en-US" sz="1800" spc="55" dirty="0">
                <a:latin typeface="+mj-lt"/>
              </a:rPr>
              <a:t> </a:t>
            </a:r>
            <a:r>
              <a:rPr lang="en-US" sz="1800" spc="55" dirty="0" err="1">
                <a:latin typeface="+mj-lt"/>
              </a:rPr>
              <a:t>ÖĞRETiM</a:t>
            </a:r>
            <a:r>
              <a:rPr lang="en-US" sz="1800" spc="55" dirty="0">
                <a:latin typeface="+mj-lt"/>
              </a:rPr>
              <a:t> YILI</a:t>
            </a:r>
          </a:p>
          <a:p>
            <a:pPr algn="ctr">
              <a:lnSpc>
                <a:spcPts val="2239"/>
              </a:lnSpc>
            </a:pPr>
            <a:r>
              <a:rPr lang="en-US" sz="1800" spc="55" dirty="0" err="1">
                <a:latin typeface="+mj-lt"/>
              </a:rPr>
              <a:t>BiLSEM</a:t>
            </a:r>
            <a:r>
              <a:rPr lang="en-US" sz="1800" spc="55" dirty="0">
                <a:latin typeface="+mj-lt"/>
              </a:rPr>
              <a:t> </a:t>
            </a:r>
            <a:r>
              <a:rPr lang="en-US" sz="1800" spc="55" dirty="0" err="1">
                <a:latin typeface="+mj-lt"/>
              </a:rPr>
              <a:t>TAKViMi</a:t>
            </a:r>
            <a:endParaRPr lang="en-US" sz="1800" spc="55" dirty="0">
              <a:latin typeface="+mj-lt"/>
            </a:endParaRPr>
          </a:p>
          <a:p>
            <a:pPr algn="ctr">
              <a:lnSpc>
                <a:spcPts val="2239"/>
              </a:lnSpc>
            </a:pPr>
            <a:r>
              <a:rPr lang="en-US" sz="1800" spc="55" dirty="0">
                <a:latin typeface="+mj-lt"/>
              </a:rPr>
              <a:t>BAŞVURU VE GRUP DEĞERLENDIRME </a:t>
            </a:r>
            <a:r>
              <a:rPr lang="en-US" sz="1800" spc="55" dirty="0" err="1">
                <a:latin typeface="+mj-lt"/>
              </a:rPr>
              <a:t>SÜRECi</a:t>
            </a:r>
            <a:endParaRPr lang="tr-TR" dirty="0"/>
          </a:p>
        </p:txBody>
      </p:sp>
      <p:pic>
        <p:nvPicPr>
          <p:cNvPr id="23" name="Picture 2" descr="C:\Users\PC3\Desktop\KAdıköy RAM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0700"/>
            <a:ext cx="2797916" cy="27979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7074" y="0"/>
            <a:ext cx="7040879" cy="6858000"/>
          </a:xfrm>
          <a:prstGeom prst="rect">
            <a:avLst/>
          </a:prstGeom>
        </p:spPr>
      </p:pic>
      <p:pic>
        <p:nvPicPr>
          <p:cNvPr id="3" name="Picture 2" descr="C:\Users\PC3\Desktop\KAdıköy RAM 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0700"/>
            <a:ext cx="2797916" cy="279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8480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ADAY GÖSTERME SÜRECİ </a:t>
            </a:r>
          </a:p>
        </p:txBody>
      </p:sp>
      <p:sp>
        <p:nvSpPr>
          <p:cNvPr id="3" name="İçerik Yer Tutucusu 2"/>
          <p:cNvSpPr>
            <a:spLocks noGrp="1"/>
          </p:cNvSpPr>
          <p:nvPr>
            <p:ph idx="1"/>
          </p:nvPr>
        </p:nvSpPr>
        <p:spPr/>
        <p:txBody>
          <a:bodyPr>
            <a:normAutofit fontScale="85000" lnSpcReduction="10000"/>
          </a:bodyPr>
          <a:lstStyle/>
          <a:p>
            <a:r>
              <a:rPr lang="tr-TR" dirty="0"/>
              <a:t>Aday gösterme süreci okul yönlendirme komisyonları tarafından yürütülecektir.</a:t>
            </a:r>
          </a:p>
          <a:p>
            <a:endParaRPr lang="tr-TR" dirty="0"/>
          </a:p>
          <a:p>
            <a:r>
              <a:rPr lang="tr-TR" dirty="0"/>
              <a:t>Okul yönlendirme komisyonu; okul müdürü başkanlığında müdür yardımcıları, rehber öğretmen/psikolojik danışmanlar ve 1, 2 ve 3. sınıf seviyelerinden okul müdürünün belirleyeceği en az birer sınıf öğretmeninden oluşturulacaktır. Komisyonda yer alması gereken üyelerden herhangi birinin bulunmadığı durumlarda komisyon mevcut üyeler ile oluşturulacaktır.</a:t>
            </a:r>
          </a:p>
          <a:p>
            <a:endParaRPr lang="tr-TR" dirty="0"/>
          </a:p>
          <a:p>
            <a:r>
              <a:rPr lang="tr-TR" dirty="0"/>
              <a:t>Her okulda 1, 2 ve 3. sınıf düzeylerinden her bir yetenek alanı için belirtilen her bir sınıf düzeyindeki toplam öğrenci sayısının en fazla %20’si aday gösterilebilecektir. </a:t>
            </a:r>
          </a:p>
        </p:txBody>
      </p:sp>
      <p:pic>
        <p:nvPicPr>
          <p:cNvPr id="4" name="Picture 2" descr="C:\Users\PC3\Desktop\KAdıköy RAM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0700"/>
            <a:ext cx="2797916" cy="279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201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ADAY GÖSTERME SÜRECİ</a:t>
            </a:r>
          </a:p>
        </p:txBody>
      </p:sp>
      <p:sp>
        <p:nvSpPr>
          <p:cNvPr id="3" name="İçerik Yer Tutucusu 2"/>
          <p:cNvSpPr>
            <a:spLocks noGrp="1"/>
          </p:cNvSpPr>
          <p:nvPr>
            <p:ph idx="1"/>
          </p:nvPr>
        </p:nvSpPr>
        <p:spPr/>
        <p:txBody>
          <a:bodyPr>
            <a:normAutofit lnSpcReduction="10000"/>
          </a:bodyPr>
          <a:lstStyle/>
          <a:p>
            <a:r>
              <a:rPr lang="tr-TR" dirty="0"/>
              <a:t>Bir öğrenci en fazla iki yetenek alanından aday gösterilebilecektir.</a:t>
            </a:r>
          </a:p>
          <a:p>
            <a:r>
              <a:rPr lang="tr-TR" dirty="0"/>
              <a:t>Sınıf öğretmenleri tarafından aday gösterilmek üzere önerilen öğrenci/öğrenciler için “EK-1 Gözlem </a:t>
            </a:r>
            <a:r>
              <a:rPr lang="tr-TR" dirty="0" err="1"/>
              <a:t>Formu’nun</a:t>
            </a:r>
            <a:r>
              <a:rPr lang="tr-TR" dirty="0"/>
              <a:t> çıktısı doldurulduktan sonra okul yönlendirme komisyonuna teslim edilecektir. </a:t>
            </a:r>
          </a:p>
          <a:p>
            <a:r>
              <a:rPr lang="tr-TR" dirty="0"/>
              <a:t>Okul yönlendirme komisyonu tarafından aday gösterilmesine karar verilen öğrenci/öğrencilere ait gözlem formları ilgili öğretmenlere imza karşılığında tebliğ edilecektir. Sınıf öğretmenleri, komisyon tarafından tebliğ edilen gözlem formlarını MEBBİS/e-Okul Yönetim Bilgi Sistemi Modülüne işleyerek kaydedeceklerdir.</a:t>
            </a:r>
          </a:p>
        </p:txBody>
      </p:sp>
      <p:pic>
        <p:nvPicPr>
          <p:cNvPr id="4" name="Picture 2" descr="C:\Users\PC3\Desktop\KAdıköy RAM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0700"/>
            <a:ext cx="2797916" cy="279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087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Aday </a:t>
            </a:r>
            <a:r>
              <a:rPr lang="tr-TR" dirty="0">
                <a:latin typeface="+mn-lt"/>
              </a:rPr>
              <a:t>gösterme</a:t>
            </a:r>
            <a:r>
              <a:rPr lang="tr-TR" dirty="0"/>
              <a:t> süreci</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532790060"/>
              </p:ext>
            </p:extLst>
          </p:nvPr>
        </p:nvGraphicFramePr>
        <p:xfrm>
          <a:off x="914400" y="2366963"/>
          <a:ext cx="10363200"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PC3\Desktop\KAdıköy RAM 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70700"/>
            <a:ext cx="2797916" cy="279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130338"/>
      </p:ext>
    </p:extLst>
  </p:cSld>
  <p:clrMapOvr>
    <a:masterClrMapping/>
  </p:clrMapOvr>
</p:sld>
</file>

<file path=ppt/theme/theme1.xml><?xml version="1.0" encoding="utf-8"?>
<a:theme xmlns:a="http://schemas.openxmlformats.org/drawingml/2006/main" name="Damla">
  <a:themeElements>
    <a:clrScheme name="Damla">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amla">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la">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{601A6FB4-4CF2-4C47-AF96-B7D9C9796969}tf10001073</Template>
  <TotalTime>272</TotalTime>
  <Words>1532</Words>
  <Application>Microsoft Office PowerPoint</Application>
  <PresentationFormat>Geniş ekran</PresentationFormat>
  <Paragraphs>136</Paragraphs>
  <Slides>29</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29</vt:i4>
      </vt:variant>
    </vt:vector>
  </HeadingPairs>
  <TitlesOfParts>
    <vt:vector size="36" baseType="lpstr">
      <vt:lpstr>Aileron</vt:lpstr>
      <vt:lpstr>Aileron Bold</vt:lpstr>
      <vt:lpstr>Arial</vt:lpstr>
      <vt:lpstr>Calibri</vt:lpstr>
      <vt:lpstr>Helvetica</vt:lpstr>
      <vt:lpstr>Tw Cen MT</vt:lpstr>
      <vt:lpstr>Damla</vt:lpstr>
      <vt:lpstr>2024-2025 eğitim öğretim yılı  BİLİM VE SANAT MERKEZLERİ ÖĞRENCİ TANILAMA SÜRECİ  BİLGİLENDİRME TOPLANTISI</vt:lpstr>
      <vt:lpstr>BİLSEM ÖĞRENCİ TANILAMA VE YERLEŞTİRME KILAVUZU</vt:lpstr>
      <vt:lpstr>PowerPoint Sunusu</vt:lpstr>
      <vt:lpstr>PowerPoint Sunusu</vt:lpstr>
      <vt:lpstr>PowerPoint Sunusu</vt:lpstr>
      <vt:lpstr>PowerPoint Sunusu</vt:lpstr>
      <vt:lpstr>ADAY GÖSTERME SÜRECİ </vt:lpstr>
      <vt:lpstr>ADAY GÖSTERME SÜRECİ</vt:lpstr>
      <vt:lpstr>Aday gösterme süreci</vt:lpstr>
      <vt:lpstr>BİLSEM Değerlendirme Sürecine Öğrencileri Aday Gösterecek Öğretmenlere Öneriler </vt:lpstr>
      <vt:lpstr>Mitler ve Özel Yetenek </vt:lpstr>
      <vt:lpstr>Mitler ve Özel Yetenek </vt:lpstr>
      <vt:lpstr>Mitler ve Özel Yetenek </vt:lpstr>
      <vt:lpstr>Mitler ve Özel Yetenek </vt:lpstr>
      <vt:lpstr>OKUL YÖNLENDİRME KOMİSYONUN GÖREVLERİ </vt:lpstr>
      <vt:lpstr>GÖZLEM FORMU EK-1</vt:lpstr>
      <vt:lpstr>PowerPoint Sunusu</vt:lpstr>
      <vt:lpstr>ÖZEL EĞİTİM İHTİYACI OLAN ÖĞRENCİLER</vt:lpstr>
      <vt:lpstr>ÖZEL EĞİTİM İHTİYACI OLAN ÖĞRENCİLER</vt:lpstr>
      <vt:lpstr>ÖZEL EĞİTİM İHTİYACI OLAN ÖĞRENCİLER</vt:lpstr>
      <vt:lpstr>GENEL UYGULAMA ESASLARI</vt:lpstr>
      <vt:lpstr>GENEL UYGULAMA ESASLARI</vt:lpstr>
      <vt:lpstr>GENEL UYGULAMA ESASLARI</vt:lpstr>
      <vt:lpstr>ÖN DEĞERLENDİRME SÜRECİ</vt:lpstr>
      <vt:lpstr>BİREYSEL DEĞERLENDİRME SÜRECİ</vt:lpstr>
      <vt:lpstr>ÖN DEĞERLENDİRME UYGULAMASINA İLİŞKİN İTİRAZ</vt:lpstr>
      <vt:lpstr>BİREYSEL DEĞERLENDİRME UYGULAMASINA İLİŞKİN İTİRAZ</vt:lpstr>
      <vt:lpstr>BİREYSEL DEĞERLENDİRME UYGULAMASINA İLİŞKİN İTİRAZ</vt:lpstr>
      <vt:lpstr>KAYNAKLAR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BİLİM VE SANAT MERKEZLERİ ÖĞRENCİ TANILAMA SÜRECİ  BİLGİLENDİRME TOPLANTISI</dc:title>
  <dc:creator>LENOVO</dc:creator>
  <cp:lastModifiedBy>Windows Kullanıcısı</cp:lastModifiedBy>
  <cp:revision>45</cp:revision>
  <dcterms:created xsi:type="dcterms:W3CDTF">2022-12-15T05:29:58Z</dcterms:created>
  <dcterms:modified xsi:type="dcterms:W3CDTF">2024-11-05T11:39:31Z</dcterms:modified>
</cp:coreProperties>
</file>