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70" r:id="rId15"/>
    <p:sldId id="371" r:id="rId16"/>
    <p:sldId id="372" r:id="rId17"/>
    <p:sldId id="366" r:id="rId18"/>
    <p:sldId id="367" r:id="rId19"/>
    <p:sldId id="368" r:id="rId20"/>
    <p:sldId id="369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ynep Korkmaz" initials="ZK" lastIdx="4" clrIdx="0">
    <p:extLst>
      <p:ext uri="{19B8F6BF-5375-455C-9EA6-DF929625EA0E}">
        <p15:presenceInfo xmlns:p15="http://schemas.microsoft.com/office/powerpoint/2012/main" userId="S-1-5-21-2388202239-3538787356-3256464325-11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FDFDFD"/>
    <a:srgbClr val="FF0000"/>
    <a:srgbClr val="404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87823" autoAdjust="0"/>
  </p:normalViewPr>
  <p:slideViewPr>
    <p:cSldViewPr snapToGrid="0">
      <p:cViewPr varScale="1">
        <p:scale>
          <a:sx n="101" d="100"/>
          <a:sy n="101" d="100"/>
        </p:scale>
        <p:origin x="21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7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4" d="100"/>
          <a:sy n="164" d="100"/>
        </p:scale>
        <p:origin x="4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'Sayfa1'!$B$1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15-44B3-86C2-533608B32E3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400" b="1"/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15-44B3-86C2-533608B32E3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'Sayfa1'!$A$2:$A$3</c:f>
              <c:strCache>
                <c:ptCount val="2"/>
                <c:pt idx="0">
                  <c:v>Gelenler</c:v>
                </c:pt>
                <c:pt idx="1">
                  <c:v>Gelmeyenler</c:v>
                </c:pt>
              </c:strCache>
            </c:strRef>
          </c:cat>
          <c:val>
            <c:numRef>
              <c:f>'Sayfa1'!$B$2:$B$3</c:f>
              <c:numCache>
                <c:formatCode>General</c:formatCode>
                <c:ptCount val="2"/>
                <c:pt idx="0">
                  <c:v>58.3</c:v>
                </c:pt>
                <c:pt idx="1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15-44B3-86C2-533608B32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2624640"/>
        <c:axId val="102621952"/>
      </c:barChart>
      <c:valAx>
        <c:axId val="10262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2624640"/>
        <c:crosses val="autoZero"/>
        <c:crossBetween val="between"/>
      </c:valAx>
      <c:catAx>
        <c:axId val="10262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1026219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'Sayfa1'!$B$1</c:f>
              <c:strCache>
                <c:ptCount val="1"/>
                <c:pt idx="0">
                  <c:v>Satışlar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400" b="1"/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406-4921-BBAE-AF5C0E203A3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400" b="1"/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406-4921-BBAE-AF5C0E203A32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'Sayfa1'!$A$2:$A$3</c:f>
              <c:strCache>
                <c:ptCount val="2"/>
                <c:pt idx="0">
                  <c:v>Devam edenler</c:v>
                </c:pt>
                <c:pt idx="1">
                  <c:v>Devam etmeyenler</c:v>
                </c:pt>
              </c:strCache>
            </c:strRef>
          </c:cat>
          <c:val>
            <c:numRef>
              <c:f>'Sayfa1'!$B$2:$B$3</c:f>
              <c:numCache>
                <c:formatCode>General</c:formatCode>
                <c:ptCount val="2"/>
                <c:pt idx="0">
                  <c:v>53.6</c:v>
                </c:pt>
                <c:pt idx="1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06-4921-BBAE-AF5C0E203A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3125120"/>
        <c:axId val="123083392"/>
      </c:barChart>
      <c:valAx>
        <c:axId val="123083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3125120"/>
        <c:crosses val="autoZero"/>
        <c:crossBetween val="between"/>
      </c:valAx>
      <c:catAx>
        <c:axId val="12312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tr-TR"/>
          </a:p>
        </c:txPr>
        <c:crossAx val="1230833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7A8D2-B044-4861-8210-30896DE08717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tr-TR"/>
        </a:p>
      </dgm:t>
    </dgm:pt>
    <dgm:pt modelId="{2448433B-0479-42F5-9C74-64F155F59033}">
      <dgm:prSet phldrT="[Metin]"/>
      <dgm:spPr/>
      <dgm:t>
        <a:bodyPr/>
        <a:lstStyle/>
        <a:p>
          <a:r>
            <a:rPr lang="tr-TR" dirty="0"/>
            <a:t>Kullanmayan  </a:t>
          </a:r>
        </a:p>
      </dgm:t>
    </dgm:pt>
    <dgm:pt modelId="{A4B63F8E-CF52-40D6-8412-8633B0D75C02}" type="parTrans" cxnId="{B0F5212B-1C4C-43AA-B217-0B891FAF1872}">
      <dgm:prSet/>
      <dgm:spPr/>
      <dgm:t>
        <a:bodyPr/>
        <a:lstStyle/>
        <a:p>
          <a:endParaRPr lang="tr-TR"/>
        </a:p>
      </dgm:t>
    </dgm:pt>
    <dgm:pt modelId="{5A9B2A43-1B0C-42C2-8D6D-AF767B7588D8}" type="sibTrans" cxnId="{B0F5212B-1C4C-43AA-B217-0B891FAF1872}">
      <dgm:prSet/>
      <dgm:spPr/>
      <dgm:t>
        <a:bodyPr/>
        <a:lstStyle/>
        <a:p>
          <a:endParaRPr lang="tr-TR"/>
        </a:p>
      </dgm:t>
    </dgm:pt>
    <dgm:pt modelId="{459FAE21-888A-4BF2-97ED-77FB385D0B43}">
      <dgm:prSet phldrT="[Metin]"/>
      <dgm:spPr/>
      <dgm:t>
        <a:bodyPr/>
        <a:lstStyle/>
        <a:p>
          <a:r>
            <a:rPr lang="tr-TR" dirty="0"/>
            <a:t>Düzenli Kullanım</a:t>
          </a:r>
        </a:p>
      </dgm:t>
    </dgm:pt>
    <dgm:pt modelId="{911E81D9-2B6E-452B-809D-D1638F2C2B01}" type="parTrans" cxnId="{0C6C890B-715D-42E2-882A-6D0C38391BEF}">
      <dgm:prSet/>
      <dgm:spPr/>
      <dgm:t>
        <a:bodyPr/>
        <a:lstStyle/>
        <a:p>
          <a:endParaRPr lang="tr-TR"/>
        </a:p>
      </dgm:t>
    </dgm:pt>
    <dgm:pt modelId="{1026AD0F-D9BB-43E0-B515-F0E2B99ECCCA}" type="sibTrans" cxnId="{0C6C890B-715D-42E2-882A-6D0C38391BEF}">
      <dgm:prSet/>
      <dgm:spPr/>
      <dgm:t>
        <a:bodyPr/>
        <a:lstStyle/>
        <a:p>
          <a:endParaRPr lang="tr-TR"/>
        </a:p>
      </dgm:t>
    </dgm:pt>
    <dgm:pt modelId="{1CD23999-34F5-4962-91AE-CF713CE307ED}">
      <dgm:prSet phldrT="[Metin]"/>
      <dgm:spPr/>
      <dgm:t>
        <a:bodyPr/>
        <a:lstStyle/>
        <a:p>
          <a:r>
            <a:rPr lang="tr-TR" dirty="0"/>
            <a:t>Bağımlılık </a:t>
          </a:r>
        </a:p>
      </dgm:t>
    </dgm:pt>
    <dgm:pt modelId="{5EF67E7A-8B2E-4FDC-B409-4F8FB1914D20}" type="parTrans" cxnId="{11465742-1DB8-45B5-8F3F-499A5C209712}">
      <dgm:prSet/>
      <dgm:spPr/>
      <dgm:t>
        <a:bodyPr/>
        <a:lstStyle/>
        <a:p>
          <a:endParaRPr lang="tr-TR"/>
        </a:p>
      </dgm:t>
    </dgm:pt>
    <dgm:pt modelId="{B2D2C04D-43A2-42F9-A708-877B9DCD2591}" type="sibTrans" cxnId="{11465742-1DB8-45B5-8F3F-499A5C209712}">
      <dgm:prSet/>
      <dgm:spPr/>
      <dgm:t>
        <a:bodyPr/>
        <a:lstStyle/>
        <a:p>
          <a:endParaRPr lang="tr-TR"/>
        </a:p>
      </dgm:t>
    </dgm:pt>
    <dgm:pt modelId="{30B78EC9-21D1-44FD-A8D8-47990F017C51}">
      <dgm:prSet phldrT="[Metin]"/>
      <dgm:spPr/>
      <dgm:t>
        <a:bodyPr/>
        <a:lstStyle/>
        <a:p>
          <a:r>
            <a:rPr lang="tr-TR" dirty="0"/>
            <a:t>Deneme</a:t>
          </a:r>
        </a:p>
      </dgm:t>
    </dgm:pt>
    <dgm:pt modelId="{ED4B5327-5E58-4E74-A769-9D696A593E22}" type="parTrans" cxnId="{71411FA8-4957-4C40-9ECE-661F29B336CD}">
      <dgm:prSet/>
      <dgm:spPr/>
      <dgm:t>
        <a:bodyPr/>
        <a:lstStyle/>
        <a:p>
          <a:endParaRPr lang="tr-TR"/>
        </a:p>
      </dgm:t>
    </dgm:pt>
    <dgm:pt modelId="{166763E7-A8EF-4C71-9DA0-911CD4AC33FD}" type="sibTrans" cxnId="{71411FA8-4957-4C40-9ECE-661F29B336CD}">
      <dgm:prSet/>
      <dgm:spPr/>
      <dgm:t>
        <a:bodyPr/>
        <a:lstStyle/>
        <a:p>
          <a:endParaRPr lang="tr-TR"/>
        </a:p>
      </dgm:t>
    </dgm:pt>
    <dgm:pt modelId="{41F35B9D-A352-4233-9017-F70CA008664C}" type="pres">
      <dgm:prSet presAssocID="{AD27A8D2-B044-4861-8210-30896DE08717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2FC7264-485B-4039-AF6F-870AB6D43628}" type="pres">
      <dgm:prSet presAssocID="{AD27A8D2-B044-4861-8210-30896DE08717}" presName="arrow" presStyleLbl="bgShp" presStyleIdx="0" presStyleCn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2684C75-44FB-4E64-BC1A-B138513FBB26}" type="pres">
      <dgm:prSet presAssocID="{AD27A8D2-B044-4861-8210-30896DE08717}" presName="arrowDiagram4" presStyleCnt="0"/>
      <dgm:spPr/>
    </dgm:pt>
    <dgm:pt modelId="{35C0E972-91D7-478E-94C0-F5D436B7331F}" type="pres">
      <dgm:prSet presAssocID="{2448433B-0479-42F5-9C74-64F155F59033}" presName="bullet4a" presStyleLbl="node1" presStyleIdx="0" presStyleCnt="4"/>
      <dgm:spPr/>
    </dgm:pt>
    <dgm:pt modelId="{9D566DCB-3D5A-4756-BD11-BF839B0F4F0F}" type="pres">
      <dgm:prSet presAssocID="{2448433B-0479-42F5-9C74-64F155F5903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C141B82-9AC8-4B8F-8608-2A464E1C9BA8}" type="pres">
      <dgm:prSet presAssocID="{30B78EC9-21D1-44FD-A8D8-47990F017C51}" presName="bullet4b" presStyleLbl="node1" presStyleIdx="1" presStyleCnt="4"/>
      <dgm:spPr/>
    </dgm:pt>
    <dgm:pt modelId="{0E4ADB8C-6551-4001-8693-A701C13C818F}" type="pres">
      <dgm:prSet presAssocID="{30B78EC9-21D1-44FD-A8D8-47990F017C5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6A7E4C4-63AF-4AB4-ACC4-046D52A93635}" type="pres">
      <dgm:prSet presAssocID="{459FAE21-888A-4BF2-97ED-77FB385D0B43}" presName="bullet4c" presStyleLbl="node1" presStyleIdx="2" presStyleCnt="4"/>
      <dgm:spPr/>
    </dgm:pt>
    <dgm:pt modelId="{3B345849-BDDE-4741-8E79-51D7523D106A}" type="pres">
      <dgm:prSet presAssocID="{459FAE21-888A-4BF2-97ED-77FB385D0B43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37C3A8-7A94-4FDF-885B-3FA134383C54}" type="pres">
      <dgm:prSet presAssocID="{1CD23999-34F5-4962-91AE-CF713CE307ED}" presName="bullet4d" presStyleLbl="node1" presStyleIdx="3" presStyleCnt="4"/>
      <dgm:spPr/>
    </dgm:pt>
    <dgm:pt modelId="{E301CA06-1C0C-4EE3-B283-2B2FE3CA4B58}" type="pres">
      <dgm:prSet presAssocID="{1CD23999-34F5-4962-91AE-CF713CE307ED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6C890B-715D-42E2-882A-6D0C38391BEF}" srcId="{AD27A8D2-B044-4861-8210-30896DE08717}" destId="{459FAE21-888A-4BF2-97ED-77FB385D0B43}" srcOrd="2" destOrd="0" parTransId="{911E81D9-2B6E-452B-809D-D1638F2C2B01}" sibTransId="{1026AD0F-D9BB-43E0-B515-F0E2B99ECCCA}"/>
    <dgm:cxn modelId="{151B72CD-BBCE-4FC5-8133-FB7B07DB5346}" type="presOf" srcId="{30B78EC9-21D1-44FD-A8D8-47990F017C51}" destId="{0E4ADB8C-6551-4001-8693-A701C13C818F}" srcOrd="0" destOrd="0" presId="urn:microsoft.com/office/officeart/2005/8/layout/arrow2"/>
    <dgm:cxn modelId="{73FD423E-D3A0-4581-9925-C6B3DA8A9672}" type="presOf" srcId="{2448433B-0479-42F5-9C74-64F155F59033}" destId="{9D566DCB-3D5A-4756-BD11-BF839B0F4F0F}" srcOrd="0" destOrd="0" presId="urn:microsoft.com/office/officeart/2005/8/layout/arrow2"/>
    <dgm:cxn modelId="{11465742-1DB8-45B5-8F3F-499A5C209712}" srcId="{AD27A8D2-B044-4861-8210-30896DE08717}" destId="{1CD23999-34F5-4962-91AE-CF713CE307ED}" srcOrd="3" destOrd="0" parTransId="{5EF67E7A-8B2E-4FDC-B409-4F8FB1914D20}" sibTransId="{B2D2C04D-43A2-42F9-A708-877B9DCD2591}"/>
    <dgm:cxn modelId="{B0F5212B-1C4C-43AA-B217-0B891FAF1872}" srcId="{AD27A8D2-B044-4861-8210-30896DE08717}" destId="{2448433B-0479-42F5-9C74-64F155F59033}" srcOrd="0" destOrd="0" parTransId="{A4B63F8E-CF52-40D6-8412-8633B0D75C02}" sibTransId="{5A9B2A43-1B0C-42C2-8D6D-AF767B7588D8}"/>
    <dgm:cxn modelId="{71411FA8-4957-4C40-9ECE-661F29B336CD}" srcId="{AD27A8D2-B044-4861-8210-30896DE08717}" destId="{30B78EC9-21D1-44FD-A8D8-47990F017C51}" srcOrd="1" destOrd="0" parTransId="{ED4B5327-5E58-4E74-A769-9D696A593E22}" sibTransId="{166763E7-A8EF-4C71-9DA0-911CD4AC33FD}"/>
    <dgm:cxn modelId="{CDEC021F-58E2-4452-9E5E-4C6867696E1D}" type="presOf" srcId="{459FAE21-888A-4BF2-97ED-77FB385D0B43}" destId="{3B345849-BDDE-4741-8E79-51D7523D106A}" srcOrd="0" destOrd="0" presId="urn:microsoft.com/office/officeart/2005/8/layout/arrow2"/>
    <dgm:cxn modelId="{1291F5F5-F6F8-49EA-A929-87D687E4ED40}" type="presOf" srcId="{1CD23999-34F5-4962-91AE-CF713CE307ED}" destId="{E301CA06-1C0C-4EE3-B283-2B2FE3CA4B58}" srcOrd="0" destOrd="0" presId="urn:microsoft.com/office/officeart/2005/8/layout/arrow2"/>
    <dgm:cxn modelId="{05F658DC-FA1B-43D3-99FC-ECADECB32563}" type="presOf" srcId="{AD27A8D2-B044-4861-8210-30896DE08717}" destId="{41F35B9D-A352-4233-9017-F70CA008664C}" srcOrd="0" destOrd="0" presId="urn:microsoft.com/office/officeart/2005/8/layout/arrow2"/>
    <dgm:cxn modelId="{510F4801-C3B9-4B68-AE54-CD2FEBC0971F}" type="presParOf" srcId="{41F35B9D-A352-4233-9017-F70CA008664C}" destId="{42FC7264-485B-4039-AF6F-870AB6D43628}" srcOrd="0" destOrd="0" presId="urn:microsoft.com/office/officeart/2005/8/layout/arrow2"/>
    <dgm:cxn modelId="{A024FDA3-BE57-41AA-B2E3-04FFC9DDA90E}" type="presParOf" srcId="{41F35B9D-A352-4233-9017-F70CA008664C}" destId="{D2684C75-44FB-4E64-BC1A-B138513FBB26}" srcOrd="1" destOrd="0" presId="urn:microsoft.com/office/officeart/2005/8/layout/arrow2"/>
    <dgm:cxn modelId="{43A28419-CD97-4EFD-AF85-FC38A56CFA76}" type="presParOf" srcId="{D2684C75-44FB-4E64-BC1A-B138513FBB26}" destId="{35C0E972-91D7-478E-94C0-F5D436B7331F}" srcOrd="0" destOrd="0" presId="urn:microsoft.com/office/officeart/2005/8/layout/arrow2"/>
    <dgm:cxn modelId="{C907BFA9-CC7A-4C72-921D-6944D54389AD}" type="presParOf" srcId="{D2684C75-44FB-4E64-BC1A-B138513FBB26}" destId="{9D566DCB-3D5A-4756-BD11-BF839B0F4F0F}" srcOrd="1" destOrd="0" presId="urn:microsoft.com/office/officeart/2005/8/layout/arrow2"/>
    <dgm:cxn modelId="{5A83E151-78D7-46AF-9671-DB7A4BFFEAAD}" type="presParOf" srcId="{D2684C75-44FB-4E64-BC1A-B138513FBB26}" destId="{FC141B82-9AC8-4B8F-8608-2A464E1C9BA8}" srcOrd="2" destOrd="0" presId="urn:microsoft.com/office/officeart/2005/8/layout/arrow2"/>
    <dgm:cxn modelId="{FE8CF5CE-ABCF-4300-987C-91D91FEC3876}" type="presParOf" srcId="{D2684C75-44FB-4E64-BC1A-B138513FBB26}" destId="{0E4ADB8C-6551-4001-8693-A701C13C818F}" srcOrd="3" destOrd="0" presId="urn:microsoft.com/office/officeart/2005/8/layout/arrow2"/>
    <dgm:cxn modelId="{ABA3A54D-6140-4919-9299-6C0964E16F7F}" type="presParOf" srcId="{D2684C75-44FB-4E64-BC1A-B138513FBB26}" destId="{C6A7E4C4-63AF-4AB4-ACC4-046D52A93635}" srcOrd="4" destOrd="0" presId="urn:microsoft.com/office/officeart/2005/8/layout/arrow2"/>
    <dgm:cxn modelId="{79E430EE-E5B2-458A-8927-E11E8987ACC1}" type="presParOf" srcId="{D2684C75-44FB-4E64-BC1A-B138513FBB26}" destId="{3B345849-BDDE-4741-8E79-51D7523D106A}" srcOrd="5" destOrd="0" presId="urn:microsoft.com/office/officeart/2005/8/layout/arrow2"/>
    <dgm:cxn modelId="{08D4C4C7-DFF8-493B-9C78-87BA8FC33904}" type="presParOf" srcId="{D2684C75-44FB-4E64-BC1A-B138513FBB26}" destId="{7B37C3A8-7A94-4FDF-885B-3FA134383C54}" srcOrd="6" destOrd="0" presId="urn:microsoft.com/office/officeart/2005/8/layout/arrow2"/>
    <dgm:cxn modelId="{F0A7A8D5-062C-4DA4-AF41-122D8A8E1FA0}" type="presParOf" srcId="{D2684C75-44FB-4E64-BC1A-B138513FBB26}" destId="{E301CA06-1C0C-4EE3-B283-2B2FE3CA4B5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C7264-485B-4039-AF6F-870AB6D43628}">
      <dsp:nvSpPr>
        <dsp:cNvPr id="0" name=""/>
        <dsp:cNvSpPr/>
      </dsp:nvSpPr>
      <dsp:spPr>
        <a:xfrm>
          <a:off x="1336168" y="0"/>
          <a:ext cx="4785952" cy="2991219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35C0E972-91D7-478E-94C0-F5D436B7331F}">
      <dsp:nvSpPr>
        <dsp:cNvPr id="0" name=""/>
        <dsp:cNvSpPr/>
      </dsp:nvSpPr>
      <dsp:spPr>
        <a:xfrm>
          <a:off x="1807584" y="2224271"/>
          <a:ext cx="110076" cy="110076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66DCB-3D5A-4756-BD11-BF839B0F4F0F}">
      <dsp:nvSpPr>
        <dsp:cNvPr id="0" name=""/>
        <dsp:cNvSpPr/>
      </dsp:nvSpPr>
      <dsp:spPr>
        <a:xfrm>
          <a:off x="1862623" y="2279309"/>
          <a:ext cx="818397" cy="711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27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Kullanmayan  </a:t>
          </a:r>
        </a:p>
      </dsp:txBody>
      <dsp:txXfrm>
        <a:off x="1862623" y="2279309"/>
        <a:ext cx="818397" cy="711910"/>
      </dsp:txXfrm>
    </dsp:sp>
    <dsp:sp modelId="{FC141B82-9AC8-4B8F-8608-2A464E1C9BA8}">
      <dsp:nvSpPr>
        <dsp:cNvPr id="0" name=""/>
        <dsp:cNvSpPr/>
      </dsp:nvSpPr>
      <dsp:spPr>
        <a:xfrm>
          <a:off x="2585301" y="1528513"/>
          <a:ext cx="191438" cy="191438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ADB8C-6551-4001-8693-A701C13C818F}">
      <dsp:nvSpPr>
        <dsp:cNvPr id="0" name=""/>
        <dsp:cNvSpPr/>
      </dsp:nvSpPr>
      <dsp:spPr>
        <a:xfrm>
          <a:off x="2681021" y="1624232"/>
          <a:ext cx="1005049" cy="136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3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Deneme</a:t>
          </a:r>
        </a:p>
      </dsp:txBody>
      <dsp:txXfrm>
        <a:off x="2681021" y="1624232"/>
        <a:ext cx="1005049" cy="1366987"/>
      </dsp:txXfrm>
    </dsp:sp>
    <dsp:sp modelId="{C6A7E4C4-63AF-4AB4-ACC4-046D52A93635}">
      <dsp:nvSpPr>
        <dsp:cNvPr id="0" name=""/>
        <dsp:cNvSpPr/>
      </dsp:nvSpPr>
      <dsp:spPr>
        <a:xfrm>
          <a:off x="3578387" y="1015818"/>
          <a:ext cx="253655" cy="253655"/>
        </a:xfrm>
        <a:prstGeom prst="ellips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45849-BDDE-4741-8E79-51D7523D106A}">
      <dsp:nvSpPr>
        <dsp:cNvPr id="0" name=""/>
        <dsp:cNvSpPr/>
      </dsp:nvSpPr>
      <dsp:spPr>
        <a:xfrm>
          <a:off x="3705214" y="1142646"/>
          <a:ext cx="1005049" cy="1848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407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Düzenli Kullanım</a:t>
          </a:r>
        </a:p>
      </dsp:txBody>
      <dsp:txXfrm>
        <a:off x="3705214" y="1142646"/>
        <a:ext cx="1005049" cy="1848573"/>
      </dsp:txXfrm>
    </dsp:sp>
    <dsp:sp modelId="{7B37C3A8-7A94-4FDF-885B-3FA134383C54}">
      <dsp:nvSpPr>
        <dsp:cNvPr id="0" name=""/>
        <dsp:cNvSpPr/>
      </dsp:nvSpPr>
      <dsp:spPr>
        <a:xfrm>
          <a:off x="4660012" y="676613"/>
          <a:ext cx="339802" cy="339802"/>
        </a:xfrm>
        <a:prstGeom prst="ellips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1CA06-1C0C-4EE3-B283-2B2FE3CA4B58}">
      <dsp:nvSpPr>
        <dsp:cNvPr id="0" name=""/>
        <dsp:cNvSpPr/>
      </dsp:nvSpPr>
      <dsp:spPr>
        <a:xfrm>
          <a:off x="4829913" y="846515"/>
          <a:ext cx="1005049" cy="214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5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Bağımlılık </a:t>
          </a:r>
        </a:p>
      </dsp:txBody>
      <dsp:txXfrm>
        <a:off x="4829913" y="846515"/>
        <a:ext cx="1005049" cy="2144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28349-15AA-4C84-8EB1-4C1E4DECCDBF}" type="datetimeFigureOut">
              <a:rPr lang="tr-TR" smtClean="0"/>
              <a:pPr/>
              <a:t>20.12.2023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2512D-8AF5-4B18-B1A9-B4C70DE26C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109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018CE-7858-C44E-A55D-F58DDB3E079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77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3505200"/>
            <a:ext cx="6311900" cy="1257300"/>
          </a:xfrm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16100" y="4804065"/>
            <a:ext cx="5486400" cy="4191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Yer / Tarih Eklemek İçin Tıklatın</a:t>
            </a:r>
            <a:endParaRPr lang="en-US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BA24A5C-C390-1147-AB5D-909B093F1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4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5FBCA1F3-F3A4-6343-8F41-A56131394C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68" y="6134062"/>
            <a:ext cx="648987" cy="648987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E52A5F1-A5E5-3343-B63E-99F81501D34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3114453"/>
            <a:ext cx="3344090" cy="2964383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E242CC97-2967-CB47-818D-489434C17F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74856" y="169819"/>
            <a:ext cx="2369144" cy="2573381"/>
          </a:xfrm>
          <a:prstGeom prst="rect">
            <a:avLst/>
          </a:prstGeom>
        </p:spPr>
      </p:pic>
      <p:sp>
        <p:nvSpPr>
          <p:cNvPr id="4" name="Dikdörtgen 3"/>
          <p:cNvSpPr/>
          <p:nvPr userDrawn="1"/>
        </p:nvSpPr>
        <p:spPr>
          <a:xfrm>
            <a:off x="0" y="169819"/>
            <a:ext cx="9144000" cy="59090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32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 userDrawn="1"/>
        </p:nvSpPr>
        <p:spPr>
          <a:xfrm>
            <a:off x="0" y="169819"/>
            <a:ext cx="9144000" cy="59090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30401"/>
            <a:ext cx="7886700" cy="3759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tr-TR" noProof="0" dirty="0"/>
              <a:t>Asıl metin stillerini düzenlemek için tıklatın</a:t>
            </a:r>
          </a:p>
          <a:p>
            <a:pPr lvl="1"/>
            <a:r>
              <a:rPr lang="tr-TR" noProof="0" dirty="0"/>
              <a:t>İkinci düzey</a:t>
            </a:r>
          </a:p>
          <a:p>
            <a:pPr lvl="2"/>
            <a:r>
              <a:rPr lang="tr-TR" noProof="0" dirty="0"/>
              <a:t>Üçüncü düzey</a:t>
            </a:r>
          </a:p>
          <a:p>
            <a:pPr lvl="3"/>
            <a:r>
              <a:rPr lang="tr-TR" noProof="0" dirty="0"/>
              <a:t>Dördüncü düzey</a:t>
            </a:r>
          </a:p>
          <a:p>
            <a:pPr lvl="4"/>
            <a:r>
              <a:rPr lang="tr-TR" noProof="0" dirty="0"/>
              <a:t>Beşinci düzey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373"/>
          </a:xfrm>
          <a:noFill/>
        </p:spPr>
        <p:txBody>
          <a:bodyPr>
            <a:normAutofit/>
          </a:bodyPr>
          <a:lstStyle>
            <a:lvl1pPr>
              <a:defRPr sz="2800" b="1">
                <a:latin typeface="Calibri" panose="020F0502020204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3" hasCustomPrompt="1"/>
          </p:nvPr>
        </p:nvSpPr>
        <p:spPr>
          <a:xfrm>
            <a:off x="628650" y="1333499"/>
            <a:ext cx="7886700" cy="45720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tr-TR" noProof="0" dirty="0"/>
              <a:t>Konu Başlığı Eklemek İçin Tıklatın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4F14F-0DF5-1E48-B568-85BEBF69FA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7A497293-3F50-EF4D-BD48-E5BEBC3952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114453"/>
            <a:ext cx="3344090" cy="2964383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2FE6F686-C8C1-2540-B17F-F7A339D3F1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4856" y="169819"/>
            <a:ext cx="2369144" cy="2573381"/>
          </a:xfrm>
          <a:prstGeom prst="rect">
            <a:avLst/>
          </a:prstGeom>
        </p:spPr>
      </p:pic>
      <p:sp>
        <p:nvSpPr>
          <p:cNvPr id="7" name="Dikdörtgen 6"/>
          <p:cNvSpPr/>
          <p:nvPr userDrawn="1"/>
        </p:nvSpPr>
        <p:spPr>
          <a:xfrm>
            <a:off x="1" y="169819"/>
            <a:ext cx="9144000" cy="59090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031776"/>
            <a:ext cx="7886700" cy="4185102"/>
          </a:xfrm>
        </p:spPr>
        <p:txBody>
          <a:bodyPr>
            <a:normAutofit/>
          </a:bodyPr>
          <a:lstStyle>
            <a:lvl1pPr algn="ctr">
              <a:defRPr sz="4000" b="1">
                <a:latin typeface="Calibri" panose="020F0502020204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A3F47-144A-8B44-9CE4-0996360B00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ED64797-3CC5-8240-8167-7223708E0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6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şlık ve İçeri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4373"/>
          </a:xfrm>
        </p:spPr>
        <p:txBody>
          <a:bodyPr>
            <a:normAutofit/>
          </a:bodyPr>
          <a:lstStyle>
            <a:lvl1pPr>
              <a:defRPr sz="3200" b="1">
                <a:latin typeface="Calibri" panose="020F0502020204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7171"/>
            <a:ext cx="7886700" cy="437243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 sz="2800">
                <a:solidFill>
                  <a:schemeClr val="tx1"/>
                </a:solidFill>
              </a:defRPr>
            </a:lvl4pPr>
            <a:lvl5pPr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tr-TR" noProof="0" dirty="0"/>
              <a:t>Asıl metin stillerini düzenlemek için tıklatın</a:t>
            </a:r>
          </a:p>
          <a:p>
            <a:pPr lvl="1"/>
            <a:r>
              <a:rPr lang="tr-TR" noProof="0" dirty="0"/>
              <a:t>İkinci düzey</a:t>
            </a:r>
          </a:p>
          <a:p>
            <a:pPr lvl="2"/>
            <a:r>
              <a:rPr lang="tr-TR" noProof="0" dirty="0"/>
              <a:t>Üçüncü düzey</a:t>
            </a:r>
          </a:p>
          <a:p>
            <a:pPr lvl="3"/>
            <a:r>
              <a:rPr lang="tr-TR" noProof="0" dirty="0"/>
              <a:t>Dördüncü düzey</a:t>
            </a:r>
          </a:p>
          <a:p>
            <a:pPr lvl="4"/>
            <a:r>
              <a:rPr lang="tr-TR" noProof="0" dirty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15725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dirty="0"/>
              <a:t>Asıl metin stillerini düzenlemek için tıklatın</a:t>
            </a:r>
          </a:p>
          <a:p>
            <a:pPr lvl="1"/>
            <a:r>
              <a:rPr lang="tr-TR" noProof="0" dirty="0"/>
              <a:t>İkinci düzey</a:t>
            </a:r>
          </a:p>
          <a:p>
            <a:pPr lvl="2"/>
            <a:r>
              <a:rPr lang="tr-TR" noProof="0" dirty="0"/>
              <a:t>Üçüncü düzey</a:t>
            </a:r>
          </a:p>
          <a:p>
            <a:pPr lvl="3"/>
            <a:r>
              <a:rPr lang="tr-TR" noProof="0" dirty="0"/>
              <a:t>Dördüncü düzey</a:t>
            </a:r>
          </a:p>
          <a:p>
            <a:pPr lvl="4"/>
            <a:r>
              <a:rPr lang="tr-TR" noProof="0" dirty="0"/>
              <a:t>Beşinci düzey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36A0-4B01-4E05-B2D9-B46760B57511}" type="datetimeFigureOut">
              <a:rPr lang="tr-TR" smtClean="0"/>
              <a:pPr/>
              <a:t>20.12.2023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E11AF-5D86-4F09-AFA4-09268E0DCD5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69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67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306063" y="3919869"/>
            <a:ext cx="6595672" cy="1257300"/>
          </a:xfrm>
        </p:spPr>
        <p:txBody>
          <a:bodyPr/>
          <a:lstStyle/>
          <a:p>
            <a:r>
              <a:rPr lang="tr-TR" sz="2800" dirty="0" smtClean="0">
                <a:solidFill>
                  <a:prstClr val="black"/>
                </a:solidFill>
              </a:rPr>
              <a:t>ÖĞRENCİLERDE </a:t>
            </a:r>
            <a:r>
              <a:rPr lang="en-US" sz="2800" dirty="0" smtClean="0">
                <a:solidFill>
                  <a:prstClr val="black"/>
                </a:solidFill>
              </a:rPr>
              <a:t>S</a:t>
            </a:r>
            <a:r>
              <a:rPr lang="tr-TR" sz="2800" dirty="0" smtClean="0">
                <a:solidFill>
                  <a:prstClr val="black"/>
                </a:solidFill>
              </a:rPr>
              <a:t>İ</a:t>
            </a:r>
            <a:r>
              <a:rPr lang="en-US" sz="2800" dirty="0" smtClean="0">
                <a:solidFill>
                  <a:prstClr val="black"/>
                </a:solidFill>
              </a:rPr>
              <a:t>GARA, ALKOL, MADDE</a:t>
            </a:r>
            <a:r>
              <a:rPr lang="tr-TR" sz="2800" dirty="0" smtClean="0">
                <a:solidFill>
                  <a:prstClr val="black"/>
                </a:solidFill>
              </a:rPr>
              <a:t> ve RİSKLİ İNTERNET</a:t>
            </a:r>
            <a:r>
              <a:rPr lang="en-US" sz="2800" dirty="0" smtClean="0">
                <a:solidFill>
                  <a:prstClr val="black"/>
                </a:solidFill>
              </a:rPr>
              <a:t> KULLANIMINA YÖNEL</a:t>
            </a:r>
            <a:r>
              <a:rPr lang="tr-TR" sz="2800" dirty="0">
                <a:solidFill>
                  <a:prstClr val="black"/>
                </a:solidFill>
              </a:rPr>
              <a:t>İ</a:t>
            </a:r>
            <a:r>
              <a:rPr lang="en-US" sz="2800" dirty="0" smtClean="0">
                <a:solidFill>
                  <a:prstClr val="black"/>
                </a:solidFill>
              </a:rPr>
              <a:t>K</a:t>
            </a:r>
            <a:r>
              <a:rPr lang="tr-TR" sz="2800" dirty="0" smtClean="0">
                <a:solidFill>
                  <a:prstClr val="black"/>
                </a:solidFill>
              </a:rPr>
              <a:t/>
            </a:r>
            <a:br>
              <a:rPr lang="tr-TR" sz="2800" dirty="0" smtClean="0">
                <a:solidFill>
                  <a:prstClr val="black"/>
                </a:solidFill>
              </a:rPr>
            </a:br>
            <a:r>
              <a:rPr lang="en-US" sz="2800" dirty="0" smtClean="0">
                <a:solidFill>
                  <a:prstClr val="black"/>
                </a:solidFill>
              </a:rPr>
              <a:t> OKUL TEMELL</a:t>
            </a:r>
            <a:r>
              <a:rPr lang="tr-TR" sz="2800" dirty="0" smtClean="0">
                <a:solidFill>
                  <a:prstClr val="black"/>
                </a:solidFill>
              </a:rPr>
              <a:t>İ </a:t>
            </a:r>
            <a:r>
              <a:rPr lang="en-US" sz="2800" dirty="0" smtClean="0">
                <a:solidFill>
                  <a:prstClr val="black"/>
                </a:solidFill>
              </a:rPr>
              <a:t>KISA MÜDAHALE PROGRAMI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1621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739015"/>
            <a:ext cx="7886700" cy="3759200"/>
          </a:xfrm>
        </p:spPr>
        <p:txBody>
          <a:bodyPr>
            <a:normAutofit/>
          </a:bodyPr>
          <a:lstStyle/>
          <a:p>
            <a:r>
              <a:rPr lang="tr-TR" sz="2400" dirty="0"/>
              <a:t>Yeşilay ve MEB tarafından düzenlenen bir eğitimde, bağımlılığa yönelik yapılandırılmış bir müdahale eğitimini bağımlılık uzmanlarından aldık.</a:t>
            </a:r>
            <a:endParaRPr lang="en-US" sz="2400" dirty="0"/>
          </a:p>
          <a:p>
            <a:r>
              <a:rPr lang="tr-TR" sz="2400" dirty="0"/>
              <a:t>Türkiye genelinde </a:t>
            </a:r>
            <a:r>
              <a:rPr lang="tr-TR" sz="2400" dirty="0" smtClean="0"/>
              <a:t>465 </a:t>
            </a:r>
            <a:r>
              <a:rPr lang="tr-TR" sz="2400" dirty="0"/>
              <a:t>rehber öğretmen OBM uygulayıcısı olarak eğitildi.</a:t>
            </a:r>
            <a:endParaRPr lang="en-US" sz="2400" dirty="0"/>
          </a:p>
          <a:p>
            <a:r>
              <a:rPr lang="tr-TR" sz="2400" dirty="0"/>
              <a:t>OBM uygulayıcısı rehber öğretmenlerin bir kısmı RAM'larda(%40), bir kısmı ise okullarda (%60) çalışmaktadır.</a:t>
            </a:r>
            <a:endParaRPr lang="en-US" sz="24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OBM Uygulayıcıları Kimler?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540657"/>
            <a:ext cx="7886700" cy="3759200"/>
          </a:xfrm>
        </p:spPr>
        <p:txBody>
          <a:bodyPr>
            <a:normAutofit/>
          </a:bodyPr>
          <a:lstStyle/>
          <a:p>
            <a:pPr algn="just"/>
            <a:r>
              <a:rPr lang="tr-TR" sz="2000" dirty="0"/>
              <a:t>SAM kullanan öğrencileri; </a:t>
            </a:r>
          </a:p>
          <a:p>
            <a:pPr lvl="1" algn="just">
              <a:buFont typeface="Calibri" pitchFamily="34" charset="0"/>
              <a:buChar char="–"/>
            </a:pPr>
            <a:r>
              <a:rPr lang="tr-TR" sz="3200" dirty="0"/>
              <a:t>doğru bir şekilde değerlendireceğiz, </a:t>
            </a:r>
          </a:p>
          <a:p>
            <a:pPr lvl="1" algn="just">
              <a:buFont typeface="Calibri" pitchFamily="34" charset="0"/>
              <a:buChar char="–"/>
            </a:pPr>
            <a:r>
              <a:rPr lang="tr-TR" sz="3200" dirty="0"/>
              <a:t>etkin bir müdahale yapacağız </a:t>
            </a:r>
          </a:p>
          <a:p>
            <a:pPr lvl="1" algn="just">
              <a:buFont typeface="Calibri" pitchFamily="34" charset="0"/>
              <a:buChar char="–"/>
            </a:pPr>
            <a:r>
              <a:rPr lang="tr-TR" sz="3200" dirty="0"/>
              <a:t>ve düzenli olarak izleyeceğiz. </a:t>
            </a:r>
            <a:endParaRPr lang="en-US" sz="3200" dirty="0"/>
          </a:p>
          <a:p>
            <a:pPr algn="just"/>
            <a:r>
              <a:rPr lang="tr-TR" sz="2000" dirty="0"/>
              <a:t>Gerektiğinde bağımlılık merkezlerine sevk edeceğiz ve izlemeye devam edeceğiz. </a:t>
            </a:r>
            <a:endParaRPr lang="en-US" sz="2000" dirty="0"/>
          </a:p>
          <a:p>
            <a:pPr algn="just"/>
            <a:r>
              <a:rPr lang="tr-TR" sz="2000" dirty="0"/>
              <a:t>Sevk edemediklerimize; psikososyal destek sağlayacağız ve tekrar kullanmamaları yönünde çalışmalar yürüteceğiz.</a:t>
            </a:r>
            <a:endParaRPr lang="en-US" sz="20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Biz Ne Yapacağız?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6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RAM’daki uygulayıcıya nasıl yönlendirilir? </a:t>
            </a:r>
          </a:p>
          <a:p>
            <a:r>
              <a:rPr lang="tr-TR" sz="2400" dirty="0"/>
              <a:t>Okuldaki uygulayıcıya nasıl </a:t>
            </a:r>
            <a:r>
              <a:rPr lang="tr-TR" sz="2400" dirty="0" smtClean="0"/>
              <a:t>yönlendirilir? </a:t>
            </a:r>
            <a:endParaRPr lang="en-US" sz="2400" dirty="0"/>
          </a:p>
          <a:p>
            <a:r>
              <a:rPr lang="tr-TR" sz="2400" dirty="0"/>
              <a:t>Bize bu öğrencilerin ailesini de yönlendirebilirsiniz. Aileleri ile de </a:t>
            </a:r>
            <a:r>
              <a:rPr lang="tr-TR" sz="2400" dirty="0" smtClean="0"/>
              <a:t>çalışacağız. </a:t>
            </a:r>
            <a:r>
              <a:rPr lang="tr-TR" sz="2400" dirty="0"/>
              <a:t>Çünkü bağımlılık bir aile hastalığıdır.</a:t>
            </a:r>
            <a:endParaRPr lang="en-US" sz="24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Bize Nasıl Öğrenci Yönlendirebilirsiniz?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30107" y="1881504"/>
            <a:ext cx="7886700" cy="3759200"/>
          </a:xfrm>
        </p:spPr>
        <p:txBody>
          <a:bodyPr>
            <a:normAutofit/>
          </a:bodyPr>
          <a:lstStyle/>
          <a:p>
            <a:r>
              <a:rPr lang="tr-TR" sz="2800" dirty="0"/>
              <a:t>Sigara kullandığını söyleyen öğrencilerin %17,3'ü altıncı görüşmeye geldiklerinde tamamen bıraktıkları saptanmıştır. </a:t>
            </a:r>
          </a:p>
          <a:p>
            <a:pPr lvl="1"/>
            <a:r>
              <a:rPr lang="tr-TR" sz="2800" dirty="0"/>
              <a:t>Yurtdışında yapılan araştırmalarda bu oran %14 olarak saptanmıştır. </a:t>
            </a:r>
          </a:p>
          <a:p>
            <a:r>
              <a:rPr lang="tr-TR" sz="2800" dirty="0"/>
              <a:t>Sigara kullanımını bırakmayanların, sigara kullanım sıklığı ilk görüşmeye göre 2 kat azaldığı belirlenmiştir. </a:t>
            </a:r>
            <a:endParaRPr lang="en-US" sz="2800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10117" y="990600"/>
            <a:ext cx="7886700" cy="7143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tr-TR"/>
              <a:t>Sigara müdahalesinin sonuçları</a:t>
            </a:r>
            <a:endParaRPr lang="en-US" dirty="0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685357" y="276227"/>
            <a:ext cx="7886700" cy="7143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 dirty="0">
                <a:solidFill>
                  <a:srgbClr val="FF0000"/>
                </a:solidFill>
              </a:rPr>
              <a:t>Bu Program Etkili Mi?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7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Bu Program Etkili </a:t>
            </a:r>
            <a:r>
              <a:rPr lang="tr-TR" sz="3200" dirty="0" smtClean="0">
                <a:solidFill>
                  <a:srgbClr val="FF0000"/>
                </a:solidFill>
              </a:rPr>
              <a:t>Mi</a:t>
            </a:r>
            <a:r>
              <a:rPr lang="tr-TR" sz="3200" dirty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103404"/>
              </p:ext>
            </p:extLst>
          </p:nvPr>
        </p:nvGraphicFramePr>
        <p:xfrm>
          <a:off x="476250" y="1930400"/>
          <a:ext cx="788670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Başlık"/>
          <p:cNvSpPr txBox="1">
            <a:spLocks/>
          </p:cNvSpPr>
          <p:nvPr/>
        </p:nvSpPr>
        <p:spPr>
          <a:xfrm>
            <a:off x="476250" y="1092731"/>
            <a:ext cx="7886700" cy="7143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dirty="0"/>
              <a:t>Sigara kullanan öğrencilerde, ikinci görüşmeye gelme oranı (%)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El" animBg="0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628650" y="1726355"/>
            <a:ext cx="7886700" cy="3759200"/>
          </a:xfrm>
        </p:spPr>
        <p:txBody>
          <a:bodyPr>
            <a:normAutofit/>
          </a:bodyPr>
          <a:lstStyle/>
          <a:p>
            <a:r>
              <a:rPr lang="tr-TR" sz="2400" dirty="0"/>
              <a:t>Yoğun alkol kullandığını söyleyen öğrencilerin %40'ı, üçüncü kez görüşmeye geldiklerinde alkolü tamamen bıraktıkları saptanmıştır. </a:t>
            </a:r>
          </a:p>
          <a:p>
            <a:r>
              <a:rPr lang="tr-TR" sz="2400" dirty="0"/>
              <a:t>Alkol kullanımını bırakmayanların da, alkol kullanımı sıklığının ilk görüşmeye göre 2.5 kat azaldığı görülmüştür. </a:t>
            </a:r>
            <a:endParaRPr lang="en-US" sz="2400" dirty="0"/>
          </a:p>
          <a:p>
            <a:r>
              <a:rPr lang="tr-TR" sz="2400" dirty="0"/>
              <a:t>Uyuşturucu madde kullandığını söyleyen öğrencilerin %70'i, ikinci kez geldiklerinde tamamen bıraktıkları saptanmıştır. </a:t>
            </a:r>
          </a:p>
          <a:p>
            <a:r>
              <a:rPr lang="tr-TR" sz="2400" dirty="0"/>
              <a:t>Bırakmayanların da madde kullanım sıklığının ilk görüşmeye göre %74 oranında azaldığı görülmüştür. </a:t>
            </a:r>
            <a:endParaRPr lang="en-US" sz="2400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628650" y="1011982"/>
            <a:ext cx="7886700" cy="714373"/>
          </a:xfrm>
        </p:spPr>
        <p:txBody>
          <a:bodyPr>
            <a:normAutofit/>
          </a:bodyPr>
          <a:lstStyle/>
          <a:p>
            <a:r>
              <a:rPr lang="tr-TR" dirty="0"/>
              <a:t>Alkol-madde kullananlara müdahale sonuçları</a:t>
            </a:r>
            <a:endParaRPr lang="en-US" dirty="0"/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628650" y="365127"/>
            <a:ext cx="7886700" cy="7143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>
                <a:solidFill>
                  <a:srgbClr val="FF0000"/>
                </a:solidFill>
              </a:rPr>
              <a:t>Bu Program Etkili Mi?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628650" y="1930400"/>
          <a:ext cx="788670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628649" y="1216027"/>
            <a:ext cx="8362951" cy="714373"/>
          </a:xfrm>
        </p:spPr>
        <p:txBody>
          <a:bodyPr>
            <a:normAutofit/>
          </a:bodyPr>
          <a:lstStyle/>
          <a:p>
            <a:pPr algn="ctr"/>
            <a:r>
              <a:rPr lang="tr-TR" sz="2400" dirty="0"/>
              <a:t>Alkol-madde kullanan öğrencilerde, devam etmeme oranı (%)</a:t>
            </a:r>
            <a:endParaRPr lang="en-US" sz="2400" dirty="0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628650" y="365127"/>
            <a:ext cx="7886700" cy="7143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3200">
                <a:solidFill>
                  <a:srgbClr val="FF0000"/>
                </a:solidFill>
              </a:rPr>
              <a:t>Bu Program Etkili Mi?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El" animBg="0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628650" y="291239"/>
            <a:ext cx="7886700" cy="51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u="sng">
                <a:solidFill>
                  <a:srgbClr val="FF0000"/>
                </a:solidFill>
              </a:rPr>
              <a:t>İnternet Sayfası </a:t>
            </a:r>
            <a:endParaRPr lang="tr-TR" u="sng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t="15593"/>
          <a:stretch/>
        </p:blipFill>
        <p:spPr>
          <a:xfrm>
            <a:off x="539968" y="1226900"/>
            <a:ext cx="8285738" cy="4552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Dikdörtgen 1"/>
          <p:cNvSpPr/>
          <p:nvPr/>
        </p:nvSpPr>
        <p:spPr>
          <a:xfrm>
            <a:off x="7794885" y="1226900"/>
            <a:ext cx="720465" cy="7035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9EB235-D0CC-CD46-8402-92D979E3C384}"/>
              </a:ext>
            </a:extLst>
          </p:cNvPr>
          <p:cNvGrpSpPr/>
          <p:nvPr/>
        </p:nvGrpSpPr>
        <p:grpSpPr>
          <a:xfrm>
            <a:off x="753667" y="1384301"/>
            <a:ext cx="1109423" cy="546100"/>
            <a:chOff x="3550742" y="1214635"/>
            <a:chExt cx="2222500" cy="1092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4C4765-F287-9F45-8A16-BE3B03563CF6}"/>
                </a:ext>
              </a:extLst>
            </p:cNvPr>
            <p:cNvSpPr/>
            <p:nvPr/>
          </p:nvSpPr>
          <p:spPr>
            <a:xfrm>
              <a:off x="3550742" y="1214635"/>
              <a:ext cx="2072818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pic>
          <p:nvPicPr>
            <p:cNvPr id="12" name="Picture 11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EBA8F4E5-4873-924B-9E81-EB1AF6A45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42" y="1214635"/>
              <a:ext cx="22225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666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628650" y="365127"/>
            <a:ext cx="7886700" cy="577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u="sng">
                <a:solidFill>
                  <a:srgbClr val="FF0000"/>
                </a:solidFill>
              </a:rPr>
              <a:t>Yazılım Sayfası </a:t>
            </a:r>
            <a:endParaRPr lang="tr-TR" u="sng" dirty="0">
              <a:solidFill>
                <a:srgbClr val="FF0000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80" y="1317171"/>
            <a:ext cx="8222713" cy="4529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7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van 1"/>
          <p:cNvSpPr txBox="1">
            <a:spLocks/>
          </p:cNvSpPr>
          <p:nvPr/>
        </p:nvSpPr>
        <p:spPr>
          <a:xfrm>
            <a:off x="628650" y="187515"/>
            <a:ext cx="7886700" cy="620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>
                <a:solidFill>
                  <a:srgbClr val="FF0000"/>
                </a:solidFill>
              </a:rPr>
              <a:t>Kullanılan Materyaller 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891" y="3204646"/>
            <a:ext cx="3382530" cy="2526084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276574" y="4318088"/>
            <a:ext cx="24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OBM Kılavuz Kitap 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3571574" y="2715330"/>
            <a:ext cx="242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/>
              <a:t>Psikoeğitim</a:t>
            </a:r>
            <a:r>
              <a:rPr lang="tr-TR" b="1" dirty="0"/>
              <a:t> Kartları 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6734720" y="4687420"/>
            <a:ext cx="2429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Öğrenci – Öğretmen Broşürleri 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FD1A8A78-6784-0E4F-8E42-E5562D222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8" y="1105447"/>
            <a:ext cx="2216619" cy="286893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77A85C-B845-CC48-9FCF-090AEA77E9DA}"/>
              </a:ext>
            </a:extLst>
          </p:cNvPr>
          <p:cNvGrpSpPr/>
          <p:nvPr/>
        </p:nvGrpSpPr>
        <p:grpSpPr>
          <a:xfrm>
            <a:off x="3378315" y="3463291"/>
            <a:ext cx="814055" cy="400050"/>
            <a:chOff x="3550742" y="1214635"/>
            <a:chExt cx="2222500" cy="1092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251B2C-3105-F04E-B45F-77A59CD3DD37}"/>
                </a:ext>
              </a:extLst>
            </p:cNvPr>
            <p:cNvSpPr/>
            <p:nvPr/>
          </p:nvSpPr>
          <p:spPr>
            <a:xfrm>
              <a:off x="3550742" y="1214635"/>
              <a:ext cx="2072818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pic>
          <p:nvPicPr>
            <p:cNvPr id="13" name="Picture 12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A86A4089-0D01-B949-89F8-7D45D7DC0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42" y="1214635"/>
              <a:ext cx="2222500" cy="1092200"/>
            </a:xfrm>
            <a:prstGeom prst="rect">
              <a:avLst/>
            </a:prstGeom>
          </p:spPr>
        </p:pic>
      </p:grpSp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5ACBA6B-5319-FE41-A1C8-BB42ED731D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0" y="1050308"/>
            <a:ext cx="2109255" cy="29792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03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/>
              <a:t>Danışman</a:t>
            </a:r>
            <a:endParaRPr lang="en-US" sz="3200" b="1" dirty="0"/>
          </a:p>
          <a:p>
            <a:pPr>
              <a:buNone/>
            </a:pPr>
            <a:r>
              <a:rPr lang="en-US" sz="3200" dirty="0" err="1"/>
              <a:t>Türkiye</a:t>
            </a:r>
            <a:r>
              <a:rPr lang="en-US" sz="3200" dirty="0"/>
              <a:t> </a:t>
            </a:r>
            <a:r>
              <a:rPr lang="en-US" sz="3200" dirty="0" err="1"/>
              <a:t>Yeşilay</a:t>
            </a:r>
            <a:r>
              <a:rPr lang="en-US" sz="3200" dirty="0"/>
              <a:t> </a:t>
            </a:r>
            <a:r>
              <a:rPr lang="en-US" sz="3200" dirty="0" err="1"/>
              <a:t>Cemiyeti</a:t>
            </a:r>
            <a:r>
              <a:rPr lang="en-US" sz="3200" dirty="0"/>
              <a:t> </a:t>
            </a:r>
            <a:r>
              <a:rPr lang="en-US" sz="3200" dirty="0" err="1"/>
              <a:t>Bilim</a:t>
            </a:r>
            <a:r>
              <a:rPr lang="en-US" sz="3200" dirty="0"/>
              <a:t> </a:t>
            </a:r>
            <a:r>
              <a:rPr lang="en-US" sz="3200" dirty="0" err="1"/>
              <a:t>Kurulu</a:t>
            </a:r>
            <a:endParaRPr lang="en-US" sz="3200" dirty="0"/>
          </a:p>
          <a:p>
            <a:pPr>
              <a:buNone/>
            </a:pPr>
            <a:r>
              <a:rPr lang="en-US" sz="3200" b="1" dirty="0" err="1"/>
              <a:t>Hazırlayanlar</a:t>
            </a:r>
            <a:endParaRPr lang="en-US" sz="3200" b="1" dirty="0"/>
          </a:p>
          <a:p>
            <a:pPr>
              <a:buNone/>
            </a:pPr>
            <a:r>
              <a:rPr lang="en-US" sz="3200" dirty="0"/>
              <a:t>Prof. Dr. </a:t>
            </a:r>
            <a:r>
              <a:rPr lang="en-US" sz="3200" dirty="0" err="1"/>
              <a:t>Kültegin</a:t>
            </a:r>
            <a:r>
              <a:rPr lang="en-US" sz="3200" dirty="0"/>
              <a:t> </a:t>
            </a:r>
            <a:r>
              <a:rPr lang="en-US" sz="3200" dirty="0" err="1"/>
              <a:t>Ögel</a:t>
            </a:r>
            <a:endParaRPr lang="tr-TR" sz="3200" dirty="0"/>
          </a:p>
          <a:p>
            <a:pPr>
              <a:buNone/>
            </a:pPr>
            <a:r>
              <a:rPr lang="en-US" sz="3200" dirty="0" err="1"/>
              <a:t>Uzm</a:t>
            </a:r>
            <a:r>
              <a:rPr lang="en-US" sz="3200" dirty="0"/>
              <a:t>. </a:t>
            </a:r>
            <a:r>
              <a:rPr lang="en-US" sz="3200" dirty="0" err="1"/>
              <a:t>Psk</a:t>
            </a:r>
            <a:r>
              <a:rPr lang="en-US" sz="3200" dirty="0"/>
              <a:t>. </a:t>
            </a:r>
            <a:r>
              <a:rPr lang="en-US" sz="3200" dirty="0" err="1"/>
              <a:t>Ceren</a:t>
            </a:r>
            <a:r>
              <a:rPr lang="en-US" sz="3200" dirty="0"/>
              <a:t> </a:t>
            </a:r>
            <a:r>
              <a:rPr lang="en-US" sz="3200" dirty="0" err="1"/>
              <a:t>Koç</a:t>
            </a:r>
            <a:endParaRPr lang="tr-TR" sz="32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Kimler Tarafından Geliştirildi?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0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570637"/>
            <a:ext cx="7886700" cy="3759200"/>
          </a:xfrm>
        </p:spPr>
        <p:txBody>
          <a:bodyPr>
            <a:normAutofit fontScale="92500"/>
          </a:bodyPr>
          <a:lstStyle/>
          <a:p>
            <a:pPr algn="just"/>
            <a:r>
              <a:rPr lang="tr-TR" sz="2600" dirty="0"/>
              <a:t>Bağımlılığa yönelik okul temelli bir müdahale programıdır. </a:t>
            </a:r>
            <a:endParaRPr lang="en-US" sz="2600" dirty="0"/>
          </a:p>
          <a:p>
            <a:pPr algn="just"/>
            <a:r>
              <a:rPr lang="tr-TR" sz="2600" b="1" dirty="0"/>
              <a:t>Amacımız; </a:t>
            </a:r>
            <a:r>
              <a:rPr lang="tr-TR" sz="2600" dirty="0"/>
              <a:t>sigara, alkol veya madde deneyen veya kullanım şüphesi olanların; riskli internet kullanımı olanların bağımlı hale gelmesini önleyecek müdahaleler uygulamaktır.</a:t>
            </a:r>
            <a:endParaRPr lang="en-US" sz="2600" dirty="0"/>
          </a:p>
          <a:p>
            <a:pPr algn="just"/>
            <a:r>
              <a:rPr lang="tr-TR" sz="2600" dirty="0"/>
              <a:t>Bu haliyle OBM, bir </a:t>
            </a:r>
            <a:r>
              <a:rPr lang="tr-TR" sz="2600" b="1" dirty="0"/>
              <a:t>İkincil Önleme </a:t>
            </a:r>
            <a:r>
              <a:rPr lang="tr-TR" sz="2600" dirty="0"/>
              <a:t>olarak adlandırılabilir.</a:t>
            </a:r>
            <a:endParaRPr lang="en-US" sz="2600" dirty="0"/>
          </a:p>
          <a:p>
            <a:pPr algn="just"/>
            <a:r>
              <a:rPr lang="tr-TR" sz="2600" dirty="0"/>
              <a:t>Program; MEB ve Yeşilay tarafından geliştirilmiş, bağımlılık alanında çalışan uzmanlar tarafından hazırlamıştır.</a:t>
            </a:r>
            <a:endParaRPr lang="en-US" sz="26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OBM Nedir?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3718" y="1540657"/>
            <a:ext cx="7886700" cy="3759200"/>
          </a:xfrm>
        </p:spPr>
        <p:txBody>
          <a:bodyPr>
            <a:normAutofit/>
          </a:bodyPr>
          <a:lstStyle/>
          <a:p>
            <a:pPr lvl="0"/>
            <a:r>
              <a:rPr lang="tr-TR" sz="2000" dirty="0"/>
              <a:t>Ülkemizde bağımlılık sorunu giderek artıyor. </a:t>
            </a:r>
            <a:endParaRPr lang="en-US" sz="2000" dirty="0"/>
          </a:p>
          <a:p>
            <a:pPr lvl="0"/>
            <a:r>
              <a:rPr lang="tr-TR" sz="2000" dirty="0"/>
              <a:t>Gençler en büyük risk grubunda. </a:t>
            </a:r>
          </a:p>
          <a:p>
            <a:pPr lvl="0"/>
            <a:r>
              <a:rPr lang="tr-TR" sz="2000" dirty="0"/>
              <a:t>Denemiş gruba yönelik bir programın olmayışı </a:t>
            </a:r>
            <a:endParaRPr lang="en-US" sz="20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OBM Neden Geliştirildi?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468994772"/>
              </p:ext>
            </p:extLst>
          </p:nvPr>
        </p:nvGraphicFramePr>
        <p:xfrm>
          <a:off x="1499015" y="3102964"/>
          <a:ext cx="7458289" cy="299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1499015" y="4114145"/>
            <a:ext cx="1499017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TBM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Yaşam Becerileri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SNSG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954506" y="2179634"/>
            <a:ext cx="1525585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YEDAM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AMATEM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/>
              <a:t>ÇEMATEM</a:t>
            </a:r>
          </a:p>
        </p:txBody>
      </p:sp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3E672987-A7AC-AD4C-892A-826937239C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33" y="3102964"/>
            <a:ext cx="1728470" cy="84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8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Sigara, alkol veya uyuşturucu </a:t>
            </a:r>
          </a:p>
          <a:p>
            <a:pPr marL="0" indent="0">
              <a:buNone/>
            </a:pPr>
            <a:r>
              <a:rPr lang="tr-TR" sz="3200" b="1" dirty="0"/>
              <a:t>	deneyen veya kullanma şüphesi olan; 			riskli internet kullanımı olan </a:t>
            </a:r>
          </a:p>
          <a:p>
            <a:pPr marL="0" indent="0">
              <a:buNone/>
            </a:pPr>
            <a:r>
              <a:rPr lang="tr-TR" sz="3200" dirty="0"/>
              <a:t>			öğrencilerle çalışacağız.</a:t>
            </a:r>
            <a:endParaRPr lang="en-US" sz="320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Hedef Grubu Kimler?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Oval"/>
          <p:cNvSpPr/>
          <p:nvPr/>
        </p:nvSpPr>
        <p:spPr>
          <a:xfrm>
            <a:off x="2483768" y="3645023"/>
            <a:ext cx="324000" cy="32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ouse icon ile ilgili gÃ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44823"/>
            <a:ext cx="3528392" cy="3528393"/>
          </a:xfrm>
          <a:prstGeom prst="rect">
            <a:avLst/>
          </a:prstGeom>
          <a:noFill/>
        </p:spPr>
      </p:pic>
      <p:pic>
        <p:nvPicPr>
          <p:cNvPr id="22" name="Picture 2" descr="house icon ile ilgili gÃ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44823"/>
            <a:ext cx="3528392" cy="3528393"/>
          </a:xfrm>
          <a:prstGeom prst="rect">
            <a:avLst/>
          </a:prstGeom>
          <a:noFill/>
        </p:spPr>
      </p:pic>
      <p:sp>
        <p:nvSpPr>
          <p:cNvPr id="23" name="22 Oval"/>
          <p:cNvSpPr/>
          <p:nvPr/>
        </p:nvSpPr>
        <p:spPr>
          <a:xfrm>
            <a:off x="2195736" y="335699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Oval"/>
          <p:cNvSpPr/>
          <p:nvPr/>
        </p:nvSpPr>
        <p:spPr>
          <a:xfrm>
            <a:off x="3059832" y="364502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Oval"/>
          <p:cNvSpPr/>
          <p:nvPr/>
        </p:nvSpPr>
        <p:spPr>
          <a:xfrm>
            <a:off x="1979712" y="3861047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Oval"/>
          <p:cNvSpPr/>
          <p:nvPr/>
        </p:nvSpPr>
        <p:spPr>
          <a:xfrm>
            <a:off x="2771800" y="328498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Oval"/>
          <p:cNvSpPr/>
          <p:nvPr/>
        </p:nvSpPr>
        <p:spPr>
          <a:xfrm>
            <a:off x="2987824" y="400506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Oval"/>
          <p:cNvSpPr/>
          <p:nvPr/>
        </p:nvSpPr>
        <p:spPr>
          <a:xfrm>
            <a:off x="2483768" y="407707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Oval"/>
          <p:cNvSpPr/>
          <p:nvPr/>
        </p:nvSpPr>
        <p:spPr>
          <a:xfrm>
            <a:off x="6300192" y="335699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Oval"/>
          <p:cNvSpPr/>
          <p:nvPr/>
        </p:nvSpPr>
        <p:spPr>
          <a:xfrm>
            <a:off x="7164288" y="364502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Oval"/>
          <p:cNvSpPr/>
          <p:nvPr/>
        </p:nvSpPr>
        <p:spPr>
          <a:xfrm>
            <a:off x="6084168" y="3861047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Oval"/>
          <p:cNvSpPr/>
          <p:nvPr/>
        </p:nvSpPr>
        <p:spPr>
          <a:xfrm>
            <a:off x="6876256" y="328498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Oval"/>
          <p:cNvSpPr/>
          <p:nvPr/>
        </p:nvSpPr>
        <p:spPr>
          <a:xfrm>
            <a:off x="7092280" y="400506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Oval"/>
          <p:cNvSpPr/>
          <p:nvPr/>
        </p:nvSpPr>
        <p:spPr>
          <a:xfrm>
            <a:off x="6588224" y="407707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Dikdörtgen"/>
          <p:cNvSpPr/>
          <p:nvPr/>
        </p:nvSpPr>
        <p:spPr>
          <a:xfrm>
            <a:off x="6444208" y="3573015"/>
            <a:ext cx="576064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Oval"/>
          <p:cNvSpPr/>
          <p:nvPr/>
        </p:nvSpPr>
        <p:spPr>
          <a:xfrm>
            <a:off x="2483768" y="3645023"/>
            <a:ext cx="324000" cy="3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01665E-6 L 0.44687 0.0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618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618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618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618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618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F618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5" grpId="0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use icon ile ilgili gÃ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44823"/>
            <a:ext cx="3528392" cy="3528393"/>
          </a:xfrm>
          <a:prstGeom prst="rect">
            <a:avLst/>
          </a:prstGeom>
          <a:noFill/>
        </p:spPr>
      </p:pic>
      <p:sp>
        <p:nvSpPr>
          <p:cNvPr id="3" name="2 Oval"/>
          <p:cNvSpPr/>
          <p:nvPr/>
        </p:nvSpPr>
        <p:spPr>
          <a:xfrm>
            <a:off x="2195736" y="335699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Oval"/>
          <p:cNvSpPr/>
          <p:nvPr/>
        </p:nvSpPr>
        <p:spPr>
          <a:xfrm>
            <a:off x="3059832" y="364502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1979712" y="3861047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Oval"/>
          <p:cNvSpPr/>
          <p:nvPr/>
        </p:nvSpPr>
        <p:spPr>
          <a:xfrm>
            <a:off x="2771800" y="328498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2987824" y="400506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2483768" y="407707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Oval"/>
          <p:cNvSpPr/>
          <p:nvPr/>
        </p:nvSpPr>
        <p:spPr>
          <a:xfrm>
            <a:off x="6012160" y="2708920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Oval"/>
          <p:cNvSpPr/>
          <p:nvPr/>
        </p:nvSpPr>
        <p:spPr>
          <a:xfrm>
            <a:off x="6084168" y="3140968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Oval"/>
          <p:cNvSpPr/>
          <p:nvPr/>
        </p:nvSpPr>
        <p:spPr>
          <a:xfrm>
            <a:off x="4788024" y="2708920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Oval"/>
          <p:cNvSpPr/>
          <p:nvPr/>
        </p:nvSpPr>
        <p:spPr>
          <a:xfrm>
            <a:off x="5580112" y="2996952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Oval"/>
          <p:cNvSpPr/>
          <p:nvPr/>
        </p:nvSpPr>
        <p:spPr>
          <a:xfrm>
            <a:off x="5148064" y="3140968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Oval"/>
          <p:cNvSpPr/>
          <p:nvPr/>
        </p:nvSpPr>
        <p:spPr>
          <a:xfrm>
            <a:off x="4572000" y="3140968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Oval"/>
          <p:cNvSpPr/>
          <p:nvPr/>
        </p:nvSpPr>
        <p:spPr>
          <a:xfrm>
            <a:off x="2483768" y="3645023"/>
            <a:ext cx="324000" cy="3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ity  icon ile ilgili gÃ¶rsel sonuc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32" t="14053" r="21951" b="13937"/>
          <a:stretch>
            <a:fillRect/>
          </a:stretch>
        </p:blipFill>
        <p:spPr bwMode="auto">
          <a:xfrm>
            <a:off x="3707904" y="476672"/>
            <a:ext cx="3384376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65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9.06568E-7 L 0.30503 -0.14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E1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use icon ile ilgili gÃ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44823"/>
            <a:ext cx="3528392" cy="3528393"/>
          </a:xfrm>
          <a:prstGeom prst="rect">
            <a:avLst/>
          </a:prstGeom>
          <a:noFill/>
        </p:spPr>
      </p:pic>
      <p:sp>
        <p:nvSpPr>
          <p:cNvPr id="3" name="2 Oval"/>
          <p:cNvSpPr/>
          <p:nvPr/>
        </p:nvSpPr>
        <p:spPr>
          <a:xfrm>
            <a:off x="2195736" y="335699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Oval"/>
          <p:cNvSpPr/>
          <p:nvPr/>
        </p:nvSpPr>
        <p:spPr>
          <a:xfrm>
            <a:off x="3059832" y="364502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1979712" y="3861047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Oval"/>
          <p:cNvSpPr/>
          <p:nvPr/>
        </p:nvSpPr>
        <p:spPr>
          <a:xfrm>
            <a:off x="2771800" y="328498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2987824" y="400506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2483768" y="407707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Oval"/>
          <p:cNvSpPr/>
          <p:nvPr/>
        </p:nvSpPr>
        <p:spPr>
          <a:xfrm>
            <a:off x="2483768" y="3645024"/>
            <a:ext cx="324000" cy="3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E19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627784" y="1772816"/>
            <a:ext cx="3816424" cy="367240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ouse icon ile ilgili gÃ¶rsel sonuc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844823"/>
            <a:ext cx="3528392" cy="3528393"/>
          </a:xfrm>
          <a:prstGeom prst="rect">
            <a:avLst/>
          </a:prstGeom>
          <a:noFill/>
        </p:spPr>
      </p:pic>
      <p:sp>
        <p:nvSpPr>
          <p:cNvPr id="4" name="3 Oval"/>
          <p:cNvSpPr/>
          <p:nvPr/>
        </p:nvSpPr>
        <p:spPr>
          <a:xfrm>
            <a:off x="3923928" y="335699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Oval"/>
          <p:cNvSpPr/>
          <p:nvPr/>
        </p:nvSpPr>
        <p:spPr>
          <a:xfrm>
            <a:off x="4788024" y="364502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Oval"/>
          <p:cNvSpPr/>
          <p:nvPr/>
        </p:nvSpPr>
        <p:spPr>
          <a:xfrm>
            <a:off x="3707904" y="3861047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Oval"/>
          <p:cNvSpPr/>
          <p:nvPr/>
        </p:nvSpPr>
        <p:spPr>
          <a:xfrm>
            <a:off x="4499992" y="328498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Oval"/>
          <p:cNvSpPr/>
          <p:nvPr/>
        </p:nvSpPr>
        <p:spPr>
          <a:xfrm>
            <a:off x="4716016" y="4005063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Oval"/>
          <p:cNvSpPr/>
          <p:nvPr/>
        </p:nvSpPr>
        <p:spPr>
          <a:xfrm>
            <a:off x="4211960" y="4077071"/>
            <a:ext cx="324000" cy="3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Oval"/>
          <p:cNvSpPr/>
          <p:nvPr/>
        </p:nvSpPr>
        <p:spPr>
          <a:xfrm>
            <a:off x="4211960" y="3645024"/>
            <a:ext cx="324000" cy="324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381E1E-F90B-3C49-96AD-F25D7EDC155A}"/>
              </a:ext>
            </a:extLst>
          </p:cNvPr>
          <p:cNvGrpSpPr/>
          <p:nvPr/>
        </p:nvGrpSpPr>
        <p:grpSpPr>
          <a:xfrm>
            <a:off x="3550742" y="1214635"/>
            <a:ext cx="2222500" cy="1092200"/>
            <a:chOff x="3550742" y="1214635"/>
            <a:chExt cx="2222500" cy="1092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CD48F3-9001-4748-AA96-218709ACD9B7}"/>
                </a:ext>
              </a:extLst>
            </p:cNvPr>
            <p:cNvSpPr/>
            <p:nvPr/>
          </p:nvSpPr>
          <p:spPr>
            <a:xfrm>
              <a:off x="3550742" y="1214635"/>
              <a:ext cx="2072818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pic>
          <p:nvPicPr>
            <p:cNvPr id="13" name="Picture 12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C4EB1579-54F2-DF43-81D6-58729D7E9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0742" y="1214635"/>
              <a:ext cx="22225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12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8E655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M Şablonu.potx" id="{5969BBAF-9131-44EB-BE5E-0F2671C41FF7}" vid="{3D658BD6-0202-4FE6-899A-507A19C8440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4830</TotalTime>
  <Words>430</Words>
  <Application>Microsoft Office PowerPoint</Application>
  <PresentationFormat>Ekran Gösterisi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Teması</vt:lpstr>
      <vt:lpstr>ÖĞRENCİLERDE SİGARA, ALKOL, MADDE ve RİSKLİ İNTERNET KULLANIMINA YÖNELİK  OKUL TEMELLİ KISA MÜDAHALE PROGRAMI</vt:lpstr>
      <vt:lpstr>Kimler Tarafından Geliştirildi?</vt:lpstr>
      <vt:lpstr>OBM Nedir?</vt:lpstr>
      <vt:lpstr>OBM Neden Geliştirildi?</vt:lpstr>
      <vt:lpstr>Hedef Grubu Kimler?</vt:lpstr>
      <vt:lpstr>PowerPoint Sunusu</vt:lpstr>
      <vt:lpstr>PowerPoint Sunusu</vt:lpstr>
      <vt:lpstr>PowerPoint Sunusu</vt:lpstr>
      <vt:lpstr>PowerPoint Sunusu</vt:lpstr>
      <vt:lpstr>OBM Uygulayıcıları Kimler?</vt:lpstr>
      <vt:lpstr>Biz Ne Yapacağız?</vt:lpstr>
      <vt:lpstr>Bize Nasıl Öğrenci Yönlendirebilirsiniz?</vt:lpstr>
      <vt:lpstr>PowerPoint Sunusu</vt:lpstr>
      <vt:lpstr>Bu Program Etkili Mi?</vt:lpstr>
      <vt:lpstr>Alkol-madde kullananlara müdahale sonuçları</vt:lpstr>
      <vt:lpstr>Alkol-madde kullanan öğrencilerde, devam etmeme oranı (%)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Mustafa Çavdar</dc:creator>
  <cp:lastModifiedBy>Windows Kullanıcısı</cp:lastModifiedBy>
  <cp:revision>146</cp:revision>
  <cp:lastPrinted>2019-12-26T13:41:01Z</cp:lastPrinted>
  <dcterms:created xsi:type="dcterms:W3CDTF">2016-10-28T06:34:47Z</dcterms:created>
  <dcterms:modified xsi:type="dcterms:W3CDTF">2023-12-20T13:02:22Z</dcterms:modified>
</cp:coreProperties>
</file>