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89"/>
  </p:notesMasterIdLst>
  <p:sldIdLst>
    <p:sldId id="347" r:id="rId3"/>
    <p:sldId id="363" r:id="rId4"/>
    <p:sldId id="359" r:id="rId5"/>
    <p:sldId id="361" r:id="rId6"/>
    <p:sldId id="362" r:id="rId7"/>
    <p:sldId id="364" r:id="rId8"/>
    <p:sldId id="366" r:id="rId9"/>
    <p:sldId id="365" r:id="rId10"/>
    <p:sldId id="323" r:id="rId11"/>
    <p:sldId id="321" r:id="rId12"/>
    <p:sldId id="324" r:id="rId13"/>
    <p:sldId id="327" r:id="rId14"/>
    <p:sldId id="311" r:id="rId15"/>
    <p:sldId id="346" r:id="rId16"/>
    <p:sldId id="325" r:id="rId17"/>
    <p:sldId id="279" r:id="rId18"/>
    <p:sldId id="322" r:id="rId19"/>
    <p:sldId id="258" r:id="rId20"/>
    <p:sldId id="259" r:id="rId21"/>
    <p:sldId id="328" r:id="rId22"/>
    <p:sldId id="326" r:id="rId23"/>
    <p:sldId id="260" r:id="rId24"/>
    <p:sldId id="284" r:id="rId25"/>
    <p:sldId id="285" r:id="rId26"/>
    <p:sldId id="394" r:id="rId27"/>
    <p:sldId id="390" r:id="rId28"/>
    <p:sldId id="391" r:id="rId29"/>
    <p:sldId id="392" r:id="rId30"/>
    <p:sldId id="393" r:id="rId31"/>
    <p:sldId id="278" r:id="rId32"/>
    <p:sldId id="262" r:id="rId33"/>
    <p:sldId id="263" r:id="rId34"/>
    <p:sldId id="295" r:id="rId35"/>
    <p:sldId id="296" r:id="rId36"/>
    <p:sldId id="264" r:id="rId37"/>
    <p:sldId id="265" r:id="rId38"/>
    <p:sldId id="331" r:id="rId39"/>
    <p:sldId id="350" r:id="rId40"/>
    <p:sldId id="332" r:id="rId41"/>
    <p:sldId id="352" r:id="rId42"/>
    <p:sldId id="329" r:id="rId43"/>
    <p:sldId id="297" r:id="rId44"/>
    <p:sldId id="298" r:id="rId45"/>
    <p:sldId id="397" r:id="rId46"/>
    <p:sldId id="398" r:id="rId47"/>
    <p:sldId id="399" r:id="rId48"/>
    <p:sldId id="400" r:id="rId49"/>
    <p:sldId id="402" r:id="rId50"/>
    <p:sldId id="401" r:id="rId51"/>
    <p:sldId id="403" r:id="rId52"/>
    <p:sldId id="404" r:id="rId53"/>
    <p:sldId id="371" r:id="rId54"/>
    <p:sldId id="370" r:id="rId55"/>
    <p:sldId id="271" r:id="rId56"/>
    <p:sldId id="272" r:id="rId57"/>
    <p:sldId id="273" r:id="rId58"/>
    <p:sldId id="274" r:id="rId59"/>
    <p:sldId id="275" r:id="rId60"/>
    <p:sldId id="276" r:id="rId61"/>
    <p:sldId id="277" r:id="rId62"/>
    <p:sldId id="300" r:id="rId63"/>
    <p:sldId id="309" r:id="rId64"/>
    <p:sldId id="287" r:id="rId65"/>
    <p:sldId id="405" r:id="rId66"/>
    <p:sldId id="289" r:id="rId67"/>
    <p:sldId id="378" r:id="rId68"/>
    <p:sldId id="340" r:id="rId69"/>
    <p:sldId id="341" r:id="rId70"/>
    <p:sldId id="305" r:id="rId71"/>
    <p:sldId id="338" r:id="rId72"/>
    <p:sldId id="374" r:id="rId73"/>
    <p:sldId id="360" r:id="rId74"/>
    <p:sldId id="381" r:id="rId75"/>
    <p:sldId id="376" r:id="rId76"/>
    <p:sldId id="375" r:id="rId77"/>
    <p:sldId id="342" r:id="rId78"/>
    <p:sldId id="307" r:id="rId79"/>
    <p:sldId id="343" r:id="rId80"/>
    <p:sldId id="345" r:id="rId81"/>
    <p:sldId id="385" r:id="rId82"/>
    <p:sldId id="317" r:id="rId83"/>
    <p:sldId id="319" r:id="rId84"/>
    <p:sldId id="320" r:id="rId85"/>
    <p:sldId id="388" r:id="rId86"/>
    <p:sldId id="387" r:id="rId87"/>
    <p:sldId id="354"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90281559-6E70-42DF-A01F-BC1899F0268F}">
          <p14:sldIdLst>
            <p14:sldId id="347"/>
          </p14:sldIdLst>
        </p14:section>
        <p14:section name="Başlıksız Bölüm" id="{39EB4704-FB70-4009-86DF-2EE2AD29F3D8}">
          <p14:sldIdLst>
            <p14:sldId id="363"/>
            <p14:sldId id="359"/>
            <p14:sldId id="361"/>
            <p14:sldId id="362"/>
            <p14:sldId id="364"/>
            <p14:sldId id="366"/>
            <p14:sldId id="365"/>
            <p14:sldId id="323"/>
            <p14:sldId id="321"/>
            <p14:sldId id="324"/>
            <p14:sldId id="327"/>
            <p14:sldId id="311"/>
            <p14:sldId id="346"/>
            <p14:sldId id="325"/>
            <p14:sldId id="279"/>
            <p14:sldId id="322"/>
            <p14:sldId id="258"/>
            <p14:sldId id="259"/>
            <p14:sldId id="328"/>
            <p14:sldId id="326"/>
            <p14:sldId id="260"/>
            <p14:sldId id="284"/>
            <p14:sldId id="285"/>
            <p14:sldId id="394"/>
            <p14:sldId id="390"/>
            <p14:sldId id="391"/>
            <p14:sldId id="392"/>
            <p14:sldId id="393"/>
          </p14:sldIdLst>
        </p14:section>
        <p14:section name="Başlıksız Bölüm" id="{21851D5C-375F-45B0-8741-7EF38795EC3E}">
          <p14:sldIdLst>
            <p14:sldId id="278"/>
            <p14:sldId id="262"/>
            <p14:sldId id="263"/>
            <p14:sldId id="295"/>
            <p14:sldId id="296"/>
            <p14:sldId id="264"/>
            <p14:sldId id="265"/>
            <p14:sldId id="331"/>
            <p14:sldId id="350"/>
            <p14:sldId id="332"/>
            <p14:sldId id="352"/>
            <p14:sldId id="329"/>
            <p14:sldId id="297"/>
            <p14:sldId id="298"/>
            <p14:sldId id="397"/>
            <p14:sldId id="398"/>
            <p14:sldId id="399"/>
            <p14:sldId id="400"/>
            <p14:sldId id="402"/>
            <p14:sldId id="401"/>
            <p14:sldId id="403"/>
            <p14:sldId id="404"/>
            <p14:sldId id="371"/>
            <p14:sldId id="370"/>
            <p14:sldId id="271"/>
            <p14:sldId id="272"/>
            <p14:sldId id="273"/>
            <p14:sldId id="274"/>
            <p14:sldId id="275"/>
            <p14:sldId id="276"/>
            <p14:sldId id="277"/>
            <p14:sldId id="300"/>
            <p14:sldId id="309"/>
            <p14:sldId id="287"/>
            <p14:sldId id="405"/>
            <p14:sldId id="289"/>
            <p14:sldId id="378"/>
            <p14:sldId id="340"/>
            <p14:sldId id="341"/>
            <p14:sldId id="305"/>
            <p14:sldId id="338"/>
            <p14:sldId id="374"/>
            <p14:sldId id="360"/>
            <p14:sldId id="381"/>
            <p14:sldId id="376"/>
            <p14:sldId id="375"/>
            <p14:sldId id="342"/>
            <p14:sldId id="307"/>
            <p14:sldId id="343"/>
            <p14:sldId id="345"/>
            <p14:sldId id="385"/>
            <p14:sldId id="317"/>
            <p14:sldId id="319"/>
            <p14:sldId id="320"/>
            <p14:sldId id="388"/>
            <p14:sldId id="387"/>
            <p14:sldId id="3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00"/>
    <a:srgbClr val="C092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9" autoAdjust="0"/>
    <p:restoredTop sz="94600" autoAdjust="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sorterViewPr>
    <p:cViewPr>
      <p:scale>
        <a:sx n="100" d="100"/>
        <a:sy n="100" d="100"/>
      </p:scale>
      <p:origin x="0" y="120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8.8365898707106094E-2"/>
          <c:y val="0.38561641514640216"/>
          <c:w val="0.28789260717410337"/>
          <c:h val="0.42478677209773663"/>
        </c:manualLayout>
      </c:layout>
      <c:pieChart>
        <c:varyColors val="1"/>
        <c:ser>
          <c:idx val="1"/>
          <c:order val="1"/>
          <c:spPr>
            <a:solidFill>
              <a:srgbClr val="FF9900"/>
            </a:solidFill>
          </c:spPr>
          <c:dPt>
            <c:idx val="0"/>
            <c:bubble3D val="0"/>
            <c:spPr>
              <a:solidFill>
                <a:srgbClr val="009900"/>
              </a:solidFill>
            </c:spPr>
          </c:dPt>
          <c:dPt>
            <c:idx val="1"/>
            <c:bubble3D val="0"/>
            <c:spPr>
              <a:solidFill>
                <a:schemeClr val="bg2">
                  <a:lumMod val="25000"/>
                </a:schemeClr>
              </a:solidFill>
            </c:spPr>
          </c:dPt>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solidFill>
      <a:schemeClr val="lt1"/>
    </a:solidFill>
    <a:ln w="25400" cap="flat" cmpd="sng" algn="ctr">
      <a:solidFill>
        <a:schemeClr val="accent4"/>
      </a:solidFill>
      <a:prstDash val="solid"/>
    </a:ln>
    <a:effectLst/>
  </c:spPr>
  <c:txPr>
    <a:bodyPr/>
    <a:lstStyle/>
    <a:p>
      <a:pPr>
        <a:defRPr>
          <a:solidFill>
            <a:srgbClr val="92D050"/>
          </a:solidFill>
          <a:latin typeface="+mn-lt"/>
          <a:ea typeface="+mn-ea"/>
          <a:cs typeface="+mn-cs"/>
        </a:defRPr>
      </a:pPr>
      <a:endParaRPr lang="tr-TR"/>
    </a:p>
  </c:txPr>
  <c:externalData r:id="rId1">
    <c:autoUpdate val="0"/>
  </c:externalData>
  <c:userShapes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5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60AA6-1972-4F83-986D-BDF391B1AF5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E5C48F8A-ECB6-4799-9338-49129B75273F}">
      <dgm:prSet phldrT="[Metin]" custT="1"/>
      <dgm:spPr>
        <a:solidFill>
          <a:schemeClr val="bg1">
            <a:lumMod val="75000"/>
          </a:schemeClr>
        </a:solidFill>
      </dgm:spPr>
      <dgm:t>
        <a:bodyPr/>
        <a:lstStyle/>
        <a:p>
          <a:r>
            <a:rPr lang="tr-TR" sz="2400" b="1" dirty="0" smtClean="0">
              <a:solidFill>
                <a:schemeClr val="tx1"/>
              </a:solidFill>
            </a:rPr>
            <a:t>Zeka</a:t>
          </a:r>
          <a:endParaRPr lang="tr-TR" b="1" dirty="0">
            <a:solidFill>
              <a:schemeClr val="tx1"/>
            </a:solidFill>
          </a:endParaRPr>
        </a:p>
      </dgm:t>
    </dgm:pt>
    <dgm:pt modelId="{E148428C-B053-43B6-BE1E-C561AEE698C7}" type="parTrans" cxnId="{7238841D-2B21-4671-89E9-9A59039E9708}">
      <dgm:prSet/>
      <dgm:spPr/>
      <dgm:t>
        <a:bodyPr/>
        <a:lstStyle/>
        <a:p>
          <a:endParaRPr lang="tr-TR"/>
        </a:p>
      </dgm:t>
    </dgm:pt>
    <dgm:pt modelId="{324231B3-99A4-4AAE-99FC-4E8FB3169CC5}" type="sibTrans" cxnId="{7238841D-2B21-4671-89E9-9A59039E9708}">
      <dgm:prSet/>
      <dgm:spPr/>
      <dgm:t>
        <a:bodyPr/>
        <a:lstStyle/>
        <a:p>
          <a:endParaRPr lang="tr-TR"/>
        </a:p>
      </dgm:t>
    </dgm:pt>
    <dgm:pt modelId="{4BE1BE59-5A65-42BD-B9B6-857EABFE79B1}">
      <dgm:prSet phldrT="[Metin]" custT="1"/>
      <dgm:spPr>
        <a:solidFill>
          <a:srgbClr val="92D050"/>
        </a:solidFill>
      </dgm:spPr>
      <dgm:t>
        <a:bodyPr/>
        <a:lstStyle/>
        <a:p>
          <a:r>
            <a:rPr lang="tr-TR" sz="2400" b="1" dirty="0" smtClean="0">
              <a:solidFill>
                <a:schemeClr val="tx1"/>
              </a:solidFill>
            </a:rPr>
            <a:t>Yetenek</a:t>
          </a:r>
          <a:endParaRPr lang="tr-TR" b="1" dirty="0">
            <a:solidFill>
              <a:schemeClr val="tx1"/>
            </a:solidFill>
          </a:endParaRPr>
        </a:p>
      </dgm:t>
    </dgm:pt>
    <dgm:pt modelId="{B2AE01DD-9F7C-43F1-A392-8D05AE909B29}" type="parTrans" cxnId="{F1371A98-8F2A-4CCE-B3CF-E9090685656F}">
      <dgm:prSet/>
      <dgm:spPr/>
      <dgm:t>
        <a:bodyPr/>
        <a:lstStyle/>
        <a:p>
          <a:endParaRPr lang="tr-TR"/>
        </a:p>
      </dgm:t>
    </dgm:pt>
    <dgm:pt modelId="{AFF935E3-2506-4EAD-8F90-DBC3FADB17EB}" type="sibTrans" cxnId="{F1371A98-8F2A-4CCE-B3CF-E9090685656F}">
      <dgm:prSet/>
      <dgm:spPr/>
      <dgm:t>
        <a:bodyPr/>
        <a:lstStyle/>
        <a:p>
          <a:endParaRPr lang="tr-TR"/>
        </a:p>
      </dgm:t>
    </dgm:pt>
    <dgm:pt modelId="{1E05897B-9A46-448C-B764-C2AFB3B9BF25}">
      <dgm:prSet phldrT="[Metin]" custT="1"/>
      <dgm:spPr>
        <a:solidFill>
          <a:srgbClr val="00B0F0"/>
        </a:solidFill>
      </dgm:spPr>
      <dgm:t>
        <a:bodyPr/>
        <a:lstStyle/>
        <a:p>
          <a:r>
            <a:rPr lang="tr-TR" sz="2400" b="1" dirty="0" smtClean="0">
              <a:solidFill>
                <a:schemeClr val="tx1"/>
              </a:solidFill>
            </a:rPr>
            <a:t>Özel Yetenek ?</a:t>
          </a:r>
          <a:endParaRPr lang="tr-TR" b="1" dirty="0">
            <a:solidFill>
              <a:schemeClr val="tx1"/>
            </a:solidFill>
          </a:endParaRPr>
        </a:p>
      </dgm:t>
    </dgm:pt>
    <dgm:pt modelId="{288F4EE1-EAF1-47F5-9740-A0793F357404}" type="parTrans" cxnId="{AFB15D89-7781-4C0C-A9DF-0C58FA83BADC}">
      <dgm:prSet/>
      <dgm:spPr/>
      <dgm:t>
        <a:bodyPr/>
        <a:lstStyle/>
        <a:p>
          <a:endParaRPr lang="tr-TR"/>
        </a:p>
      </dgm:t>
    </dgm:pt>
    <dgm:pt modelId="{94BC529D-BB1E-43E9-BFF5-DCD5D6D5F3EE}" type="sibTrans" cxnId="{AFB15D89-7781-4C0C-A9DF-0C58FA83BADC}">
      <dgm:prSet/>
      <dgm:spPr/>
      <dgm:t>
        <a:bodyPr/>
        <a:lstStyle/>
        <a:p>
          <a:endParaRPr lang="tr-TR"/>
        </a:p>
      </dgm:t>
    </dgm:pt>
    <dgm:pt modelId="{F0A6BD5A-5113-4A54-92F4-F01900A66C4D}" type="pres">
      <dgm:prSet presAssocID="{56660AA6-1972-4F83-986D-BDF391B1AF54}" presName="Name0" presStyleCnt="0">
        <dgm:presLayoutVars>
          <dgm:chMax val="7"/>
          <dgm:chPref val="7"/>
          <dgm:dir/>
        </dgm:presLayoutVars>
      </dgm:prSet>
      <dgm:spPr/>
      <dgm:t>
        <a:bodyPr/>
        <a:lstStyle/>
        <a:p>
          <a:endParaRPr lang="tr-TR"/>
        </a:p>
      </dgm:t>
    </dgm:pt>
    <dgm:pt modelId="{6B247FFB-7CE3-44CF-B681-7396548BBCD9}" type="pres">
      <dgm:prSet presAssocID="{56660AA6-1972-4F83-986D-BDF391B1AF54}" presName="Name1" presStyleCnt="0"/>
      <dgm:spPr/>
    </dgm:pt>
    <dgm:pt modelId="{4DDBF0E3-4217-4C28-AADB-A0391A3E417B}" type="pres">
      <dgm:prSet presAssocID="{56660AA6-1972-4F83-986D-BDF391B1AF54}" presName="cycle" presStyleCnt="0"/>
      <dgm:spPr/>
    </dgm:pt>
    <dgm:pt modelId="{653D93D6-C35D-432B-A657-3BADCB9BE6C6}" type="pres">
      <dgm:prSet presAssocID="{56660AA6-1972-4F83-986D-BDF391B1AF54}" presName="srcNode" presStyleLbl="node1" presStyleIdx="0" presStyleCnt="3"/>
      <dgm:spPr/>
    </dgm:pt>
    <dgm:pt modelId="{2B68A058-B85C-4C3C-9816-4766F205FEA6}" type="pres">
      <dgm:prSet presAssocID="{56660AA6-1972-4F83-986D-BDF391B1AF54}" presName="conn" presStyleLbl="parChTrans1D2" presStyleIdx="0" presStyleCnt="1"/>
      <dgm:spPr/>
      <dgm:t>
        <a:bodyPr/>
        <a:lstStyle/>
        <a:p>
          <a:endParaRPr lang="tr-TR"/>
        </a:p>
      </dgm:t>
    </dgm:pt>
    <dgm:pt modelId="{B75C511D-9EDB-43B6-B3D4-4C30FF80A6C1}" type="pres">
      <dgm:prSet presAssocID="{56660AA6-1972-4F83-986D-BDF391B1AF54}" presName="extraNode" presStyleLbl="node1" presStyleIdx="0" presStyleCnt="3"/>
      <dgm:spPr/>
    </dgm:pt>
    <dgm:pt modelId="{3556D24C-1690-489E-AEDC-FE09886928EE}" type="pres">
      <dgm:prSet presAssocID="{56660AA6-1972-4F83-986D-BDF391B1AF54}" presName="dstNode" presStyleLbl="node1" presStyleIdx="0" presStyleCnt="3"/>
      <dgm:spPr/>
    </dgm:pt>
    <dgm:pt modelId="{870F4BB6-BC85-46EC-8A8F-3994C5378F42}" type="pres">
      <dgm:prSet presAssocID="{E5C48F8A-ECB6-4799-9338-49129B75273F}" presName="text_1" presStyleLbl="node1" presStyleIdx="0" presStyleCnt="3">
        <dgm:presLayoutVars>
          <dgm:bulletEnabled val="1"/>
        </dgm:presLayoutVars>
      </dgm:prSet>
      <dgm:spPr/>
      <dgm:t>
        <a:bodyPr/>
        <a:lstStyle/>
        <a:p>
          <a:endParaRPr lang="tr-TR"/>
        </a:p>
      </dgm:t>
    </dgm:pt>
    <dgm:pt modelId="{2CADB931-4A67-49A0-B043-9301BD25FFBB}" type="pres">
      <dgm:prSet presAssocID="{E5C48F8A-ECB6-4799-9338-49129B75273F}" presName="accent_1" presStyleCnt="0"/>
      <dgm:spPr/>
    </dgm:pt>
    <dgm:pt modelId="{0F8562BD-055F-4724-BD47-A3238634A537}" type="pres">
      <dgm:prSet presAssocID="{E5C48F8A-ECB6-4799-9338-49129B75273F}" presName="accentRepeatNode" presStyleLbl="solidFgAcc1" presStyleIdx="0" presStyleCnt="3"/>
      <dgm:spPr/>
      <dgm:t>
        <a:bodyPr/>
        <a:lstStyle/>
        <a:p>
          <a:endParaRPr lang="tr-TR"/>
        </a:p>
      </dgm:t>
    </dgm:pt>
    <dgm:pt modelId="{16FF2319-ABC6-4D11-8402-4C993B903B70}" type="pres">
      <dgm:prSet presAssocID="{4BE1BE59-5A65-42BD-B9B6-857EABFE79B1}" presName="text_2" presStyleLbl="node1" presStyleIdx="1" presStyleCnt="3">
        <dgm:presLayoutVars>
          <dgm:bulletEnabled val="1"/>
        </dgm:presLayoutVars>
      </dgm:prSet>
      <dgm:spPr/>
      <dgm:t>
        <a:bodyPr/>
        <a:lstStyle/>
        <a:p>
          <a:endParaRPr lang="tr-TR"/>
        </a:p>
      </dgm:t>
    </dgm:pt>
    <dgm:pt modelId="{225436B0-54BA-4E45-B21F-2119079AF1A8}" type="pres">
      <dgm:prSet presAssocID="{4BE1BE59-5A65-42BD-B9B6-857EABFE79B1}" presName="accent_2" presStyleCnt="0"/>
      <dgm:spPr/>
    </dgm:pt>
    <dgm:pt modelId="{92E0EEAB-6DBC-414C-BF6A-7B2C6BBAFEE6}" type="pres">
      <dgm:prSet presAssocID="{4BE1BE59-5A65-42BD-B9B6-857EABFE79B1}" presName="accentRepeatNode" presStyleLbl="solidFgAcc1" presStyleIdx="1" presStyleCnt="3"/>
      <dgm:spPr/>
    </dgm:pt>
    <dgm:pt modelId="{D6A47957-473C-4CA7-B5E9-3F85C943CAB5}" type="pres">
      <dgm:prSet presAssocID="{1E05897B-9A46-448C-B764-C2AFB3B9BF25}" presName="text_3" presStyleLbl="node1" presStyleIdx="2" presStyleCnt="3">
        <dgm:presLayoutVars>
          <dgm:bulletEnabled val="1"/>
        </dgm:presLayoutVars>
      </dgm:prSet>
      <dgm:spPr/>
      <dgm:t>
        <a:bodyPr/>
        <a:lstStyle/>
        <a:p>
          <a:endParaRPr lang="tr-TR"/>
        </a:p>
      </dgm:t>
    </dgm:pt>
    <dgm:pt modelId="{671DE528-95EA-4969-8508-C4A60C746F8A}" type="pres">
      <dgm:prSet presAssocID="{1E05897B-9A46-448C-B764-C2AFB3B9BF25}" presName="accent_3" presStyleCnt="0"/>
      <dgm:spPr/>
    </dgm:pt>
    <dgm:pt modelId="{0DC6751E-AE6F-4BCA-B30B-6F1084172777}" type="pres">
      <dgm:prSet presAssocID="{1E05897B-9A46-448C-B764-C2AFB3B9BF25}" presName="accentRepeatNode" presStyleLbl="solidFgAcc1" presStyleIdx="2" presStyleCnt="3"/>
      <dgm:spPr/>
    </dgm:pt>
  </dgm:ptLst>
  <dgm:cxnLst>
    <dgm:cxn modelId="{C5A00B3A-2204-47B1-A747-86AB3B960C61}" type="presOf" srcId="{324231B3-99A4-4AAE-99FC-4E8FB3169CC5}" destId="{2B68A058-B85C-4C3C-9816-4766F205FEA6}" srcOrd="0" destOrd="0" presId="urn:microsoft.com/office/officeart/2008/layout/VerticalCurvedList"/>
    <dgm:cxn modelId="{27128429-A0D2-484D-A013-A6496A7A811F}" type="presOf" srcId="{4BE1BE59-5A65-42BD-B9B6-857EABFE79B1}" destId="{16FF2319-ABC6-4D11-8402-4C993B903B70}" srcOrd="0" destOrd="0" presId="urn:microsoft.com/office/officeart/2008/layout/VerticalCurvedList"/>
    <dgm:cxn modelId="{8201D339-8497-4F5F-9590-85A717070FD3}" type="presOf" srcId="{1E05897B-9A46-448C-B764-C2AFB3B9BF25}" destId="{D6A47957-473C-4CA7-B5E9-3F85C943CAB5}" srcOrd="0" destOrd="0" presId="urn:microsoft.com/office/officeart/2008/layout/VerticalCurvedList"/>
    <dgm:cxn modelId="{A0444D13-F5C7-4841-B8AE-B63249C146F0}" type="presOf" srcId="{E5C48F8A-ECB6-4799-9338-49129B75273F}" destId="{870F4BB6-BC85-46EC-8A8F-3994C5378F42}" srcOrd="0" destOrd="0" presId="urn:microsoft.com/office/officeart/2008/layout/VerticalCurvedList"/>
    <dgm:cxn modelId="{7238841D-2B21-4671-89E9-9A59039E9708}" srcId="{56660AA6-1972-4F83-986D-BDF391B1AF54}" destId="{E5C48F8A-ECB6-4799-9338-49129B75273F}" srcOrd="0" destOrd="0" parTransId="{E148428C-B053-43B6-BE1E-C561AEE698C7}" sibTransId="{324231B3-99A4-4AAE-99FC-4E8FB3169CC5}"/>
    <dgm:cxn modelId="{F1371A98-8F2A-4CCE-B3CF-E9090685656F}" srcId="{56660AA6-1972-4F83-986D-BDF391B1AF54}" destId="{4BE1BE59-5A65-42BD-B9B6-857EABFE79B1}" srcOrd="1" destOrd="0" parTransId="{B2AE01DD-9F7C-43F1-A392-8D05AE909B29}" sibTransId="{AFF935E3-2506-4EAD-8F90-DBC3FADB17EB}"/>
    <dgm:cxn modelId="{84C00C2A-4727-45AB-ADF7-61E9D2AAD8EF}" type="presOf" srcId="{56660AA6-1972-4F83-986D-BDF391B1AF54}" destId="{F0A6BD5A-5113-4A54-92F4-F01900A66C4D}" srcOrd="0" destOrd="0" presId="urn:microsoft.com/office/officeart/2008/layout/VerticalCurvedList"/>
    <dgm:cxn modelId="{AFB15D89-7781-4C0C-A9DF-0C58FA83BADC}" srcId="{56660AA6-1972-4F83-986D-BDF391B1AF54}" destId="{1E05897B-9A46-448C-B764-C2AFB3B9BF25}" srcOrd="2" destOrd="0" parTransId="{288F4EE1-EAF1-47F5-9740-A0793F357404}" sibTransId="{94BC529D-BB1E-43E9-BFF5-DCD5D6D5F3EE}"/>
    <dgm:cxn modelId="{0C169E03-0AFB-4E48-9FF9-81471A436D22}" type="presParOf" srcId="{F0A6BD5A-5113-4A54-92F4-F01900A66C4D}" destId="{6B247FFB-7CE3-44CF-B681-7396548BBCD9}" srcOrd="0" destOrd="0" presId="urn:microsoft.com/office/officeart/2008/layout/VerticalCurvedList"/>
    <dgm:cxn modelId="{9336DD74-04E0-4F78-9B96-D8EFAE382921}" type="presParOf" srcId="{6B247FFB-7CE3-44CF-B681-7396548BBCD9}" destId="{4DDBF0E3-4217-4C28-AADB-A0391A3E417B}" srcOrd="0" destOrd="0" presId="urn:microsoft.com/office/officeart/2008/layout/VerticalCurvedList"/>
    <dgm:cxn modelId="{23FE76C8-643E-41F5-9411-2B10021066E1}" type="presParOf" srcId="{4DDBF0E3-4217-4C28-AADB-A0391A3E417B}" destId="{653D93D6-C35D-432B-A657-3BADCB9BE6C6}" srcOrd="0" destOrd="0" presId="urn:microsoft.com/office/officeart/2008/layout/VerticalCurvedList"/>
    <dgm:cxn modelId="{2E20E11C-F1FA-413F-9025-5BAF2A7A3138}" type="presParOf" srcId="{4DDBF0E3-4217-4C28-AADB-A0391A3E417B}" destId="{2B68A058-B85C-4C3C-9816-4766F205FEA6}" srcOrd="1" destOrd="0" presId="urn:microsoft.com/office/officeart/2008/layout/VerticalCurvedList"/>
    <dgm:cxn modelId="{9BF76CB2-BB10-412F-A7F1-C648E79E7F5F}" type="presParOf" srcId="{4DDBF0E3-4217-4C28-AADB-A0391A3E417B}" destId="{B75C511D-9EDB-43B6-B3D4-4C30FF80A6C1}" srcOrd="2" destOrd="0" presId="urn:microsoft.com/office/officeart/2008/layout/VerticalCurvedList"/>
    <dgm:cxn modelId="{7715F430-21FE-4F27-92F6-8177D68891FB}" type="presParOf" srcId="{4DDBF0E3-4217-4C28-AADB-A0391A3E417B}" destId="{3556D24C-1690-489E-AEDC-FE09886928EE}" srcOrd="3" destOrd="0" presId="urn:microsoft.com/office/officeart/2008/layout/VerticalCurvedList"/>
    <dgm:cxn modelId="{D682870F-A163-4D2E-999D-601D85031409}" type="presParOf" srcId="{6B247FFB-7CE3-44CF-B681-7396548BBCD9}" destId="{870F4BB6-BC85-46EC-8A8F-3994C5378F42}" srcOrd="1" destOrd="0" presId="urn:microsoft.com/office/officeart/2008/layout/VerticalCurvedList"/>
    <dgm:cxn modelId="{C29E9DF0-BD3C-4DFE-8C7C-1192EB1CBC8C}" type="presParOf" srcId="{6B247FFB-7CE3-44CF-B681-7396548BBCD9}" destId="{2CADB931-4A67-49A0-B043-9301BD25FFBB}" srcOrd="2" destOrd="0" presId="urn:microsoft.com/office/officeart/2008/layout/VerticalCurvedList"/>
    <dgm:cxn modelId="{38852519-1E85-4EAC-9BA8-4793F8F12220}" type="presParOf" srcId="{2CADB931-4A67-49A0-B043-9301BD25FFBB}" destId="{0F8562BD-055F-4724-BD47-A3238634A537}" srcOrd="0" destOrd="0" presId="urn:microsoft.com/office/officeart/2008/layout/VerticalCurvedList"/>
    <dgm:cxn modelId="{12FCD7D4-AF52-49E7-963F-4A64D5CCE332}" type="presParOf" srcId="{6B247FFB-7CE3-44CF-B681-7396548BBCD9}" destId="{16FF2319-ABC6-4D11-8402-4C993B903B70}" srcOrd="3" destOrd="0" presId="urn:microsoft.com/office/officeart/2008/layout/VerticalCurvedList"/>
    <dgm:cxn modelId="{5D809FFD-9CF1-4970-8F53-540280C2584C}" type="presParOf" srcId="{6B247FFB-7CE3-44CF-B681-7396548BBCD9}" destId="{225436B0-54BA-4E45-B21F-2119079AF1A8}" srcOrd="4" destOrd="0" presId="urn:microsoft.com/office/officeart/2008/layout/VerticalCurvedList"/>
    <dgm:cxn modelId="{63DEAD8A-0F72-4D1B-9191-63ABC9412190}" type="presParOf" srcId="{225436B0-54BA-4E45-B21F-2119079AF1A8}" destId="{92E0EEAB-6DBC-414C-BF6A-7B2C6BBAFEE6}" srcOrd="0" destOrd="0" presId="urn:microsoft.com/office/officeart/2008/layout/VerticalCurvedList"/>
    <dgm:cxn modelId="{D836A2D1-C4DC-4CB7-ACE3-BF716BD67023}" type="presParOf" srcId="{6B247FFB-7CE3-44CF-B681-7396548BBCD9}" destId="{D6A47957-473C-4CA7-B5E9-3F85C943CAB5}" srcOrd="5" destOrd="0" presId="urn:microsoft.com/office/officeart/2008/layout/VerticalCurvedList"/>
    <dgm:cxn modelId="{EEE346F8-6BDB-49A5-9829-2260538AD2B8}" type="presParOf" srcId="{6B247FFB-7CE3-44CF-B681-7396548BBCD9}" destId="{671DE528-95EA-4969-8508-C4A60C746F8A}" srcOrd="6" destOrd="0" presId="urn:microsoft.com/office/officeart/2008/layout/VerticalCurvedList"/>
    <dgm:cxn modelId="{15DD1579-3961-468C-8351-9AFCB90AE9BE}" type="presParOf" srcId="{671DE528-95EA-4969-8508-C4A60C746F8A}" destId="{0DC6751E-AE6F-4BCA-B30B-6F10841727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6660AA6-1972-4F83-986D-BDF391B1AF5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E5C48F8A-ECB6-4799-9338-49129B75273F}">
      <dgm:prSet phldrT="[Metin]" custT="1"/>
      <dgm:spPr>
        <a:solidFill>
          <a:srgbClr val="FF9900"/>
        </a:solidFill>
      </dgm:spPr>
      <dgm:t>
        <a:bodyPr/>
        <a:lstStyle/>
        <a:p>
          <a:r>
            <a:rPr lang="tr-TR" sz="2400" b="1" dirty="0" smtClean="0">
              <a:solidFill>
                <a:schemeClr val="tx1"/>
              </a:solidFill>
            </a:rPr>
            <a:t>Gözlem Formlarının Doldurulması</a:t>
          </a:r>
          <a:endParaRPr lang="tr-TR" b="1" dirty="0">
            <a:solidFill>
              <a:schemeClr val="tx1"/>
            </a:solidFill>
          </a:endParaRPr>
        </a:p>
      </dgm:t>
    </dgm:pt>
    <dgm:pt modelId="{E148428C-B053-43B6-BE1E-C561AEE698C7}" type="parTrans" cxnId="{7238841D-2B21-4671-89E9-9A59039E9708}">
      <dgm:prSet/>
      <dgm:spPr/>
      <dgm:t>
        <a:bodyPr/>
        <a:lstStyle/>
        <a:p>
          <a:endParaRPr lang="tr-TR"/>
        </a:p>
      </dgm:t>
    </dgm:pt>
    <dgm:pt modelId="{324231B3-99A4-4AAE-99FC-4E8FB3169CC5}" type="sibTrans" cxnId="{7238841D-2B21-4671-89E9-9A59039E9708}">
      <dgm:prSet/>
      <dgm:spPr/>
      <dgm:t>
        <a:bodyPr/>
        <a:lstStyle/>
        <a:p>
          <a:endParaRPr lang="tr-TR"/>
        </a:p>
      </dgm:t>
    </dgm:pt>
    <dgm:pt modelId="{4BE1BE59-5A65-42BD-B9B6-857EABFE79B1}">
      <dgm:prSet phldrT="[Metin]" custT="1"/>
      <dgm:spPr>
        <a:solidFill>
          <a:srgbClr val="92D050"/>
        </a:solidFill>
      </dgm:spPr>
      <dgm:t>
        <a:bodyPr/>
        <a:lstStyle/>
        <a:p>
          <a:r>
            <a:rPr lang="tr-TR" sz="2400" b="1" dirty="0" smtClean="0">
              <a:solidFill>
                <a:schemeClr val="tx1"/>
              </a:solidFill>
            </a:rPr>
            <a:t>Tablet Bilgisayar Grup Tarama Uygulaması</a:t>
          </a:r>
          <a:endParaRPr lang="tr-TR" b="1" dirty="0">
            <a:solidFill>
              <a:schemeClr val="tx1"/>
            </a:solidFill>
          </a:endParaRPr>
        </a:p>
      </dgm:t>
    </dgm:pt>
    <dgm:pt modelId="{B2AE01DD-9F7C-43F1-A392-8D05AE909B29}" type="parTrans" cxnId="{F1371A98-8F2A-4CCE-B3CF-E9090685656F}">
      <dgm:prSet/>
      <dgm:spPr/>
      <dgm:t>
        <a:bodyPr/>
        <a:lstStyle/>
        <a:p>
          <a:endParaRPr lang="tr-TR"/>
        </a:p>
      </dgm:t>
    </dgm:pt>
    <dgm:pt modelId="{AFF935E3-2506-4EAD-8F90-DBC3FADB17EB}" type="sibTrans" cxnId="{F1371A98-8F2A-4CCE-B3CF-E9090685656F}">
      <dgm:prSet/>
      <dgm:spPr/>
      <dgm:t>
        <a:bodyPr/>
        <a:lstStyle/>
        <a:p>
          <a:endParaRPr lang="tr-TR"/>
        </a:p>
      </dgm:t>
    </dgm:pt>
    <dgm:pt modelId="{1E05897B-9A46-448C-B764-C2AFB3B9BF25}">
      <dgm:prSet phldrT="[Metin]" custT="1"/>
      <dgm:spPr>
        <a:blipFill rotWithShape="0">
          <a:blip xmlns:r="http://schemas.openxmlformats.org/officeDocument/2006/relationships" r:embed="rId1"/>
          <a:tile tx="0" ty="0" sx="100000" sy="100000" flip="none" algn="tl"/>
        </a:blipFill>
      </dgm:spPr>
      <dgm:t>
        <a:bodyPr/>
        <a:lstStyle/>
        <a:p>
          <a:r>
            <a:rPr lang="tr-TR" sz="2400" b="1" dirty="0" smtClean="0">
              <a:solidFill>
                <a:schemeClr val="tx1"/>
              </a:solidFill>
            </a:rPr>
            <a:t>Bireysel Değerlendirme</a:t>
          </a:r>
          <a:endParaRPr lang="tr-TR" b="1" dirty="0">
            <a:solidFill>
              <a:schemeClr val="tx1"/>
            </a:solidFill>
          </a:endParaRPr>
        </a:p>
      </dgm:t>
    </dgm:pt>
    <dgm:pt modelId="{288F4EE1-EAF1-47F5-9740-A0793F357404}" type="parTrans" cxnId="{AFB15D89-7781-4C0C-A9DF-0C58FA83BADC}">
      <dgm:prSet/>
      <dgm:spPr/>
      <dgm:t>
        <a:bodyPr/>
        <a:lstStyle/>
        <a:p>
          <a:endParaRPr lang="tr-TR"/>
        </a:p>
      </dgm:t>
    </dgm:pt>
    <dgm:pt modelId="{94BC529D-BB1E-43E9-BFF5-DCD5D6D5F3EE}" type="sibTrans" cxnId="{AFB15D89-7781-4C0C-A9DF-0C58FA83BADC}">
      <dgm:prSet/>
      <dgm:spPr/>
      <dgm:t>
        <a:bodyPr/>
        <a:lstStyle/>
        <a:p>
          <a:endParaRPr lang="tr-TR"/>
        </a:p>
      </dgm:t>
    </dgm:pt>
    <dgm:pt modelId="{F0A6BD5A-5113-4A54-92F4-F01900A66C4D}" type="pres">
      <dgm:prSet presAssocID="{56660AA6-1972-4F83-986D-BDF391B1AF54}" presName="Name0" presStyleCnt="0">
        <dgm:presLayoutVars>
          <dgm:chMax val="7"/>
          <dgm:chPref val="7"/>
          <dgm:dir/>
        </dgm:presLayoutVars>
      </dgm:prSet>
      <dgm:spPr/>
      <dgm:t>
        <a:bodyPr/>
        <a:lstStyle/>
        <a:p>
          <a:endParaRPr lang="tr-TR"/>
        </a:p>
      </dgm:t>
    </dgm:pt>
    <dgm:pt modelId="{6B247FFB-7CE3-44CF-B681-7396548BBCD9}" type="pres">
      <dgm:prSet presAssocID="{56660AA6-1972-4F83-986D-BDF391B1AF54}" presName="Name1" presStyleCnt="0"/>
      <dgm:spPr/>
    </dgm:pt>
    <dgm:pt modelId="{4DDBF0E3-4217-4C28-AADB-A0391A3E417B}" type="pres">
      <dgm:prSet presAssocID="{56660AA6-1972-4F83-986D-BDF391B1AF54}" presName="cycle" presStyleCnt="0"/>
      <dgm:spPr/>
    </dgm:pt>
    <dgm:pt modelId="{653D93D6-C35D-432B-A657-3BADCB9BE6C6}" type="pres">
      <dgm:prSet presAssocID="{56660AA6-1972-4F83-986D-BDF391B1AF54}" presName="srcNode" presStyleLbl="node1" presStyleIdx="0" presStyleCnt="3"/>
      <dgm:spPr/>
    </dgm:pt>
    <dgm:pt modelId="{2B68A058-B85C-4C3C-9816-4766F205FEA6}" type="pres">
      <dgm:prSet presAssocID="{56660AA6-1972-4F83-986D-BDF391B1AF54}" presName="conn" presStyleLbl="parChTrans1D2" presStyleIdx="0" presStyleCnt="1"/>
      <dgm:spPr/>
      <dgm:t>
        <a:bodyPr/>
        <a:lstStyle/>
        <a:p>
          <a:endParaRPr lang="tr-TR"/>
        </a:p>
      </dgm:t>
    </dgm:pt>
    <dgm:pt modelId="{B75C511D-9EDB-43B6-B3D4-4C30FF80A6C1}" type="pres">
      <dgm:prSet presAssocID="{56660AA6-1972-4F83-986D-BDF391B1AF54}" presName="extraNode" presStyleLbl="node1" presStyleIdx="0" presStyleCnt="3"/>
      <dgm:spPr/>
    </dgm:pt>
    <dgm:pt modelId="{3556D24C-1690-489E-AEDC-FE09886928EE}" type="pres">
      <dgm:prSet presAssocID="{56660AA6-1972-4F83-986D-BDF391B1AF54}" presName="dstNode" presStyleLbl="node1" presStyleIdx="0" presStyleCnt="3"/>
      <dgm:spPr/>
    </dgm:pt>
    <dgm:pt modelId="{870F4BB6-BC85-46EC-8A8F-3994C5378F42}" type="pres">
      <dgm:prSet presAssocID="{E5C48F8A-ECB6-4799-9338-49129B75273F}" presName="text_1" presStyleLbl="node1" presStyleIdx="0" presStyleCnt="3">
        <dgm:presLayoutVars>
          <dgm:bulletEnabled val="1"/>
        </dgm:presLayoutVars>
      </dgm:prSet>
      <dgm:spPr/>
      <dgm:t>
        <a:bodyPr/>
        <a:lstStyle/>
        <a:p>
          <a:endParaRPr lang="tr-TR"/>
        </a:p>
      </dgm:t>
    </dgm:pt>
    <dgm:pt modelId="{2CADB931-4A67-49A0-B043-9301BD25FFBB}" type="pres">
      <dgm:prSet presAssocID="{E5C48F8A-ECB6-4799-9338-49129B75273F}" presName="accent_1" presStyleCnt="0"/>
      <dgm:spPr/>
    </dgm:pt>
    <dgm:pt modelId="{0F8562BD-055F-4724-BD47-A3238634A537}" type="pres">
      <dgm:prSet presAssocID="{E5C48F8A-ECB6-4799-9338-49129B75273F}" presName="accentRepeatNode" presStyleLbl="solidFgAcc1" presStyleIdx="0" presStyleCnt="3" custLinFactNeighborX="14486" custLinFactNeighborY="-2016"/>
      <dgm:spPr/>
      <dgm:t>
        <a:bodyPr/>
        <a:lstStyle/>
        <a:p>
          <a:endParaRPr lang="tr-TR"/>
        </a:p>
      </dgm:t>
    </dgm:pt>
    <dgm:pt modelId="{16FF2319-ABC6-4D11-8402-4C993B903B70}" type="pres">
      <dgm:prSet presAssocID="{4BE1BE59-5A65-42BD-B9B6-857EABFE79B1}" presName="text_2" presStyleLbl="node1" presStyleIdx="1" presStyleCnt="3">
        <dgm:presLayoutVars>
          <dgm:bulletEnabled val="1"/>
        </dgm:presLayoutVars>
      </dgm:prSet>
      <dgm:spPr/>
      <dgm:t>
        <a:bodyPr/>
        <a:lstStyle/>
        <a:p>
          <a:endParaRPr lang="tr-TR"/>
        </a:p>
      </dgm:t>
    </dgm:pt>
    <dgm:pt modelId="{225436B0-54BA-4E45-B21F-2119079AF1A8}" type="pres">
      <dgm:prSet presAssocID="{4BE1BE59-5A65-42BD-B9B6-857EABFE79B1}" presName="accent_2" presStyleCnt="0"/>
      <dgm:spPr/>
    </dgm:pt>
    <dgm:pt modelId="{92E0EEAB-6DBC-414C-BF6A-7B2C6BBAFEE6}" type="pres">
      <dgm:prSet presAssocID="{4BE1BE59-5A65-42BD-B9B6-857EABFE79B1}" presName="accentRepeatNode" presStyleLbl="solidFgAcc1" presStyleIdx="1" presStyleCnt="3"/>
      <dgm:spPr/>
    </dgm:pt>
    <dgm:pt modelId="{D6A47957-473C-4CA7-B5E9-3F85C943CAB5}" type="pres">
      <dgm:prSet presAssocID="{1E05897B-9A46-448C-B764-C2AFB3B9BF25}" presName="text_3" presStyleLbl="node1" presStyleIdx="2" presStyleCnt="3">
        <dgm:presLayoutVars>
          <dgm:bulletEnabled val="1"/>
        </dgm:presLayoutVars>
      </dgm:prSet>
      <dgm:spPr/>
      <dgm:t>
        <a:bodyPr/>
        <a:lstStyle/>
        <a:p>
          <a:endParaRPr lang="tr-TR"/>
        </a:p>
      </dgm:t>
    </dgm:pt>
    <dgm:pt modelId="{671DE528-95EA-4969-8508-C4A60C746F8A}" type="pres">
      <dgm:prSet presAssocID="{1E05897B-9A46-448C-B764-C2AFB3B9BF25}" presName="accent_3" presStyleCnt="0"/>
      <dgm:spPr/>
    </dgm:pt>
    <dgm:pt modelId="{0DC6751E-AE6F-4BCA-B30B-6F1084172777}" type="pres">
      <dgm:prSet presAssocID="{1E05897B-9A46-448C-B764-C2AFB3B9BF25}" presName="accentRepeatNode" presStyleLbl="solidFgAcc1" presStyleIdx="2" presStyleCnt="3"/>
      <dgm:spPr/>
    </dgm:pt>
  </dgm:ptLst>
  <dgm:cxnLst>
    <dgm:cxn modelId="{3245C3E5-54ED-4A8D-8C4F-75D5C787DC97}" type="presOf" srcId="{56660AA6-1972-4F83-986D-BDF391B1AF54}" destId="{F0A6BD5A-5113-4A54-92F4-F01900A66C4D}" srcOrd="0" destOrd="0" presId="urn:microsoft.com/office/officeart/2008/layout/VerticalCurvedList"/>
    <dgm:cxn modelId="{3F5BC87E-7757-4FCA-A5ED-15EAA3AC356A}" type="presOf" srcId="{E5C48F8A-ECB6-4799-9338-49129B75273F}" destId="{870F4BB6-BC85-46EC-8A8F-3994C5378F42}" srcOrd="0" destOrd="0" presId="urn:microsoft.com/office/officeart/2008/layout/VerticalCurvedList"/>
    <dgm:cxn modelId="{7238841D-2B21-4671-89E9-9A59039E9708}" srcId="{56660AA6-1972-4F83-986D-BDF391B1AF54}" destId="{E5C48F8A-ECB6-4799-9338-49129B75273F}" srcOrd="0" destOrd="0" parTransId="{E148428C-B053-43B6-BE1E-C561AEE698C7}" sibTransId="{324231B3-99A4-4AAE-99FC-4E8FB3169CC5}"/>
    <dgm:cxn modelId="{89392DFC-DDFC-4C93-BD17-1EC84CD7D287}" type="presOf" srcId="{324231B3-99A4-4AAE-99FC-4E8FB3169CC5}" destId="{2B68A058-B85C-4C3C-9816-4766F205FEA6}" srcOrd="0" destOrd="0" presId="urn:microsoft.com/office/officeart/2008/layout/VerticalCurvedList"/>
    <dgm:cxn modelId="{F1371A98-8F2A-4CCE-B3CF-E9090685656F}" srcId="{56660AA6-1972-4F83-986D-BDF391B1AF54}" destId="{4BE1BE59-5A65-42BD-B9B6-857EABFE79B1}" srcOrd="1" destOrd="0" parTransId="{B2AE01DD-9F7C-43F1-A392-8D05AE909B29}" sibTransId="{AFF935E3-2506-4EAD-8F90-DBC3FADB17EB}"/>
    <dgm:cxn modelId="{AEF6D730-2525-4472-BCEA-09DF0D3CFC9F}" type="presOf" srcId="{4BE1BE59-5A65-42BD-B9B6-857EABFE79B1}" destId="{16FF2319-ABC6-4D11-8402-4C993B903B70}" srcOrd="0" destOrd="0" presId="urn:microsoft.com/office/officeart/2008/layout/VerticalCurvedList"/>
    <dgm:cxn modelId="{AFB15D89-7781-4C0C-A9DF-0C58FA83BADC}" srcId="{56660AA6-1972-4F83-986D-BDF391B1AF54}" destId="{1E05897B-9A46-448C-B764-C2AFB3B9BF25}" srcOrd="2" destOrd="0" parTransId="{288F4EE1-EAF1-47F5-9740-A0793F357404}" sibTransId="{94BC529D-BB1E-43E9-BFF5-DCD5D6D5F3EE}"/>
    <dgm:cxn modelId="{269E535F-A696-467B-9F6B-76D08D4EE4E8}" type="presOf" srcId="{1E05897B-9A46-448C-B764-C2AFB3B9BF25}" destId="{D6A47957-473C-4CA7-B5E9-3F85C943CAB5}" srcOrd="0" destOrd="0" presId="urn:microsoft.com/office/officeart/2008/layout/VerticalCurvedList"/>
    <dgm:cxn modelId="{CC8AB452-9E17-42B8-B52A-81BA3E267DDF}" type="presParOf" srcId="{F0A6BD5A-5113-4A54-92F4-F01900A66C4D}" destId="{6B247FFB-7CE3-44CF-B681-7396548BBCD9}" srcOrd="0" destOrd="0" presId="urn:microsoft.com/office/officeart/2008/layout/VerticalCurvedList"/>
    <dgm:cxn modelId="{6E2E0241-D5A7-4C05-92E2-31CFC4D7B5BC}" type="presParOf" srcId="{6B247FFB-7CE3-44CF-B681-7396548BBCD9}" destId="{4DDBF0E3-4217-4C28-AADB-A0391A3E417B}" srcOrd="0" destOrd="0" presId="urn:microsoft.com/office/officeart/2008/layout/VerticalCurvedList"/>
    <dgm:cxn modelId="{AFC4557C-80E8-4682-8AFF-EA399BFE705E}" type="presParOf" srcId="{4DDBF0E3-4217-4C28-AADB-A0391A3E417B}" destId="{653D93D6-C35D-432B-A657-3BADCB9BE6C6}" srcOrd="0" destOrd="0" presId="urn:microsoft.com/office/officeart/2008/layout/VerticalCurvedList"/>
    <dgm:cxn modelId="{7B74E378-409F-4307-B79C-4BA4E820E366}" type="presParOf" srcId="{4DDBF0E3-4217-4C28-AADB-A0391A3E417B}" destId="{2B68A058-B85C-4C3C-9816-4766F205FEA6}" srcOrd="1" destOrd="0" presId="urn:microsoft.com/office/officeart/2008/layout/VerticalCurvedList"/>
    <dgm:cxn modelId="{9182616D-EF47-483B-941B-30C8A4A6DE5F}" type="presParOf" srcId="{4DDBF0E3-4217-4C28-AADB-A0391A3E417B}" destId="{B75C511D-9EDB-43B6-B3D4-4C30FF80A6C1}" srcOrd="2" destOrd="0" presId="urn:microsoft.com/office/officeart/2008/layout/VerticalCurvedList"/>
    <dgm:cxn modelId="{0600ADCB-9FCC-480C-B5F6-D0593546C8BE}" type="presParOf" srcId="{4DDBF0E3-4217-4C28-AADB-A0391A3E417B}" destId="{3556D24C-1690-489E-AEDC-FE09886928EE}" srcOrd="3" destOrd="0" presId="urn:microsoft.com/office/officeart/2008/layout/VerticalCurvedList"/>
    <dgm:cxn modelId="{7D3DC1D2-659F-46A6-AF12-A45597C135DF}" type="presParOf" srcId="{6B247FFB-7CE3-44CF-B681-7396548BBCD9}" destId="{870F4BB6-BC85-46EC-8A8F-3994C5378F42}" srcOrd="1" destOrd="0" presId="urn:microsoft.com/office/officeart/2008/layout/VerticalCurvedList"/>
    <dgm:cxn modelId="{EFB1D8B3-263B-4F70-9386-6E25A791F732}" type="presParOf" srcId="{6B247FFB-7CE3-44CF-B681-7396548BBCD9}" destId="{2CADB931-4A67-49A0-B043-9301BD25FFBB}" srcOrd="2" destOrd="0" presId="urn:microsoft.com/office/officeart/2008/layout/VerticalCurvedList"/>
    <dgm:cxn modelId="{D0ACEC62-F0A1-4F52-96FC-2731FE98A5F3}" type="presParOf" srcId="{2CADB931-4A67-49A0-B043-9301BD25FFBB}" destId="{0F8562BD-055F-4724-BD47-A3238634A537}" srcOrd="0" destOrd="0" presId="urn:microsoft.com/office/officeart/2008/layout/VerticalCurvedList"/>
    <dgm:cxn modelId="{CA2D8086-66F3-4814-8031-F07DF6514DBA}" type="presParOf" srcId="{6B247FFB-7CE3-44CF-B681-7396548BBCD9}" destId="{16FF2319-ABC6-4D11-8402-4C993B903B70}" srcOrd="3" destOrd="0" presId="urn:microsoft.com/office/officeart/2008/layout/VerticalCurvedList"/>
    <dgm:cxn modelId="{45954C20-CC3A-431B-AC20-E9686A0AB518}" type="presParOf" srcId="{6B247FFB-7CE3-44CF-B681-7396548BBCD9}" destId="{225436B0-54BA-4E45-B21F-2119079AF1A8}" srcOrd="4" destOrd="0" presId="urn:microsoft.com/office/officeart/2008/layout/VerticalCurvedList"/>
    <dgm:cxn modelId="{D7DD52EC-AE6D-4657-9F00-E26A4B6D5E98}" type="presParOf" srcId="{225436B0-54BA-4E45-B21F-2119079AF1A8}" destId="{92E0EEAB-6DBC-414C-BF6A-7B2C6BBAFEE6}" srcOrd="0" destOrd="0" presId="urn:microsoft.com/office/officeart/2008/layout/VerticalCurvedList"/>
    <dgm:cxn modelId="{0C4B6361-34CB-4E4B-9036-0E3C0CA0B520}" type="presParOf" srcId="{6B247FFB-7CE3-44CF-B681-7396548BBCD9}" destId="{D6A47957-473C-4CA7-B5E9-3F85C943CAB5}" srcOrd="5" destOrd="0" presId="urn:microsoft.com/office/officeart/2008/layout/VerticalCurvedList"/>
    <dgm:cxn modelId="{70A0C1F1-A168-481C-BA12-5094BFC5E7E9}" type="presParOf" srcId="{6B247FFB-7CE3-44CF-B681-7396548BBCD9}" destId="{671DE528-95EA-4969-8508-C4A60C746F8A}" srcOrd="6" destOrd="0" presId="urn:microsoft.com/office/officeart/2008/layout/VerticalCurvedList"/>
    <dgm:cxn modelId="{51CE5B01-CD51-4EE7-B840-5CDA653F0335}" type="presParOf" srcId="{671DE528-95EA-4969-8508-C4A60C746F8A}" destId="{0DC6751E-AE6F-4BCA-B30B-6F10841727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8A058-B85C-4C3C-9816-4766F205FEA6}">
      <dsp:nvSpPr>
        <dsp:cNvPr id="0" name=""/>
        <dsp:cNvSpPr/>
      </dsp:nvSpPr>
      <dsp:spPr>
        <a:xfrm>
          <a:off x="-4349930" y="-667251"/>
          <a:ext cx="5182479" cy="5182479"/>
        </a:xfrm>
        <a:prstGeom prst="blockArc">
          <a:avLst>
            <a:gd name="adj1" fmla="val 18900000"/>
            <a:gd name="adj2" fmla="val 2700000"/>
            <a:gd name="adj3" fmla="val 417"/>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F4BB6-BC85-46EC-8A8F-3994C5378F42}">
      <dsp:nvSpPr>
        <dsp:cNvPr id="0" name=""/>
        <dsp:cNvSpPr/>
      </dsp:nvSpPr>
      <dsp:spPr>
        <a:xfrm>
          <a:off x="535426" y="384797"/>
          <a:ext cx="6541590" cy="769595"/>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66"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rPr>
            <a:t>Zeka</a:t>
          </a:r>
          <a:endParaRPr lang="tr-TR" b="1" kern="1200" dirty="0">
            <a:solidFill>
              <a:schemeClr val="tx1"/>
            </a:solidFill>
          </a:endParaRPr>
        </a:p>
      </dsp:txBody>
      <dsp:txXfrm>
        <a:off x="535426" y="384797"/>
        <a:ext cx="6541590" cy="769595"/>
      </dsp:txXfrm>
    </dsp:sp>
    <dsp:sp modelId="{0F8562BD-055F-4724-BD47-A3238634A537}">
      <dsp:nvSpPr>
        <dsp:cNvPr id="0" name=""/>
        <dsp:cNvSpPr/>
      </dsp:nvSpPr>
      <dsp:spPr>
        <a:xfrm>
          <a:off x="54429" y="288598"/>
          <a:ext cx="961994" cy="96199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F2319-ABC6-4D11-8402-4C993B903B70}">
      <dsp:nvSpPr>
        <dsp:cNvPr id="0" name=""/>
        <dsp:cNvSpPr/>
      </dsp:nvSpPr>
      <dsp:spPr>
        <a:xfrm>
          <a:off x="815174" y="1539190"/>
          <a:ext cx="6261843" cy="76959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66"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rPr>
            <a:t>Yetenek</a:t>
          </a:r>
          <a:endParaRPr lang="tr-TR" b="1" kern="1200" dirty="0">
            <a:solidFill>
              <a:schemeClr val="tx1"/>
            </a:solidFill>
          </a:endParaRPr>
        </a:p>
      </dsp:txBody>
      <dsp:txXfrm>
        <a:off x="815174" y="1539190"/>
        <a:ext cx="6261843" cy="769595"/>
      </dsp:txXfrm>
    </dsp:sp>
    <dsp:sp modelId="{92E0EEAB-6DBC-414C-BF6A-7B2C6BBAFEE6}">
      <dsp:nvSpPr>
        <dsp:cNvPr id="0" name=""/>
        <dsp:cNvSpPr/>
      </dsp:nvSpPr>
      <dsp:spPr>
        <a:xfrm>
          <a:off x="334177" y="1442991"/>
          <a:ext cx="961994" cy="961994"/>
        </a:xfrm>
        <a:prstGeom prst="ellipse">
          <a:avLst/>
        </a:prstGeom>
        <a:solidFill>
          <a:schemeClr val="lt1">
            <a:hueOff val="0"/>
            <a:satOff val="0"/>
            <a:lumOff val="0"/>
            <a:alphaOff val="0"/>
          </a:schemeClr>
        </a:solidFill>
        <a:ln w="25400" cap="flat" cmpd="sng" algn="ctr">
          <a:solidFill>
            <a:schemeClr val="accent3">
              <a:hueOff val="-35074"/>
              <a:satOff val="-9920"/>
              <a:lumOff val="-4314"/>
              <a:alphaOff val="0"/>
            </a:schemeClr>
          </a:solidFill>
          <a:prstDash val="solid"/>
        </a:ln>
        <a:effectLst/>
      </dsp:spPr>
      <dsp:style>
        <a:lnRef idx="2">
          <a:scrgbClr r="0" g="0" b="0"/>
        </a:lnRef>
        <a:fillRef idx="1">
          <a:scrgbClr r="0" g="0" b="0"/>
        </a:fillRef>
        <a:effectRef idx="0">
          <a:scrgbClr r="0" g="0" b="0"/>
        </a:effectRef>
        <a:fontRef idx="minor"/>
      </dsp:style>
    </dsp:sp>
    <dsp:sp modelId="{D6A47957-473C-4CA7-B5E9-3F85C943CAB5}">
      <dsp:nvSpPr>
        <dsp:cNvPr id="0" name=""/>
        <dsp:cNvSpPr/>
      </dsp:nvSpPr>
      <dsp:spPr>
        <a:xfrm>
          <a:off x="535426" y="2693583"/>
          <a:ext cx="6541590" cy="76959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66"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rPr>
            <a:t>Özel Yetenek ?</a:t>
          </a:r>
          <a:endParaRPr lang="tr-TR" b="1" kern="1200" dirty="0">
            <a:solidFill>
              <a:schemeClr val="tx1"/>
            </a:solidFill>
          </a:endParaRPr>
        </a:p>
      </dsp:txBody>
      <dsp:txXfrm>
        <a:off x="535426" y="2693583"/>
        <a:ext cx="6541590" cy="769595"/>
      </dsp:txXfrm>
    </dsp:sp>
    <dsp:sp modelId="{0DC6751E-AE6F-4BCA-B30B-6F1084172777}">
      <dsp:nvSpPr>
        <dsp:cNvPr id="0" name=""/>
        <dsp:cNvSpPr/>
      </dsp:nvSpPr>
      <dsp:spPr>
        <a:xfrm>
          <a:off x="54429" y="2597383"/>
          <a:ext cx="961994" cy="961994"/>
        </a:xfrm>
        <a:prstGeom prst="ellipse">
          <a:avLst/>
        </a:prstGeom>
        <a:solidFill>
          <a:schemeClr val="lt1">
            <a:hueOff val="0"/>
            <a:satOff val="0"/>
            <a:lumOff val="0"/>
            <a:alphaOff val="0"/>
          </a:schemeClr>
        </a:solidFill>
        <a:ln w="25400" cap="flat" cmpd="sng" algn="ctr">
          <a:solidFill>
            <a:schemeClr val="accent3">
              <a:hueOff val="-70147"/>
              <a:satOff val="-19839"/>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8A058-B85C-4C3C-9816-4766F205FEA6}">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F4BB6-BC85-46EC-8A8F-3994C5378F42}">
      <dsp:nvSpPr>
        <dsp:cNvPr id="0" name=""/>
        <dsp:cNvSpPr/>
      </dsp:nvSpPr>
      <dsp:spPr>
        <a:xfrm>
          <a:off x="628203" y="452596"/>
          <a:ext cx="7538938" cy="905192"/>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rPr>
            <a:t>Gözlem Formlarının Doldurulması</a:t>
          </a:r>
          <a:endParaRPr lang="tr-TR" b="1" kern="1200" dirty="0">
            <a:solidFill>
              <a:schemeClr val="tx1"/>
            </a:solidFill>
          </a:endParaRPr>
        </a:p>
      </dsp:txBody>
      <dsp:txXfrm>
        <a:off x="628203" y="452596"/>
        <a:ext cx="7538938" cy="905192"/>
      </dsp:txXfrm>
    </dsp:sp>
    <dsp:sp modelId="{0F8562BD-055F-4724-BD47-A3238634A537}">
      <dsp:nvSpPr>
        <dsp:cNvPr id="0" name=""/>
        <dsp:cNvSpPr/>
      </dsp:nvSpPr>
      <dsp:spPr>
        <a:xfrm>
          <a:off x="226366" y="316636"/>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F2319-ABC6-4D11-8402-4C993B903B70}">
      <dsp:nvSpPr>
        <dsp:cNvPr id="0" name=""/>
        <dsp:cNvSpPr/>
      </dsp:nvSpPr>
      <dsp:spPr>
        <a:xfrm>
          <a:off x="957241" y="1810385"/>
          <a:ext cx="7209900" cy="90519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rPr>
            <a:t>Tablet Bilgisayar Grup Tarama Uygulaması</a:t>
          </a:r>
          <a:endParaRPr lang="tr-TR" b="1" kern="1200" dirty="0">
            <a:solidFill>
              <a:schemeClr val="tx1"/>
            </a:solidFill>
          </a:endParaRPr>
        </a:p>
      </dsp:txBody>
      <dsp:txXfrm>
        <a:off x="957241" y="1810385"/>
        <a:ext cx="7209900" cy="905192"/>
      </dsp:txXfrm>
    </dsp:sp>
    <dsp:sp modelId="{92E0EEAB-6DBC-414C-BF6A-7B2C6BBAFEE6}">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35074"/>
              <a:satOff val="-9920"/>
              <a:lumOff val="-4314"/>
              <a:alphaOff val="0"/>
            </a:schemeClr>
          </a:solidFill>
          <a:prstDash val="solid"/>
        </a:ln>
        <a:effectLst/>
      </dsp:spPr>
      <dsp:style>
        <a:lnRef idx="2">
          <a:scrgbClr r="0" g="0" b="0"/>
        </a:lnRef>
        <a:fillRef idx="1">
          <a:scrgbClr r="0" g="0" b="0"/>
        </a:fillRef>
        <a:effectRef idx="0">
          <a:scrgbClr r="0" g="0" b="0"/>
        </a:effectRef>
        <a:fontRef idx="minor"/>
      </dsp:style>
    </dsp:sp>
    <dsp:sp modelId="{D6A47957-473C-4CA7-B5E9-3F85C943CAB5}">
      <dsp:nvSpPr>
        <dsp:cNvPr id="0" name=""/>
        <dsp:cNvSpPr/>
      </dsp:nvSpPr>
      <dsp:spPr>
        <a:xfrm>
          <a:off x="628203" y="3168174"/>
          <a:ext cx="7538938" cy="905192"/>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rPr>
            <a:t>Bireysel Değerlendirme</a:t>
          </a:r>
          <a:endParaRPr lang="tr-TR" b="1" kern="1200" dirty="0">
            <a:solidFill>
              <a:schemeClr val="tx1"/>
            </a:solidFill>
          </a:endParaRPr>
        </a:p>
      </dsp:txBody>
      <dsp:txXfrm>
        <a:off x="628203" y="3168174"/>
        <a:ext cx="7538938" cy="905192"/>
      </dsp:txXfrm>
    </dsp:sp>
    <dsp:sp modelId="{0DC6751E-AE6F-4BCA-B30B-6F1084172777}">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3">
              <a:hueOff val="-70147"/>
              <a:satOff val="-19839"/>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0.27679</cdr:y>
    </cdr:to>
    <cdr:sp macro="" textlink="">
      <cdr:nvSpPr>
        <cdr:cNvPr id="2" name="Metin kutusu 1"/>
        <cdr:cNvSpPr txBox="1"/>
      </cdr:nvSpPr>
      <cdr:spPr>
        <a:xfrm xmlns:a="http://schemas.openxmlformats.org/drawingml/2006/main">
          <a:off x="914391" y="348137"/>
          <a:ext cx="6567056" cy="9045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smtClean="0">
              <a:solidFill>
                <a:schemeClr val="bg1"/>
              </a:solidFill>
            </a:rPr>
            <a:t>TOPLUMU OLUŞTURAN BİREYLER</a:t>
          </a:r>
          <a:endParaRPr lang="tr-TR" sz="1600" b="1" dirty="0">
            <a:solidFill>
              <a:schemeClr val="bg1"/>
            </a:solidFill>
          </a:endParaRPr>
        </a:p>
      </cdr:txBody>
    </cdr:sp>
  </cdr:relSizeAnchor>
  <cdr:relSizeAnchor xmlns:cdr="http://schemas.openxmlformats.org/drawingml/2006/chartDrawing">
    <cdr:from>
      <cdr:x>0.64646</cdr:x>
      <cdr:y>0.42605</cdr:y>
    </cdr:from>
    <cdr:to>
      <cdr:x>0.81818</cdr:x>
      <cdr:y>0.50351</cdr:y>
    </cdr:to>
    <cdr:sp macro="" textlink="">
      <cdr:nvSpPr>
        <cdr:cNvPr id="3" name="Metin kutusu 2"/>
        <cdr:cNvSpPr txBox="1"/>
      </cdr:nvSpPr>
      <cdr:spPr>
        <a:xfrm xmlns:a="http://schemas.openxmlformats.org/drawingml/2006/main">
          <a:off x="5320107" y="2376264"/>
          <a:ext cx="1413187"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smtClean="0"/>
            <a:t>Özel Yetenek</a:t>
          </a:r>
          <a:endParaRPr lang="tr-TR" sz="1100" dirty="0"/>
        </a:p>
      </cdr:txBody>
    </cdr:sp>
  </cdr:relSizeAnchor>
  <cdr:relSizeAnchor xmlns:cdr="http://schemas.openxmlformats.org/drawingml/2006/chartDrawing">
    <cdr:from>
      <cdr:x>0.64749</cdr:x>
      <cdr:y>0.54224</cdr:y>
    </cdr:from>
    <cdr:to>
      <cdr:x>0.81921</cdr:x>
      <cdr:y>0.60679</cdr:y>
    </cdr:to>
    <cdr:sp macro="" textlink="">
      <cdr:nvSpPr>
        <cdr:cNvPr id="4" name="Metin kutusu 1"/>
        <cdr:cNvSpPr txBox="1"/>
      </cdr:nvSpPr>
      <cdr:spPr>
        <a:xfrm xmlns:a="http://schemas.openxmlformats.org/drawingml/2006/main">
          <a:off x="5328592" y="3024336"/>
          <a:ext cx="1413187"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 Altı</a:t>
          </a:r>
          <a:r>
            <a:rPr lang="tr-TR" sz="1100" dirty="0" smtClean="0"/>
            <a:t> </a:t>
          </a:r>
          <a:endParaRPr lang="tr-TR" sz="1100" dirty="0"/>
        </a:p>
      </cdr:txBody>
    </cdr:sp>
  </cdr:relSizeAnchor>
  <cdr:relSizeAnchor xmlns:cdr="http://schemas.openxmlformats.org/drawingml/2006/chartDrawing">
    <cdr:from>
      <cdr:x>0.64749</cdr:x>
      <cdr:y>0.67135</cdr:y>
    </cdr:from>
    <cdr:to>
      <cdr:x>0.81921</cdr:x>
      <cdr:y>0.73801</cdr:y>
    </cdr:to>
    <cdr:sp macro="" textlink="">
      <cdr:nvSpPr>
        <cdr:cNvPr id="5" name="Metin kutusu 1"/>
        <cdr:cNvSpPr txBox="1"/>
      </cdr:nvSpPr>
      <cdr:spPr>
        <a:xfrm xmlns:a="http://schemas.openxmlformats.org/drawingml/2006/main">
          <a:off x="5328592" y="3744416"/>
          <a:ext cx="1413187" cy="3718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a:t>
          </a:r>
          <a:endParaRPr lang="tr-TR" sz="1100" dirty="0"/>
        </a:p>
      </cdr:txBody>
    </cdr:sp>
  </cdr:relSizeAnchor>
  <cdr:relSizeAnchor xmlns:cdr="http://schemas.openxmlformats.org/drawingml/2006/chartDrawing">
    <cdr:from>
      <cdr:x>0.59499</cdr:x>
      <cdr:y>0.42605</cdr:y>
    </cdr:from>
    <cdr:to>
      <cdr:x>0.63837</cdr:x>
      <cdr:y>0.48096</cdr:y>
    </cdr:to>
    <cdr:sp macro="" textlink="">
      <cdr:nvSpPr>
        <cdr:cNvPr id="6" name="Metin kutusu 1"/>
        <cdr:cNvSpPr txBox="1"/>
      </cdr:nvSpPr>
      <cdr:spPr>
        <a:xfrm xmlns:a="http://schemas.openxmlformats.org/drawingml/2006/main">
          <a:off x="4896544" y="2376264"/>
          <a:ext cx="357000" cy="306259"/>
        </a:xfrm>
        <a:prstGeom xmlns:a="http://schemas.openxmlformats.org/drawingml/2006/main" prst="rect">
          <a:avLst/>
        </a:prstGeom>
        <a:solidFill xmlns:a="http://schemas.openxmlformats.org/drawingml/2006/main">
          <a:srgbClr val="FF9900"/>
        </a:solidFill>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0.59499</cdr:x>
      <cdr:y>0.54224</cdr:y>
    </cdr:from>
    <cdr:to>
      <cdr:x>0.63837</cdr:x>
      <cdr:y>0.59715</cdr:y>
    </cdr:to>
    <cdr:sp macro="" textlink="">
      <cdr:nvSpPr>
        <cdr:cNvPr id="7" name="Metin kutusu 1"/>
        <cdr:cNvSpPr txBox="1"/>
      </cdr:nvSpPr>
      <cdr:spPr>
        <a:xfrm xmlns:a="http://schemas.openxmlformats.org/drawingml/2006/main">
          <a:off x="4896544" y="3024336"/>
          <a:ext cx="357000" cy="306260"/>
        </a:xfrm>
        <a:prstGeom xmlns:a="http://schemas.openxmlformats.org/drawingml/2006/main" prst="rect">
          <a:avLst/>
        </a:prstGeom>
        <a:solidFill xmlns:a="http://schemas.openxmlformats.org/drawingml/2006/main">
          <a:schemeClr val="bg2">
            <a:lumMod val="25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0.59499</cdr:x>
      <cdr:y>0.67135</cdr:y>
    </cdr:from>
    <cdr:to>
      <cdr:x>0.63837</cdr:x>
      <cdr:y>0.72626</cdr:y>
    </cdr:to>
    <cdr:sp macro="" textlink="">
      <cdr:nvSpPr>
        <cdr:cNvPr id="8" name="Metin kutusu 1"/>
        <cdr:cNvSpPr txBox="1"/>
      </cdr:nvSpPr>
      <cdr:spPr>
        <a:xfrm xmlns:a="http://schemas.openxmlformats.org/drawingml/2006/main">
          <a:off x="4896544" y="3744416"/>
          <a:ext cx="357000" cy="306259"/>
        </a:xfrm>
        <a:prstGeom xmlns:a="http://schemas.openxmlformats.org/drawingml/2006/main" prst="rect">
          <a:avLst/>
        </a:prstGeom>
        <a:solidFill xmlns:a="http://schemas.openxmlformats.org/drawingml/2006/main">
          <a:srgbClr val="00B050"/>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0.04501</cdr:x>
      <cdr:y>0.03814</cdr:y>
    </cdr:from>
    <cdr:to>
      <cdr:x>0.93749</cdr:x>
      <cdr:y>0.21315</cdr:y>
    </cdr:to>
    <cdr:sp macro="" textlink="">
      <cdr:nvSpPr>
        <cdr:cNvPr id="9" name="Metin kutusu 8"/>
        <cdr:cNvSpPr txBox="1"/>
      </cdr:nvSpPr>
      <cdr:spPr>
        <a:xfrm xmlns:a="http://schemas.openxmlformats.org/drawingml/2006/main">
          <a:off x="370384" y="172616"/>
          <a:ext cx="734481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0.03626</cdr:x>
      <cdr:y>0.03873</cdr:y>
    </cdr:from>
    <cdr:to>
      <cdr:x>0.95499</cdr:x>
      <cdr:y>0.2285</cdr:y>
    </cdr:to>
    <cdr:sp macro="" textlink="">
      <cdr:nvSpPr>
        <cdr:cNvPr id="10" name="Metin kutusu 9"/>
        <cdr:cNvSpPr txBox="1"/>
      </cdr:nvSpPr>
      <cdr:spPr>
        <a:xfrm xmlns:a="http://schemas.openxmlformats.org/drawingml/2006/main">
          <a:off x="298376" y="216024"/>
          <a:ext cx="7560840" cy="1058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0.035</cdr:x>
      <cdr:y>0.02582</cdr:y>
    </cdr:from>
    <cdr:to>
      <cdr:x>0.96374</cdr:x>
      <cdr:y>0.31439</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8032" y="144016"/>
          <a:ext cx="7643159" cy="160949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860EE-87F9-4CBF-BFEA-665ED6F4E4A0}" type="datetimeFigureOut">
              <a:rPr lang="tr-TR" smtClean="0"/>
              <a:pPr/>
              <a:t>25.11.2019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CEBB7-18AF-4449-A238-A3DAB7F54886}" type="slidenum">
              <a:rPr lang="tr-TR" smtClean="0"/>
              <a:pPr/>
              <a:t>‹#›</a:t>
            </a:fld>
            <a:endParaRPr lang="tr-TR"/>
          </a:p>
        </p:txBody>
      </p:sp>
    </p:spTree>
    <p:extLst>
      <p:ext uri="{BB962C8B-B14F-4D97-AF65-F5344CB8AC3E}">
        <p14:creationId xmlns:p14="http://schemas.microsoft.com/office/powerpoint/2010/main" val="97864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ECEBB7-18AF-4449-A238-A3DAB7F54886}" type="slidenum">
              <a:rPr lang="tr-TR" smtClean="0"/>
              <a:pPr/>
              <a:t>1</a:t>
            </a:fld>
            <a:endParaRPr lang="tr-TR"/>
          </a:p>
        </p:txBody>
      </p:sp>
    </p:spTree>
    <p:extLst>
      <p:ext uri="{BB962C8B-B14F-4D97-AF65-F5344CB8AC3E}">
        <p14:creationId xmlns:p14="http://schemas.microsoft.com/office/powerpoint/2010/main" val="56827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10992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191750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206396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262602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179688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284852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ECEBB7-18AF-4449-A238-A3DAB7F54886}" type="slidenum">
              <a:rPr lang="tr-TR" smtClean="0"/>
              <a:pPr/>
              <a:t>57</a:t>
            </a:fld>
            <a:endParaRPr lang="tr-TR"/>
          </a:p>
        </p:txBody>
      </p:sp>
    </p:spTree>
    <p:extLst>
      <p:ext uri="{BB962C8B-B14F-4D97-AF65-F5344CB8AC3E}">
        <p14:creationId xmlns:p14="http://schemas.microsoft.com/office/powerpoint/2010/main" val="158004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ECEBB7-18AF-4449-A238-A3DAB7F54886}" type="slidenum">
              <a:rPr lang="tr-TR" smtClean="0"/>
              <a:pPr/>
              <a:t>61</a:t>
            </a:fld>
            <a:endParaRPr lang="tr-TR"/>
          </a:p>
        </p:txBody>
      </p:sp>
    </p:spTree>
    <p:extLst>
      <p:ext uri="{BB962C8B-B14F-4D97-AF65-F5344CB8AC3E}">
        <p14:creationId xmlns:p14="http://schemas.microsoft.com/office/powerpoint/2010/main" val="20382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10000"/>
          </a:bodyPr>
          <a:lstStyle/>
          <a:p>
            <a:r>
              <a:rPr lang="tr-TR" sz="2000" dirty="0" smtClean="0"/>
              <a:t>Fikir ve sanat hareketleri, bilimsel ve teknik gelişmeler, toplumsal ve politik dönüm noktaları ortalama beyin gücü olan kişilerin ürünü değildir.</a:t>
            </a:r>
          </a:p>
          <a:p>
            <a:pPr lvl="1"/>
            <a:r>
              <a:rPr lang="tr-TR" sz="1600" dirty="0" smtClean="0"/>
              <a:t>Büyük peygamberlerin başına gelenler.</a:t>
            </a:r>
          </a:p>
          <a:p>
            <a:pPr lvl="1"/>
            <a:r>
              <a:rPr lang="tr-TR" sz="1600" dirty="0" err="1" smtClean="0"/>
              <a:t>Galile</a:t>
            </a:r>
            <a:endParaRPr lang="tr-TR" sz="1600" dirty="0" smtClean="0"/>
          </a:p>
          <a:p>
            <a:endParaRPr lang="tr-TR" sz="2000" dirty="0" smtClean="0"/>
          </a:p>
          <a:p>
            <a:r>
              <a:rPr lang="tr-TR" sz="2000" dirty="0" smtClean="0"/>
              <a:t>Kıssadan hisse kapan Yunanlı</a:t>
            </a:r>
          </a:p>
          <a:p>
            <a:r>
              <a:rPr lang="tr-TR" sz="2000" dirty="0" smtClean="0"/>
              <a:t>Einstein, Freud, Darwin</a:t>
            </a:r>
          </a:p>
          <a:p>
            <a:r>
              <a:rPr lang="tr-TR" sz="2000" dirty="0" smtClean="0"/>
              <a:t>Bach, Beethoven ve Mozart</a:t>
            </a:r>
          </a:p>
          <a:p>
            <a:r>
              <a:rPr lang="tr-TR" sz="1200" dirty="0" smtClean="0"/>
              <a:t>Yabani av hayvanlarının evcilleştirilmesi</a:t>
            </a:r>
          </a:p>
          <a:p>
            <a:r>
              <a:rPr lang="tr-TR" sz="1200" dirty="0" smtClean="0"/>
              <a:t>Meyve çekirdeklerinden ilk tarım denemeleri</a:t>
            </a:r>
          </a:p>
          <a:p>
            <a:r>
              <a:rPr lang="tr-TR" sz="1200" dirty="0" smtClean="0"/>
              <a:t>Yazı, kağıt, tekerlek</a:t>
            </a:r>
          </a:p>
          <a:p>
            <a:endParaRPr lang="tr-TR" sz="1200" dirty="0" smtClean="0"/>
          </a:p>
          <a:p>
            <a:r>
              <a:rPr lang="tr-TR" sz="1200" dirty="0" smtClean="0">
                <a:solidFill>
                  <a:srgbClr val="FF0000"/>
                </a:solidFill>
              </a:rPr>
              <a:t>Toplumsal Hareketlerin İç Yüzü</a:t>
            </a:r>
          </a:p>
          <a:p>
            <a:r>
              <a:rPr lang="tr-TR" sz="1200" dirty="0" smtClean="0"/>
              <a:t>Haçlı seferleri</a:t>
            </a:r>
          </a:p>
          <a:p>
            <a:r>
              <a:rPr lang="tr-TR" sz="1200" dirty="0" smtClean="0"/>
              <a:t>Fransız İhtilali: </a:t>
            </a:r>
            <a:r>
              <a:rPr lang="tr-TR" sz="1200" dirty="0" err="1" smtClean="0"/>
              <a:t>Voltaire</a:t>
            </a:r>
            <a:r>
              <a:rPr lang="tr-TR" sz="1200" dirty="0" smtClean="0"/>
              <a:t>, </a:t>
            </a:r>
            <a:r>
              <a:rPr lang="tr-TR" sz="1200" dirty="0" err="1" smtClean="0"/>
              <a:t>Diderot</a:t>
            </a:r>
            <a:r>
              <a:rPr lang="tr-TR" sz="1200" dirty="0" smtClean="0"/>
              <a:t>, Rousseau, Montesquieu</a:t>
            </a:r>
          </a:p>
          <a:p>
            <a:r>
              <a:rPr lang="tr-TR" sz="1200" dirty="0" smtClean="0"/>
              <a:t>Napolyon</a:t>
            </a:r>
          </a:p>
          <a:p>
            <a:endParaRPr lang="tr-TR" dirty="0"/>
          </a:p>
        </p:txBody>
      </p:sp>
      <p:sp>
        <p:nvSpPr>
          <p:cNvPr id="4" name="Veri Yer Tutucusu 3"/>
          <p:cNvSpPr>
            <a:spLocks noGrp="1"/>
          </p:cNvSpPr>
          <p:nvPr>
            <p:ph type="dt" idx="10"/>
          </p:nvPr>
        </p:nvSpPr>
        <p:spPr/>
        <p:txBody>
          <a:bodyPr/>
          <a:lstStyle/>
          <a:p>
            <a:pPr>
              <a:defRPr/>
            </a:pPr>
            <a:fld id="{92630628-82D5-4F04-A4D5-B394CB7BBDC7}" type="datetime1">
              <a:rPr lang="tr-TR" smtClean="0"/>
              <a:pPr>
                <a:defRPr/>
              </a:pPr>
              <a:t>25.11.2019</a:t>
            </a:fld>
            <a:endParaRPr lang="tr-TR"/>
          </a:p>
        </p:txBody>
      </p:sp>
      <p:sp>
        <p:nvSpPr>
          <p:cNvPr id="5" name="Slayt Numarası Yer Tutucusu 4"/>
          <p:cNvSpPr>
            <a:spLocks noGrp="1"/>
          </p:cNvSpPr>
          <p:nvPr>
            <p:ph type="sldNum" sz="quarter" idx="11"/>
          </p:nvPr>
        </p:nvSpPr>
        <p:spPr/>
        <p:txBody>
          <a:bodyPr/>
          <a:lstStyle/>
          <a:p>
            <a:pPr>
              <a:defRPr/>
            </a:pPr>
            <a:fld id="{6056348F-45B4-4571-88DF-98A3E71E235B}" type="slidenum">
              <a:rPr lang="tr-TR" altLang="tr-TR" smtClean="0"/>
              <a:pPr>
                <a:defRPr/>
              </a:pPr>
              <a:t>3</a:t>
            </a:fld>
            <a:endParaRPr lang="tr-TR" altLang="tr-TR"/>
          </a:p>
        </p:txBody>
      </p:sp>
    </p:spTree>
    <p:extLst>
      <p:ext uri="{BB962C8B-B14F-4D97-AF65-F5344CB8AC3E}">
        <p14:creationId xmlns:p14="http://schemas.microsoft.com/office/powerpoint/2010/main" val="28895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Veri Yer Tutucusu 3"/>
          <p:cNvSpPr>
            <a:spLocks noGrp="1"/>
          </p:cNvSpPr>
          <p:nvPr>
            <p:ph type="dt" idx="10"/>
          </p:nvPr>
        </p:nvSpPr>
        <p:spPr/>
        <p:txBody>
          <a:bodyPr/>
          <a:lstStyle/>
          <a:p>
            <a:pPr>
              <a:defRPr/>
            </a:pPr>
            <a:fld id="{B5B1EDA8-883C-48CB-BF32-3E16F6D5BEFA}" type="datetime1">
              <a:rPr lang="tr-TR"/>
              <a:pPr>
                <a:defRPr/>
              </a:pPr>
              <a:t>25.11.2019</a:t>
            </a:fld>
            <a:endParaRPr lang="tr-TR"/>
          </a:p>
        </p:txBody>
      </p:sp>
      <p:sp>
        <p:nvSpPr>
          <p:cNvPr id="5" name="Slayt Numarası Yer Tutucusu 4"/>
          <p:cNvSpPr>
            <a:spLocks noGrp="1"/>
          </p:cNvSpPr>
          <p:nvPr>
            <p:ph type="sldNum" sz="quarter" idx="11"/>
          </p:nvPr>
        </p:nvSpPr>
        <p:spPr/>
        <p:txBody>
          <a:bodyPr/>
          <a:lstStyle/>
          <a:p>
            <a:pPr>
              <a:defRPr/>
            </a:pPr>
            <a:fld id="{6056348F-45B4-4571-88DF-98A3E71E235B}" type="slidenum">
              <a:rPr lang="tr-TR" altLang="tr-TR"/>
              <a:pPr>
                <a:defRPr/>
              </a:pPr>
              <a:t>7</a:t>
            </a:fld>
            <a:endParaRPr lang="tr-TR" altLang="tr-TR"/>
          </a:p>
        </p:txBody>
      </p:sp>
    </p:spTree>
    <p:extLst>
      <p:ext uri="{BB962C8B-B14F-4D97-AF65-F5344CB8AC3E}">
        <p14:creationId xmlns:p14="http://schemas.microsoft.com/office/powerpoint/2010/main" val="142228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a:p>
        </p:txBody>
      </p:sp>
      <p:sp>
        <p:nvSpPr>
          <p:cNvPr id="4" name="Slayt Numarası Yer Tutucusu 3"/>
          <p:cNvSpPr>
            <a:spLocks noGrp="1"/>
          </p:cNvSpPr>
          <p:nvPr>
            <p:ph type="sldNum" sz="quarter" idx="10"/>
          </p:nvPr>
        </p:nvSpPr>
        <p:spPr/>
        <p:txBody>
          <a:bodyPr/>
          <a:lstStyle/>
          <a:p>
            <a:fld id="{33ECEBB7-18AF-4449-A238-A3DAB7F54886}" type="slidenum">
              <a:rPr lang="tr-TR" smtClean="0"/>
              <a:pPr/>
              <a:t>8</a:t>
            </a:fld>
            <a:endParaRPr lang="tr-TR"/>
          </a:p>
        </p:txBody>
      </p:sp>
    </p:spTree>
    <p:extLst>
      <p:ext uri="{BB962C8B-B14F-4D97-AF65-F5344CB8AC3E}">
        <p14:creationId xmlns:p14="http://schemas.microsoft.com/office/powerpoint/2010/main" val="378038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tr-TR" sz="1200" kern="1200" dirty="0" err="1" smtClean="0">
                <a:solidFill>
                  <a:schemeClr val="tx1"/>
                </a:solidFill>
                <a:effectLst/>
                <a:latin typeface="+mn-lt"/>
                <a:ea typeface="+mn-ea"/>
                <a:cs typeface="+mn-cs"/>
              </a:rPr>
              <a:t>Borland’a</a:t>
            </a:r>
            <a:r>
              <a:rPr lang="tr-TR" sz="1200" kern="1200" dirty="0" smtClean="0">
                <a:solidFill>
                  <a:schemeClr val="tx1"/>
                </a:solidFill>
                <a:effectLst/>
                <a:latin typeface="+mn-lt"/>
                <a:ea typeface="+mn-ea"/>
                <a:cs typeface="+mn-cs"/>
              </a:rPr>
              <a:t> (2005) göre Özel Yeteneklilik modası geçmiş bir kavramdır ve toplumda bölünmeye yarayan sosyal bir icattır ve bu kavramın hiçbir yapıcı amacı bulunmamaktadır. </a:t>
            </a:r>
            <a:r>
              <a:rPr lang="tr-TR" sz="1200" kern="1200" dirty="0" err="1" smtClean="0">
                <a:solidFill>
                  <a:schemeClr val="tx1"/>
                </a:solidFill>
                <a:effectLst/>
                <a:latin typeface="+mn-lt"/>
                <a:ea typeface="+mn-ea"/>
                <a:cs typeface="+mn-cs"/>
              </a:rPr>
              <a:t>Maltby’ye</a:t>
            </a:r>
            <a:r>
              <a:rPr lang="tr-TR" sz="1200" kern="1200" dirty="0" smtClean="0">
                <a:solidFill>
                  <a:schemeClr val="tx1"/>
                </a:solidFill>
                <a:effectLst/>
                <a:latin typeface="+mn-lt"/>
                <a:ea typeface="+mn-ea"/>
                <a:cs typeface="+mn-cs"/>
              </a:rPr>
              <a:t> (1984) göre de öğrencilerin Özel Yetenekli olarak sınıflandırılması uygulamada öğrenciler için zararlı olabilmekte, akranları tarafından bu öğrenciler olumsuz olarak algılanabilmekte ve bu sınıflandırma sosyal izolasyona yol açabilmektedir. </a:t>
            </a:r>
          </a:p>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207134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199894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19090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tr-TR" sz="1200" kern="1200" dirty="0" smtClean="0">
              <a:solidFill>
                <a:schemeClr val="tx1"/>
              </a:solidFill>
              <a:effectLst/>
              <a:latin typeface="+mn-lt"/>
              <a:ea typeface="+mn-ea"/>
              <a:cs typeface="+mn-cs"/>
            </a:endParaRPr>
          </a:p>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329906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2" y="4343400"/>
            <a:ext cx="5486399" cy="4114800"/>
          </a:xfrm>
          <a:prstGeom prst="rect">
            <a:avLst/>
          </a:prstGeom>
        </p:spPr>
        <p:txBody>
          <a:bodyPr lIns="91415" tIns="91415" rIns="91415" bIns="91415" anchor="t" anchorCtr="0">
            <a:noAutofit/>
          </a:bodyPr>
          <a:lstStyle/>
          <a:p>
            <a:pPr>
              <a:spcBef>
                <a:spcPts val="0"/>
              </a:spcBef>
            </a:pP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Veri Yer Tutucusu 1"/>
          <p:cNvSpPr>
            <a:spLocks noGrp="1"/>
          </p:cNvSpPr>
          <p:nvPr>
            <p:ph type="dt" idx="10"/>
          </p:nvPr>
        </p:nvSpPr>
        <p:spPr/>
        <p:txBody>
          <a:bodyPr/>
          <a:lstStyle/>
          <a:p>
            <a:pPr>
              <a:defRPr/>
            </a:pPr>
            <a:fld id="{5DA58576-6058-422E-96A2-47B61462A958}" type="datetime1">
              <a:rPr lang="tr-TR" smtClean="0"/>
              <a:pPr>
                <a:defRPr/>
              </a:pPr>
              <a:t>25.11.2019</a:t>
            </a:fld>
            <a:endParaRPr lang="tr-TR"/>
          </a:p>
        </p:txBody>
      </p:sp>
    </p:spTree>
    <p:extLst>
      <p:ext uri="{BB962C8B-B14F-4D97-AF65-F5344CB8AC3E}">
        <p14:creationId xmlns:p14="http://schemas.microsoft.com/office/powerpoint/2010/main" val="213144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7F1AD59-E793-4F5E-8A93-0E9710C11776}" type="datetime1">
              <a:rPr lang="tr-TR" smtClean="0"/>
              <a:pPr/>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36585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337D26C-0FC1-4D44-800C-F77E1F83911F}" type="datetime1">
              <a:rPr lang="tr-TR" smtClean="0"/>
              <a:pPr/>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119630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EF3ECE-9E5C-4C79-9452-F67DF381A729}" type="datetime1">
              <a:rPr lang="tr-TR" smtClean="0"/>
              <a:pPr/>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36235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tr-TR" smtClean="0"/>
              <a:t>Asıl alt başlık stilini düzenlemek için tıklatın</a:t>
            </a:r>
            <a:endParaRPr lang="en-US" dirty="0"/>
          </a:p>
        </p:txBody>
      </p:sp>
      <p:sp>
        <p:nvSpPr>
          <p:cNvPr id="6" name="Date Placeholder 3"/>
          <p:cNvSpPr>
            <a:spLocks noGrp="1"/>
          </p:cNvSpPr>
          <p:nvPr>
            <p:ph type="dt" sz="half" idx="10"/>
          </p:nvPr>
        </p:nvSpPr>
        <p:spPr/>
        <p:txBody>
          <a:bodyPr/>
          <a:lstStyle>
            <a:lvl1pPr>
              <a:defRPr/>
            </a:lvl1pPr>
          </a:lstStyle>
          <a:p>
            <a:pPr>
              <a:defRPr/>
            </a:pPr>
            <a:fld id="{CCA16836-641D-48FF-9C0F-FCB1125E8730}" type="datetime1">
              <a:rPr lang="tr-TR" smtClean="0"/>
              <a:pPr>
                <a:defRPr/>
              </a:pPr>
              <a:t>25.11.2019</a:t>
            </a:fld>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E5734972-83E3-40DD-A4EF-A0D56FF6E581}" type="slidenum">
              <a:rPr lang="tr-TR" altLang="tr-TR"/>
              <a:pPr>
                <a:defRPr/>
              </a:pPr>
              <a:t>‹#›</a:t>
            </a:fld>
            <a:endParaRPr lang="tr-TR" altLang="tr-TR"/>
          </a:p>
        </p:txBody>
      </p:sp>
    </p:spTree>
    <p:extLst>
      <p:ext uri="{BB962C8B-B14F-4D97-AF65-F5344CB8AC3E}">
        <p14:creationId xmlns:p14="http://schemas.microsoft.com/office/powerpoint/2010/main" val="121501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1999F0EC-12BA-47A0-8FF0-A69654FD017E}" type="datetime1">
              <a:rPr lang="tr-TR" smtClean="0"/>
              <a:pPr>
                <a:defRPr/>
              </a:pPr>
              <a:t>25.11.2019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a:ln/>
        </p:spPr>
        <p:txBody>
          <a:bodyPr/>
          <a:lstStyle>
            <a:lvl1pPr>
              <a:defRPr/>
            </a:lvl1pPr>
          </a:lstStyle>
          <a:p>
            <a:pPr>
              <a:defRPr/>
            </a:pPr>
            <a:fld id="{66F5C30F-73F2-491F-95CA-AE13DFAB29EE}" type="slidenum">
              <a:rPr lang="tr-TR" altLang="tr-TR"/>
              <a:pPr>
                <a:defRPr/>
              </a:pPr>
              <a:t>‹#›</a:t>
            </a:fld>
            <a:endParaRPr lang="tr-TR" altLang="tr-TR"/>
          </a:p>
        </p:txBody>
      </p:sp>
    </p:spTree>
    <p:extLst>
      <p:ext uri="{BB962C8B-B14F-4D97-AF65-F5344CB8AC3E}">
        <p14:creationId xmlns:p14="http://schemas.microsoft.com/office/powerpoint/2010/main" val="2305600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0"/>
          </p:nvPr>
        </p:nvSpPr>
        <p:spPr/>
        <p:txBody>
          <a:bodyPr/>
          <a:lstStyle>
            <a:lvl1pPr>
              <a:defRPr/>
            </a:lvl1pPr>
          </a:lstStyle>
          <a:p>
            <a:pPr>
              <a:defRPr/>
            </a:pPr>
            <a:fld id="{34C29594-64E1-4A24-9C0D-AF2B1400BFA7}" type="datetime1">
              <a:rPr lang="tr-TR" smtClean="0"/>
              <a:pPr>
                <a:defRPr/>
              </a:pPr>
              <a:t>25.11.2019</a:t>
            </a:fld>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C489EAE3-2601-437F-86E5-89D0CB12D9EE}" type="slidenum">
              <a:rPr lang="tr-TR" altLang="tr-TR"/>
              <a:pPr>
                <a:defRPr/>
              </a:pPr>
              <a:t>‹#›</a:t>
            </a:fld>
            <a:endParaRPr lang="tr-TR" altLang="tr-TR"/>
          </a:p>
        </p:txBody>
      </p:sp>
    </p:spTree>
    <p:extLst>
      <p:ext uri="{BB962C8B-B14F-4D97-AF65-F5344CB8AC3E}">
        <p14:creationId xmlns:p14="http://schemas.microsoft.com/office/powerpoint/2010/main" val="396968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5" name="Date Placeholder 3"/>
          <p:cNvSpPr>
            <a:spLocks noGrp="1"/>
          </p:cNvSpPr>
          <p:nvPr>
            <p:ph type="dt" sz="half" idx="10"/>
          </p:nvPr>
        </p:nvSpPr>
        <p:spPr/>
        <p:txBody>
          <a:bodyPr/>
          <a:lstStyle>
            <a:lvl1pPr>
              <a:defRPr/>
            </a:lvl1pPr>
          </a:lstStyle>
          <a:p>
            <a:pPr>
              <a:defRPr/>
            </a:pPr>
            <a:fld id="{7ADC9D91-B43B-41D8-9EE7-F3E0F154E63F}" type="datetime1">
              <a:rPr lang="tr-TR" smtClean="0"/>
              <a:pPr>
                <a:defRPr/>
              </a:pPr>
              <a:t>25.11.2019</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a:ln/>
        </p:spPr>
        <p:txBody>
          <a:bodyPr/>
          <a:lstStyle>
            <a:lvl1pPr>
              <a:defRPr/>
            </a:lvl1pPr>
          </a:lstStyle>
          <a:p>
            <a:pPr>
              <a:defRPr/>
            </a:pPr>
            <a:fld id="{5E7A6F5A-388F-4FBD-ACC2-9E1BAD0593DB}" type="slidenum">
              <a:rPr lang="tr-TR" altLang="tr-TR"/>
              <a:pPr>
                <a:defRPr/>
              </a:pPr>
              <a:t>‹#›</a:t>
            </a:fld>
            <a:endParaRPr lang="tr-TR" altLang="tr-TR"/>
          </a:p>
        </p:txBody>
      </p:sp>
    </p:spTree>
    <p:extLst>
      <p:ext uri="{BB962C8B-B14F-4D97-AF65-F5344CB8AC3E}">
        <p14:creationId xmlns:p14="http://schemas.microsoft.com/office/powerpoint/2010/main" val="225719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240CE7BC-CE9C-470B-8C18-EEE72293A2AC}" type="datetime1">
              <a:rPr lang="tr-TR" smtClean="0"/>
              <a:pPr>
                <a:defRPr/>
              </a:pPr>
              <a:t>25.11.2019</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a:ln/>
        </p:spPr>
        <p:txBody>
          <a:bodyPr/>
          <a:lstStyle>
            <a:lvl1pPr>
              <a:defRPr/>
            </a:lvl1pPr>
          </a:lstStyle>
          <a:p>
            <a:pPr>
              <a:defRPr/>
            </a:pPr>
            <a:fld id="{E6BB2111-E9AE-4159-9C12-27649D1F7D07}" type="slidenum">
              <a:rPr lang="tr-TR" altLang="tr-TR"/>
              <a:pPr>
                <a:defRPr/>
              </a:pPr>
              <a:t>‹#›</a:t>
            </a:fld>
            <a:endParaRPr lang="tr-TR" altLang="tr-TR"/>
          </a:p>
        </p:txBody>
      </p:sp>
    </p:spTree>
    <p:extLst>
      <p:ext uri="{BB962C8B-B14F-4D97-AF65-F5344CB8AC3E}">
        <p14:creationId xmlns:p14="http://schemas.microsoft.com/office/powerpoint/2010/main" val="120581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08F46744-06F9-4A93-B6ED-C2A87BCF07C2}" type="datetime1">
              <a:rPr lang="tr-TR" smtClean="0"/>
              <a:pPr>
                <a:defRPr/>
              </a:pPr>
              <a:t>25.11.2019</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a:ln/>
        </p:spPr>
        <p:txBody>
          <a:bodyPr/>
          <a:lstStyle>
            <a:lvl1pPr>
              <a:defRPr/>
            </a:lvl1pPr>
          </a:lstStyle>
          <a:p>
            <a:pPr>
              <a:defRPr/>
            </a:pPr>
            <a:fld id="{D25CA861-CEE8-4446-8A71-74AFBCCD66C0}" type="slidenum">
              <a:rPr lang="tr-TR" altLang="tr-TR"/>
              <a:pPr>
                <a:defRPr/>
              </a:pPr>
              <a:t>‹#›</a:t>
            </a:fld>
            <a:endParaRPr lang="tr-TR" altLang="tr-TR"/>
          </a:p>
        </p:txBody>
      </p:sp>
    </p:spTree>
    <p:extLst>
      <p:ext uri="{BB962C8B-B14F-4D97-AF65-F5344CB8AC3E}">
        <p14:creationId xmlns:p14="http://schemas.microsoft.com/office/powerpoint/2010/main" val="4094891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BF123D-DFA4-47DA-9405-173E0188549D}" type="datetime1">
              <a:rPr lang="tr-TR" smtClean="0"/>
              <a:pPr>
                <a:defRPr/>
              </a:pPr>
              <a:t>25.11.2019</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a:ln/>
        </p:spPr>
        <p:txBody>
          <a:bodyPr/>
          <a:lstStyle>
            <a:lvl1pPr>
              <a:defRPr/>
            </a:lvl1pPr>
          </a:lstStyle>
          <a:p>
            <a:pPr>
              <a:defRPr/>
            </a:pPr>
            <a:fld id="{BDD95577-C6A4-48B4-914D-71A1AA33CB65}" type="slidenum">
              <a:rPr lang="tr-TR" altLang="tr-TR"/>
              <a:pPr>
                <a:defRPr/>
              </a:pPr>
              <a:t>‹#›</a:t>
            </a:fld>
            <a:endParaRPr lang="tr-TR" altLang="tr-TR"/>
          </a:p>
        </p:txBody>
      </p:sp>
    </p:spTree>
    <p:extLst>
      <p:ext uri="{BB962C8B-B14F-4D97-AF65-F5344CB8AC3E}">
        <p14:creationId xmlns:p14="http://schemas.microsoft.com/office/powerpoint/2010/main" val="192481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lvl1pPr>
              <a:defRPr/>
            </a:lvl1pPr>
          </a:lstStyle>
          <a:p>
            <a:pPr>
              <a:defRPr/>
            </a:pPr>
            <a:fld id="{FCD45950-C223-46C0-B3E9-37ECAD2913A5}" type="datetime1">
              <a:rPr lang="tr-TR" smtClean="0"/>
              <a:pPr>
                <a:defRPr/>
              </a:pPr>
              <a:t>25.11.2019</a:t>
            </a:fld>
            <a:endParaRPr lang="tr-TR"/>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tr-TR">
              <a:solidFill>
                <a:srgbClr val="676A55"/>
              </a:solidFill>
            </a:endParaRPr>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8DC10AD7-F9DF-4406-8A3A-59647CA058B3}" type="slidenum">
              <a:rPr lang="tr-TR" altLang="tr-TR">
                <a:solidFill>
                  <a:srgbClr val="676A55"/>
                </a:solidFill>
              </a:rPr>
              <a:pPr>
                <a:defRPr/>
              </a:pPr>
              <a:t>‹#›</a:t>
            </a:fld>
            <a:endParaRPr lang="tr-TR" altLang="tr-TR">
              <a:solidFill>
                <a:srgbClr val="676A55"/>
              </a:solidFill>
            </a:endParaRPr>
          </a:p>
        </p:txBody>
      </p:sp>
    </p:spTree>
    <p:extLst>
      <p:ext uri="{BB962C8B-B14F-4D97-AF65-F5344CB8AC3E}">
        <p14:creationId xmlns:p14="http://schemas.microsoft.com/office/powerpoint/2010/main" val="105844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E89B56-3CC3-4A28-8D4A-EA5804F87317}" type="datetime1">
              <a:rPr lang="tr-TR" smtClean="0"/>
              <a:pPr/>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256073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tr-TR" noProof="0" smtClean="0"/>
              <a:t>Resim eklemek için simgeyi tıklatın</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5"/>
          </p:nvPr>
        </p:nvSpPr>
        <p:spPr/>
        <p:txBody>
          <a:bodyPr/>
          <a:lstStyle>
            <a:lvl1pPr>
              <a:defRPr/>
            </a:lvl1pPr>
          </a:lstStyle>
          <a:p>
            <a:pPr>
              <a:defRPr/>
            </a:pPr>
            <a:fld id="{EA09A828-6C43-48CB-9789-4082DE05842E}" type="datetime1">
              <a:rPr lang="tr-TR" smtClean="0"/>
              <a:pPr>
                <a:defRPr/>
              </a:pPr>
              <a:t>25.11.2019</a:t>
            </a:fld>
            <a:endParaRPr lang="tr-TR"/>
          </a:p>
        </p:txBody>
      </p:sp>
      <p:sp>
        <p:nvSpPr>
          <p:cNvPr id="8" name="Footer Placeholder 5"/>
          <p:cNvSpPr>
            <a:spLocks noGrp="1"/>
          </p:cNvSpPr>
          <p:nvPr>
            <p:ph type="ftr" sz="quarter" idx="16"/>
          </p:nvPr>
        </p:nvSpPr>
        <p:spPr/>
        <p:txBody>
          <a:bodyPr/>
          <a:lstStyle>
            <a:lvl1pPr>
              <a:defRPr/>
            </a:lvl1pPr>
          </a:lstStyle>
          <a:p>
            <a:pPr>
              <a:defRPr/>
            </a:pPr>
            <a:endParaRPr lang="tr-TR"/>
          </a:p>
        </p:txBody>
      </p:sp>
      <p:sp>
        <p:nvSpPr>
          <p:cNvPr id="9" name="Slide Number Placeholder 6"/>
          <p:cNvSpPr>
            <a:spLocks noGrp="1"/>
          </p:cNvSpPr>
          <p:nvPr>
            <p:ph type="sldNum" sz="quarter" idx="17"/>
          </p:nvPr>
        </p:nvSpPr>
        <p:spPr/>
        <p:txBody>
          <a:bodyPr/>
          <a:lstStyle>
            <a:lvl1pPr>
              <a:defRPr/>
            </a:lvl1pPr>
          </a:lstStyle>
          <a:p>
            <a:pPr>
              <a:defRPr/>
            </a:pPr>
            <a:fld id="{B8A69DB0-8139-4490-9C84-26B94BAD1F31}" type="slidenum">
              <a:rPr lang="tr-TR" altLang="tr-TR"/>
              <a:pPr>
                <a:defRPr/>
              </a:pPr>
              <a:t>‹#›</a:t>
            </a:fld>
            <a:endParaRPr lang="tr-TR" altLang="tr-TR"/>
          </a:p>
        </p:txBody>
      </p:sp>
    </p:spTree>
    <p:extLst>
      <p:ext uri="{BB962C8B-B14F-4D97-AF65-F5344CB8AC3E}">
        <p14:creationId xmlns:p14="http://schemas.microsoft.com/office/powerpoint/2010/main" val="2671665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516731E8-E5FA-42C2-8AC4-A13B8F813AEA}" type="datetime1">
              <a:rPr lang="tr-TR" smtClean="0"/>
              <a:pPr>
                <a:defRPr/>
              </a:pPr>
              <a:t>25.11.2019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a:ln/>
        </p:spPr>
        <p:txBody>
          <a:bodyPr/>
          <a:lstStyle>
            <a:lvl1pPr>
              <a:defRPr/>
            </a:lvl1pPr>
          </a:lstStyle>
          <a:p>
            <a:pPr>
              <a:defRPr/>
            </a:pPr>
            <a:fld id="{7680B641-4941-4533-9E02-C2D38525730C}" type="slidenum">
              <a:rPr lang="tr-TR" altLang="tr-TR"/>
              <a:pPr>
                <a:defRPr/>
              </a:pPr>
              <a:t>‹#›</a:t>
            </a:fld>
            <a:endParaRPr lang="tr-TR" altLang="tr-TR"/>
          </a:p>
        </p:txBody>
      </p:sp>
    </p:spTree>
    <p:extLst>
      <p:ext uri="{BB962C8B-B14F-4D97-AF65-F5344CB8AC3E}">
        <p14:creationId xmlns:p14="http://schemas.microsoft.com/office/powerpoint/2010/main" val="407621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AF3F061-03F0-47FC-989A-EAD5837492D0}" type="datetime1">
              <a:rPr lang="tr-TR" smtClean="0"/>
              <a:pPr>
                <a:defRPr/>
              </a:pPr>
              <a:t>25.11.2019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a:ln/>
        </p:spPr>
        <p:txBody>
          <a:bodyPr/>
          <a:lstStyle>
            <a:lvl1pPr>
              <a:defRPr/>
            </a:lvl1pPr>
          </a:lstStyle>
          <a:p>
            <a:pPr>
              <a:defRPr/>
            </a:pPr>
            <a:fld id="{86CE24BC-9EA6-4FA5-97AF-E4BCCA2D21B8}" type="slidenum">
              <a:rPr lang="tr-TR" altLang="tr-TR"/>
              <a:pPr>
                <a:defRPr/>
              </a:pPr>
              <a:t>‹#›</a:t>
            </a:fld>
            <a:endParaRPr lang="tr-TR" altLang="tr-TR"/>
          </a:p>
        </p:txBody>
      </p:sp>
    </p:spTree>
    <p:extLst>
      <p:ext uri="{BB962C8B-B14F-4D97-AF65-F5344CB8AC3E}">
        <p14:creationId xmlns:p14="http://schemas.microsoft.com/office/powerpoint/2010/main" val="4263282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6 Resim" descr="powerpoint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C9331430-C6F3-445F-B607-89E81EA2DEC1}" type="datetime1">
              <a:rPr lang="tr-TR" smtClean="0"/>
              <a:pPr>
                <a:defRPr/>
              </a:pPr>
              <a:t>25.11.2019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4DD28EB-4231-4097-84C2-66B13A5ACA6D}" type="slidenum">
              <a:rPr lang="tr-TR" altLang="tr-TR"/>
              <a:pPr>
                <a:defRPr/>
              </a:pPr>
              <a:t>‹#›</a:t>
            </a:fld>
            <a:endParaRPr lang="tr-TR" altLang="tr-TR"/>
          </a:p>
        </p:txBody>
      </p:sp>
    </p:spTree>
    <p:extLst>
      <p:ext uri="{BB962C8B-B14F-4D97-AF65-F5344CB8AC3E}">
        <p14:creationId xmlns:p14="http://schemas.microsoft.com/office/powerpoint/2010/main" val="281194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FA61371-69CF-40DF-AA50-3F3CDBCDEF1A}" type="datetime1">
              <a:rPr lang="tr-TR" smtClean="0"/>
              <a:pPr/>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146296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BE5B645-2BAC-4205-AF70-7973E69EC49C}" type="datetime1">
              <a:rPr lang="tr-TR" smtClean="0"/>
              <a:pPr/>
              <a:t>25.11.2019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113805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36D2F5B-E17B-4135-8B8C-986566B5B395}" type="datetime1">
              <a:rPr lang="tr-TR" smtClean="0"/>
              <a:pPr/>
              <a:t>25.11.2019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271920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F77EE4A-E60B-42A8-8D51-BA460A6D12E7}" type="datetime1">
              <a:rPr lang="tr-TR" smtClean="0"/>
              <a:pPr/>
              <a:t>25.11.2019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150267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34CF1F-5C6D-40B9-82C7-9BBF5C6BE070}" type="datetime1">
              <a:rPr lang="tr-TR" smtClean="0"/>
              <a:pPr/>
              <a:t>25.11.2019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317505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6A3811-6293-47C6-89F3-C6E559551B53}" type="datetime1">
              <a:rPr lang="tr-TR" smtClean="0"/>
              <a:pPr/>
              <a:t>25.11.2019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38056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726259-085B-4DD8-9705-27FA212A377A}" type="datetime1">
              <a:rPr lang="tr-TR" smtClean="0"/>
              <a:pPr/>
              <a:t>25.11.2019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9227B5-DFCD-477C-A2B9-079D84C0F41A}" type="slidenum">
              <a:rPr lang="tr-TR" smtClean="0"/>
              <a:pPr/>
              <a:t>‹#›</a:t>
            </a:fld>
            <a:endParaRPr lang="tr-TR"/>
          </a:p>
        </p:txBody>
      </p:sp>
    </p:spTree>
    <p:extLst>
      <p:ext uri="{BB962C8B-B14F-4D97-AF65-F5344CB8AC3E}">
        <p14:creationId xmlns:p14="http://schemas.microsoft.com/office/powerpoint/2010/main" val="242369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ECE38-BED4-4084-9593-9096C4C5A28C}" type="datetime1">
              <a:rPr lang="tr-TR" smtClean="0"/>
              <a:pPr/>
              <a:t>25.11.2019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227B5-DFCD-477C-A2B9-079D84C0F41A}" type="slidenum">
              <a:rPr lang="tr-TR" smtClean="0"/>
              <a:pPr/>
              <a:t>‹#›</a:t>
            </a:fld>
            <a:endParaRPr lang="tr-TR"/>
          </a:p>
        </p:txBody>
      </p:sp>
    </p:spTree>
    <p:extLst>
      <p:ext uri="{BB962C8B-B14F-4D97-AF65-F5344CB8AC3E}">
        <p14:creationId xmlns:p14="http://schemas.microsoft.com/office/powerpoint/2010/main" val="34560255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fontAlgn="base">
              <a:spcBef>
                <a:spcPct val="0"/>
              </a:spcBef>
              <a:spcAft>
                <a:spcPct val="0"/>
              </a:spcAft>
              <a:defRPr/>
            </a:pPr>
            <a:fld id="{46EF2C19-A375-4BC9-94D9-DD2C35A21266}" type="datetime1">
              <a:rPr lang="tr-TR" smtClean="0"/>
              <a:pPr fontAlgn="base">
                <a:spcBef>
                  <a:spcPct val="0"/>
                </a:spcBef>
                <a:spcAft>
                  <a:spcPct val="0"/>
                </a:spcAft>
                <a:defRPr/>
              </a:pPr>
              <a:t>25.11.2019</a:t>
            </a:fld>
            <a:endParaRPr lang="tr-TR"/>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defRPr>
            </a:lvl1pPr>
          </a:lstStyle>
          <a:p>
            <a:pPr fontAlgn="base">
              <a:spcBef>
                <a:spcPct val="0"/>
              </a:spcBef>
              <a:spcAft>
                <a:spcPct val="0"/>
              </a:spcAft>
              <a:defRPr/>
            </a:pPr>
            <a:fld id="{D81444C4-E82E-462C-BF24-E2FA29342947}" type="slidenum">
              <a:rPr lang="tr-TR" altLang="tr-TR">
                <a:latin typeface="Arial" charset="0"/>
              </a:rPr>
              <a:pPr fontAlgn="base">
                <a:spcBef>
                  <a:spcPct val="0"/>
                </a:spcBef>
                <a:spcAft>
                  <a:spcPct val="0"/>
                </a:spcAft>
                <a:defRPr/>
              </a:pPr>
              <a:t>‹#›</a:t>
            </a:fld>
            <a:endParaRPr lang="tr-TR" altLang="tr-TR">
              <a:latin typeface="Arial" charset="0"/>
            </a:endParaRPr>
          </a:p>
        </p:txBody>
      </p:sp>
      <p:pic>
        <p:nvPicPr>
          <p:cNvPr id="1033" name="7 Resim" descr="powerpoint3.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8981957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rtl="0" eaLnBrk="1" fontAlgn="base" hangingPunct="1">
        <a:spcBef>
          <a:spcPct val="0"/>
        </a:spcBef>
        <a:spcAft>
          <a:spcPct val="0"/>
        </a:spcAft>
        <a:defRPr sz="2800" kern="1200" cap="all">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Medium" pitchFamily="34" charset="0"/>
        </a:defRPr>
      </a:lvl2pPr>
      <a:lvl3pPr algn="l" rtl="0" eaLnBrk="1" fontAlgn="base" hangingPunct="1">
        <a:spcBef>
          <a:spcPct val="0"/>
        </a:spcBef>
        <a:spcAft>
          <a:spcPct val="0"/>
        </a:spcAft>
        <a:defRPr sz="2800">
          <a:solidFill>
            <a:schemeClr val="tx1"/>
          </a:solidFill>
          <a:latin typeface="Franklin Gothic Medium" pitchFamily="34" charset="0"/>
        </a:defRPr>
      </a:lvl3pPr>
      <a:lvl4pPr algn="l" rtl="0" eaLnBrk="1" fontAlgn="base" hangingPunct="1">
        <a:spcBef>
          <a:spcPct val="0"/>
        </a:spcBef>
        <a:spcAft>
          <a:spcPct val="0"/>
        </a:spcAft>
        <a:defRPr sz="2800">
          <a:solidFill>
            <a:schemeClr val="tx1"/>
          </a:solidFill>
          <a:latin typeface="Franklin Gothic Medium" pitchFamily="34" charset="0"/>
        </a:defRPr>
      </a:lvl4pPr>
      <a:lvl5pPr algn="l" rtl="0" eaLnBrk="1" fontAlgn="base" hangingPunct="1">
        <a:spcBef>
          <a:spcPct val="0"/>
        </a:spcBef>
        <a:spcAft>
          <a:spcPct val="0"/>
        </a:spcAft>
        <a:defRPr sz="2800">
          <a:solidFill>
            <a:schemeClr val="tx1"/>
          </a:solidFill>
          <a:latin typeface="Franklin Gothic Medium" pitchFamily="34"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eaLnBrk="1" fontAlgn="base" hangingPunct="1">
        <a:spcBef>
          <a:spcPts val="800"/>
        </a:spcBef>
        <a:spcAft>
          <a:spcPct val="0"/>
        </a:spcAft>
        <a:buFont typeface="Arial" charset="0"/>
        <a:buChar char="•"/>
        <a:defRPr sz="1600" b="1" kern="1200">
          <a:solidFill>
            <a:schemeClr val="tx1"/>
          </a:solidFill>
          <a:latin typeface="+mn-lt"/>
          <a:ea typeface="+mn-ea"/>
          <a:cs typeface="+mn-cs"/>
        </a:defRPr>
      </a:lvl1pPr>
      <a:lvl2pPr marL="173038" indent="-173038"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292" y="0"/>
            <a:ext cx="9120708" cy="1143000"/>
          </a:xfrm>
          <a:solidFill>
            <a:srgbClr val="C00000"/>
          </a:solidFill>
        </p:spPr>
        <p:txBody>
          <a:bodyPr/>
          <a:lstStyle/>
          <a:p>
            <a:endParaRPr lang="tr-TR"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1</a:t>
            </a:fld>
            <a:endParaRPr lang="tr-T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646" b="28869"/>
          <a:stretch/>
        </p:blipFill>
        <p:spPr bwMode="auto">
          <a:xfrm>
            <a:off x="899592" y="1772815"/>
            <a:ext cx="734481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411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26" y="16421"/>
            <a:ext cx="9131374" cy="892299"/>
          </a:xfrm>
          <a:solidFill>
            <a:srgbClr val="C00000"/>
          </a:solidFill>
          <a:ln>
            <a:solidFill>
              <a:srgbClr val="FF0000"/>
            </a:solidFill>
          </a:ln>
        </p:spPr>
        <p:txBody>
          <a:bodyPr>
            <a:normAutofit/>
          </a:bodyPr>
          <a:lstStyle/>
          <a:p>
            <a:endParaRPr lang="tr-TR" sz="3100"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dirty="0" smtClean="0"/>
              <a:t>     </a:t>
            </a:r>
            <a:r>
              <a:rPr lang="tr-TR" sz="2800" dirty="0" smtClean="0"/>
              <a:t>Literatürde ‘’üstün yetenek’’ kavramı kullanılmasına rağmen,15 ocak 2013 tarihinde Bilim ve Teknoloji Yüksek </a:t>
            </a:r>
            <a:r>
              <a:rPr lang="tr-TR" sz="2800" dirty="0" err="1" smtClean="0"/>
              <a:t>Kurulun’ca</a:t>
            </a:r>
            <a:r>
              <a:rPr lang="tr-TR" sz="2800" dirty="0" smtClean="0"/>
              <a:t> yayınlanan Strateji ve Uygulama Planı’nda ‘</a:t>
            </a:r>
            <a:r>
              <a:rPr lang="tr-TR" sz="2800" dirty="0" smtClean="0">
                <a:solidFill>
                  <a:srgbClr val="FF0000"/>
                </a:solidFill>
              </a:rPr>
              <a:t>’özel yetenek</a:t>
            </a:r>
            <a:r>
              <a:rPr lang="tr-TR" sz="2800" dirty="0" smtClean="0"/>
              <a:t>’’ kavramı tercih edilmiştir.</a:t>
            </a:r>
          </a:p>
        </p:txBody>
      </p:sp>
    </p:spTree>
    <p:extLst>
      <p:ext uri="{BB962C8B-B14F-4D97-AF65-F5344CB8AC3E}">
        <p14:creationId xmlns:p14="http://schemas.microsoft.com/office/powerpoint/2010/main" val="356817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50" y="-243408"/>
            <a:ext cx="9143181" cy="1152128"/>
          </a:xfrm>
          <a:solidFill>
            <a:srgbClr val="C00000"/>
          </a:solidFill>
        </p:spPr>
        <p:txBody>
          <a:bodyPr/>
          <a:lstStyle/>
          <a:p>
            <a:r>
              <a:rPr lang="tr-TR" dirty="0">
                <a:solidFill>
                  <a:schemeClr val="bg1"/>
                </a:solidFill>
              </a:rPr>
              <a:t>Özel Yetenekli Birey</a:t>
            </a:r>
          </a:p>
        </p:txBody>
      </p:sp>
      <p:sp>
        <p:nvSpPr>
          <p:cNvPr id="3" name="İçerik Yer Tutucusu 2"/>
          <p:cNvSpPr>
            <a:spLocks noGrp="1"/>
          </p:cNvSpPr>
          <p:nvPr>
            <p:ph idx="1"/>
          </p:nvPr>
        </p:nvSpPr>
        <p:spPr/>
        <p:txBody>
          <a:bodyPr>
            <a:normAutofit/>
          </a:bodyPr>
          <a:lstStyle/>
          <a:p>
            <a:pPr marL="0" indent="0" algn="just">
              <a:buNone/>
            </a:pPr>
            <a:r>
              <a:rPr lang="tr-TR" dirty="0" smtClean="0"/>
              <a:t>     </a:t>
            </a:r>
            <a:r>
              <a:rPr lang="tr-TR" sz="2800" dirty="0" smtClean="0"/>
              <a:t>Özel </a:t>
            </a:r>
            <a:r>
              <a:rPr lang="tr-TR" sz="2800" dirty="0"/>
              <a:t>yetenekli çocuklar ve gençler tüm kültürel gruplarda, tüm </a:t>
            </a:r>
            <a:r>
              <a:rPr lang="tr-TR" sz="2800" dirty="0" err="1"/>
              <a:t>sosyo</a:t>
            </a:r>
            <a:r>
              <a:rPr lang="tr-TR" sz="2800" dirty="0"/>
              <a:t>-ekonomik düzeylerde bulunabilmektedir</a:t>
            </a:r>
            <a:r>
              <a:rPr lang="tr-TR" sz="2800" dirty="0" smtClean="0"/>
              <a:t>.</a:t>
            </a:r>
            <a:endParaRPr lang="tr-TR" sz="2800" dirty="0"/>
          </a:p>
          <a:p>
            <a:pPr marL="0" indent="0" algn="just">
              <a:buNone/>
            </a:pPr>
            <a:r>
              <a:rPr lang="tr-TR" sz="2800" dirty="0" smtClean="0"/>
              <a:t>    Bu </a:t>
            </a:r>
            <a:r>
              <a:rPr lang="tr-TR" sz="2800" dirty="0"/>
              <a:t>bireylerin erken yaşta tanılanmaları, ihtiyaç duydukları eğitime yönlendirilmeleri ve kendilerine uygun eğitimi almalarının sağlanması, ülkemizin kalkınması açısından son derece önemlidir. </a:t>
            </a:r>
          </a:p>
          <a:p>
            <a:pPr algn="just"/>
            <a:endParaRPr lang="tr-TR" dirty="0"/>
          </a:p>
        </p:txBody>
      </p:sp>
    </p:spTree>
    <p:extLst>
      <p:ext uri="{BB962C8B-B14F-4D97-AF65-F5344CB8AC3E}">
        <p14:creationId xmlns:p14="http://schemas.microsoft.com/office/powerpoint/2010/main" val="322983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a:solidFill>
            <a:srgbClr val="C00000"/>
          </a:solidFill>
        </p:spPr>
        <p:txBody>
          <a:bodyPr/>
          <a:lstStyle/>
          <a:p>
            <a:r>
              <a:rPr lang="tr-TR" dirty="0" smtClean="0">
                <a:solidFill>
                  <a:schemeClr val="bg1"/>
                </a:solidFill>
              </a:rPr>
              <a:t>Özel Yetenekli Birey</a:t>
            </a:r>
            <a:endParaRPr lang="tr-TR" dirty="0">
              <a:solidFill>
                <a:schemeClr val="bg1"/>
              </a:solidFill>
            </a:endParaRPr>
          </a:p>
        </p:txBody>
      </p:sp>
      <p:sp>
        <p:nvSpPr>
          <p:cNvPr id="3" name="İçerik Yer Tutucusu 2"/>
          <p:cNvSpPr>
            <a:spLocks noGrp="1"/>
          </p:cNvSpPr>
          <p:nvPr>
            <p:ph idx="1"/>
          </p:nvPr>
        </p:nvSpPr>
        <p:spPr/>
        <p:txBody>
          <a:bodyPr>
            <a:normAutofit/>
          </a:bodyPr>
          <a:lstStyle/>
          <a:p>
            <a:pPr marL="0" indent="0">
              <a:buNone/>
            </a:pPr>
            <a:endParaRPr lang="tr-TR" sz="3500" dirty="0"/>
          </a:p>
          <a:p>
            <a:pPr marL="0" indent="0" algn="just">
              <a:buNone/>
            </a:pPr>
            <a:r>
              <a:rPr lang="tr-TR" sz="2800" dirty="0" smtClean="0"/>
              <a:t>       Çünkü eğitim </a:t>
            </a:r>
            <a:r>
              <a:rPr lang="tr-TR" sz="2800" dirty="0"/>
              <a:t>ve kalkınma arasındaki olumlu ilişkinin bir gereği olarak eğitim gereksinmelerinin karşılanması halinde bu öğrencilerin yeni keşifler ve icatlar yaparak, hastalıklara yeni tedavi yöntemleri bularak, potansiyellerini sanat alanlarına da yansıtarak, sadece kendi ülkelerindekilere değil, bütün insanlığa katkıda bulunmaları </a:t>
            </a:r>
            <a:r>
              <a:rPr lang="tr-TR" sz="2800" dirty="0" smtClean="0"/>
              <a:t>olasıdır. </a:t>
            </a:r>
            <a:r>
              <a:rPr lang="tr-TR" sz="2800" dirty="0"/>
              <a:t>(</a:t>
            </a:r>
            <a:r>
              <a:rPr lang="tr-TR" sz="2800" dirty="0" err="1"/>
              <a:t>Davaslıgil</a:t>
            </a:r>
            <a:r>
              <a:rPr lang="tr-TR" sz="2800" dirty="0"/>
              <a:t>, 2012). </a:t>
            </a:r>
          </a:p>
          <a:p>
            <a:pPr algn="just"/>
            <a:endParaRPr lang="tr-TR" dirty="0"/>
          </a:p>
        </p:txBody>
      </p:sp>
    </p:spTree>
    <p:extLst>
      <p:ext uri="{BB962C8B-B14F-4D97-AF65-F5344CB8AC3E}">
        <p14:creationId xmlns:p14="http://schemas.microsoft.com/office/powerpoint/2010/main" val="131702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860377360"/>
              </p:ext>
            </p:extLst>
          </p:nvPr>
        </p:nvGraphicFramePr>
        <p:xfrm>
          <a:off x="395536" y="620688"/>
          <a:ext cx="8229600" cy="5577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76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endParaRPr lang="tr-TR" sz="2800" dirty="0" smtClean="0"/>
          </a:p>
          <a:p>
            <a:pPr marL="0" indent="0" algn="just">
              <a:buNone/>
            </a:pPr>
            <a:r>
              <a:rPr lang="tr-TR" sz="2800" dirty="0" smtClean="0"/>
              <a:t>    </a:t>
            </a:r>
            <a:r>
              <a:rPr lang="tr-TR" sz="2800" dirty="0" err="1" smtClean="0">
                <a:solidFill>
                  <a:srgbClr val="00B0F0"/>
                </a:solidFill>
              </a:rPr>
              <a:t>Galton</a:t>
            </a:r>
            <a:r>
              <a:rPr lang="tr-TR" sz="2800" dirty="0" smtClean="0">
                <a:solidFill>
                  <a:srgbClr val="00B0F0"/>
                </a:solidFill>
              </a:rPr>
              <a:t> ve </a:t>
            </a:r>
            <a:r>
              <a:rPr lang="tr-TR" sz="2800" dirty="0" err="1" smtClean="0">
                <a:solidFill>
                  <a:srgbClr val="00B0F0"/>
                </a:solidFill>
              </a:rPr>
              <a:t>Terman</a:t>
            </a:r>
            <a:r>
              <a:rPr lang="tr-TR" sz="2800" dirty="0" smtClean="0">
                <a:solidFill>
                  <a:srgbClr val="00B0F0"/>
                </a:solidFill>
              </a:rPr>
              <a:t> </a:t>
            </a:r>
            <a:r>
              <a:rPr lang="tr-TR" sz="2800" dirty="0" smtClean="0"/>
              <a:t>‘</a:t>
            </a:r>
            <a:r>
              <a:rPr lang="tr-TR" sz="2800" dirty="0" err="1" smtClean="0"/>
              <a:t>ın</a:t>
            </a:r>
            <a:r>
              <a:rPr lang="tr-TR" sz="2800" dirty="0" smtClean="0"/>
              <a:t> </a:t>
            </a:r>
            <a:r>
              <a:rPr lang="tr-TR" sz="2800" dirty="0"/>
              <a:t>ö</a:t>
            </a:r>
            <a:r>
              <a:rPr lang="tr-TR" sz="2800" dirty="0" smtClean="0"/>
              <a:t>zel yetenekliliği IQ ile eş değer tutan ve zeka testlerinde belli bir puanı </a:t>
            </a:r>
            <a:r>
              <a:rPr lang="tr-TR" sz="2800" dirty="0" err="1" smtClean="0"/>
              <a:t>alarak,üst</a:t>
            </a:r>
            <a:r>
              <a:rPr lang="tr-TR" sz="2800" dirty="0" smtClean="0"/>
              <a:t> dilime girebilenleri özel yetenekli (üstün zekalı) olarak kabul eden yaklaşımlarına karşıt görüşler ortaya çıkmıştır.</a:t>
            </a:r>
            <a:endParaRPr lang="tr-TR" sz="2800" dirty="0"/>
          </a:p>
        </p:txBody>
      </p:sp>
      <p:sp>
        <p:nvSpPr>
          <p:cNvPr id="5" name="Başlık 1"/>
          <p:cNvSpPr>
            <a:spLocks noGrp="1"/>
          </p:cNvSpPr>
          <p:nvPr>
            <p:ph type="title"/>
          </p:nvPr>
        </p:nvSpPr>
        <p:spPr>
          <a:xfrm>
            <a:off x="0" y="-13295"/>
            <a:ext cx="9144000" cy="1143000"/>
          </a:xfrm>
          <a:solidFill>
            <a:srgbClr val="C00000"/>
          </a:solidFill>
        </p:spPr>
        <p:txBody>
          <a:bodyPr/>
          <a:lstStyle/>
          <a:p>
            <a:r>
              <a:rPr lang="tr-TR" dirty="0" smtClean="0">
                <a:solidFill>
                  <a:schemeClr val="bg1"/>
                </a:solidFill>
              </a:rPr>
              <a:t>Özel Yetenekli Birey</a:t>
            </a:r>
            <a:endParaRPr lang="tr-TR" dirty="0">
              <a:solidFill>
                <a:schemeClr val="bg1"/>
              </a:solidFill>
            </a:endParaRPr>
          </a:p>
        </p:txBody>
      </p:sp>
    </p:spTree>
    <p:extLst>
      <p:ext uri="{BB962C8B-B14F-4D97-AF65-F5344CB8AC3E}">
        <p14:creationId xmlns:p14="http://schemas.microsoft.com/office/powerpoint/2010/main" val="410149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525963"/>
          </a:xfrm>
        </p:spPr>
        <p:txBody>
          <a:bodyPr>
            <a:normAutofit/>
          </a:bodyPr>
          <a:lstStyle/>
          <a:p>
            <a:pPr marL="0" indent="0" algn="just">
              <a:buNone/>
            </a:pPr>
            <a:r>
              <a:rPr lang="tr-TR" b="1" dirty="0" smtClean="0"/>
              <a:t>    </a:t>
            </a:r>
            <a:r>
              <a:rPr lang="tr-TR" sz="2800" dirty="0" smtClean="0"/>
              <a:t>Örneğin </a:t>
            </a:r>
            <a:r>
              <a:rPr lang="tr-TR" sz="2800" b="1" dirty="0" err="1" smtClean="0">
                <a:solidFill>
                  <a:srgbClr val="C00000"/>
                </a:solidFill>
              </a:rPr>
              <a:t>Renzulli</a:t>
            </a:r>
            <a:r>
              <a:rPr lang="tr-TR" sz="2800" b="1" dirty="0" smtClean="0"/>
              <a:t> </a:t>
            </a:r>
            <a:r>
              <a:rPr lang="tr-TR" sz="2800" dirty="0"/>
              <a:t>(1986</a:t>
            </a:r>
            <a:r>
              <a:rPr lang="tr-TR" sz="2800" dirty="0" smtClean="0"/>
              <a:t>); </a:t>
            </a:r>
            <a:r>
              <a:rPr lang="tr-TR" sz="2800" dirty="0"/>
              <a:t>yaratıcılığını sergileyerek başarı </a:t>
            </a:r>
            <a:r>
              <a:rPr lang="tr-TR" sz="2800" dirty="0" err="1" smtClean="0"/>
              <a:t>gösteren,özel</a:t>
            </a:r>
            <a:r>
              <a:rPr lang="tr-TR" sz="2800" dirty="0" smtClean="0"/>
              <a:t> yetenekli </a:t>
            </a:r>
            <a:r>
              <a:rPr lang="tr-TR" sz="2800" dirty="0"/>
              <a:t>bireyler üzerinde yaptığı incelemeler sonucunda özel yetenekliliği şu şekilde tanımlamıştır; </a:t>
            </a:r>
          </a:p>
          <a:p>
            <a:pPr marL="0" indent="0" algn="just">
              <a:buNone/>
            </a:pPr>
            <a:r>
              <a:rPr lang="tr-TR" sz="2800" dirty="0" smtClean="0"/>
              <a:t>    “</a:t>
            </a:r>
            <a:r>
              <a:rPr lang="tr-TR" sz="2800" dirty="0"/>
              <a:t>Özel yeteneklilik, insan özelliğinin üç temel özellik arasındaki ilişkiden oluşur. Bunlar</a:t>
            </a:r>
            <a:r>
              <a:rPr lang="tr-TR" sz="2800" dirty="0" smtClean="0"/>
              <a:t>;</a:t>
            </a:r>
            <a:endParaRPr lang="tr-TR" sz="2800" dirty="0"/>
          </a:p>
          <a:p>
            <a:pPr marL="0" indent="0" algn="just">
              <a:buNone/>
            </a:pPr>
            <a:r>
              <a:rPr lang="tr-TR" sz="2800" dirty="0">
                <a:solidFill>
                  <a:srgbClr val="00B0F0"/>
                </a:solidFill>
                <a:effectLst>
                  <a:outerShdw blurRad="38100" dist="38100" dir="2700000" algn="tl">
                    <a:srgbClr val="000000">
                      <a:alpha val="43137"/>
                    </a:srgbClr>
                  </a:outerShdw>
                </a:effectLst>
              </a:rPr>
              <a:t>• Yetenek; genel ve özel yetenek</a:t>
            </a:r>
          </a:p>
          <a:p>
            <a:pPr marL="0" indent="0" algn="just">
              <a:buNone/>
            </a:pPr>
            <a:r>
              <a:rPr lang="tr-TR" sz="2800" dirty="0">
                <a:solidFill>
                  <a:srgbClr val="00B0F0"/>
                </a:solidFill>
                <a:effectLst>
                  <a:outerShdw blurRad="38100" dist="38100" dir="2700000" algn="tl">
                    <a:srgbClr val="000000">
                      <a:alpha val="43137"/>
                    </a:srgbClr>
                  </a:outerShdw>
                </a:effectLst>
              </a:rPr>
              <a:t>• Yaratıcılık</a:t>
            </a:r>
          </a:p>
          <a:p>
            <a:pPr marL="0" indent="0" algn="just">
              <a:buNone/>
            </a:pPr>
            <a:r>
              <a:rPr lang="tr-TR" sz="2800" dirty="0">
                <a:solidFill>
                  <a:srgbClr val="00B0F0"/>
                </a:solidFill>
                <a:effectLst>
                  <a:outerShdw blurRad="38100" dist="38100" dir="2700000" algn="tl">
                    <a:srgbClr val="000000">
                      <a:alpha val="43137"/>
                    </a:srgbClr>
                  </a:outerShdw>
                </a:effectLst>
              </a:rPr>
              <a:t>• Motivasyondur.</a:t>
            </a:r>
          </a:p>
          <a:p>
            <a:endParaRPr lang="tr-TR" dirty="0">
              <a:solidFill>
                <a:srgbClr val="00B0F0"/>
              </a:solidFill>
            </a:endParaRPr>
          </a:p>
        </p:txBody>
      </p:sp>
      <p:sp>
        <p:nvSpPr>
          <p:cNvPr id="5" name="Başlık 1"/>
          <p:cNvSpPr>
            <a:spLocks noGrp="1"/>
          </p:cNvSpPr>
          <p:nvPr>
            <p:ph type="title"/>
          </p:nvPr>
        </p:nvSpPr>
        <p:spPr>
          <a:xfrm>
            <a:off x="0" y="0"/>
            <a:ext cx="9175204" cy="1124744"/>
          </a:xfrm>
          <a:solidFill>
            <a:srgbClr val="C00000"/>
          </a:solidFill>
          <a:ln>
            <a:solidFill>
              <a:srgbClr val="C00000"/>
            </a:solidFill>
          </a:ln>
        </p:spPr>
        <p:txBody>
          <a:bodyPr/>
          <a:lstStyle/>
          <a:p>
            <a:r>
              <a:rPr lang="tr-TR" dirty="0" smtClean="0">
                <a:solidFill>
                  <a:schemeClr val="bg1"/>
                </a:solidFill>
              </a:rPr>
              <a:t>Özel Yetenekli Birey</a:t>
            </a:r>
            <a:endParaRPr lang="tr-TR" dirty="0">
              <a:solidFill>
                <a:schemeClr val="bg1"/>
              </a:solidFill>
            </a:endParaRPr>
          </a:p>
        </p:txBody>
      </p:sp>
    </p:spTree>
    <p:extLst>
      <p:ext uri="{BB962C8B-B14F-4D97-AF65-F5344CB8AC3E}">
        <p14:creationId xmlns:p14="http://schemas.microsoft.com/office/powerpoint/2010/main" val="2514339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8840"/>
            <a:ext cx="61912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755576" y="764704"/>
            <a:ext cx="7920880" cy="1077218"/>
          </a:xfrm>
          <a:prstGeom prst="rect">
            <a:avLst/>
          </a:prstGeom>
          <a:noFill/>
        </p:spPr>
        <p:txBody>
          <a:bodyPr wrap="square" rtlCol="0">
            <a:spAutoFit/>
          </a:bodyPr>
          <a:lstStyle/>
          <a:p>
            <a:pPr algn="ctr"/>
            <a:r>
              <a:rPr lang="tr-TR" sz="3200" dirty="0" smtClean="0">
                <a:solidFill>
                  <a:srgbClr val="7030A0"/>
                </a:solidFill>
              </a:rPr>
              <a:t>Özel Yeteneği Oluşturan Temel Unsurlar:</a:t>
            </a:r>
          </a:p>
          <a:p>
            <a:endParaRPr lang="tr-TR" sz="3200" dirty="0">
              <a:solidFill>
                <a:srgbClr val="7030A0"/>
              </a:solidFill>
            </a:endParaRPr>
          </a:p>
        </p:txBody>
      </p:sp>
    </p:spTree>
    <p:extLst>
      <p:ext uri="{BB962C8B-B14F-4D97-AF65-F5344CB8AC3E}">
        <p14:creationId xmlns:p14="http://schemas.microsoft.com/office/powerpoint/2010/main" val="3756505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33670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26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467544" y="1496754"/>
            <a:ext cx="5575549" cy="51394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tr-TR" sz="2000" dirty="0" smtClean="0">
                <a:latin typeface="Verdana" pitchFamily="34" charset="0"/>
              </a:rPr>
              <a:t>Yüksek düzeyde soyut düşünebilme</a:t>
            </a:r>
          </a:p>
          <a:p>
            <a:pPr algn="just">
              <a:lnSpc>
                <a:spcPct val="150000"/>
              </a:lnSpc>
            </a:pPr>
            <a:r>
              <a:rPr lang="tr-TR" sz="2000" dirty="0" smtClean="0">
                <a:latin typeface="Verdana" pitchFamily="34" charset="0"/>
              </a:rPr>
              <a:t>Sözel ve sayısal mantık yürütme</a:t>
            </a:r>
          </a:p>
          <a:p>
            <a:pPr algn="just">
              <a:lnSpc>
                <a:spcPct val="150000"/>
              </a:lnSpc>
            </a:pPr>
            <a:r>
              <a:rPr lang="tr-TR" sz="2000" dirty="0" smtClean="0">
                <a:latin typeface="Verdana" pitchFamily="34" charset="0"/>
              </a:rPr>
              <a:t>Uzamsal ilişkiler, bellek ve sözcük akıcılığı</a:t>
            </a:r>
          </a:p>
          <a:p>
            <a:pPr algn="just">
              <a:lnSpc>
                <a:spcPct val="150000"/>
              </a:lnSpc>
            </a:pPr>
            <a:r>
              <a:rPr lang="tr-TR" sz="2000" dirty="0" smtClean="0">
                <a:latin typeface="Verdana" pitchFamily="34" charset="0"/>
              </a:rPr>
              <a:t>Yeni durumlara uyum gösterme ve yön verme</a:t>
            </a:r>
          </a:p>
          <a:p>
            <a:pPr algn="just">
              <a:lnSpc>
                <a:spcPct val="150000"/>
              </a:lnSpc>
            </a:pPr>
            <a:r>
              <a:rPr lang="tr-TR" sz="2000" dirty="0" smtClean="0">
                <a:latin typeface="Verdana" pitchFamily="34" charset="0"/>
              </a:rPr>
              <a:t>Bilgilerin hızlı, sağlıklı ve seçici olarak hatırlanması</a:t>
            </a:r>
          </a:p>
          <a:p>
            <a:pPr algn="just">
              <a:lnSpc>
                <a:spcPct val="150000"/>
              </a:lnSpc>
            </a:pPr>
            <a:r>
              <a:rPr lang="tr-TR" sz="2000" dirty="0" smtClean="0">
                <a:latin typeface="Verdana" pitchFamily="34" charset="0"/>
              </a:rPr>
              <a:t>Genel yeteneklerin çeşitli birleşimlerini sanat, liderlik, yönetim gibi performans alanlarına uygulayabilme kapasitesi</a:t>
            </a:r>
          </a:p>
          <a:p>
            <a:endParaRPr lang="tr-TR" sz="2000" dirty="0">
              <a:latin typeface="Verdana" pitchFamily="34" charset="0"/>
            </a:endParaRPr>
          </a:p>
        </p:txBody>
      </p:sp>
      <p:sp>
        <p:nvSpPr>
          <p:cNvPr id="6" name="1 Başlık"/>
          <p:cNvSpPr txBox="1">
            <a:spLocks/>
          </p:cNvSpPr>
          <p:nvPr/>
        </p:nvSpPr>
        <p:spPr>
          <a:xfrm>
            <a:off x="1619672" y="314066"/>
            <a:ext cx="6331223" cy="10302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effectLst>
                  <a:outerShdw blurRad="38100" dist="38100" dir="2700000" algn="tl">
                    <a:srgbClr val="000000">
                      <a:alpha val="43137"/>
                    </a:srgbClr>
                  </a:outerShdw>
                </a:effectLst>
                <a:latin typeface="Verdana" pitchFamily="34" charset="0"/>
              </a:rPr>
              <a:t>Özel Yetenek</a:t>
            </a:r>
            <a:endParaRPr lang="tr-TR" sz="3200" b="1" dirty="0">
              <a:solidFill>
                <a:srgbClr val="FF0000"/>
              </a:solidFill>
              <a:effectLst>
                <a:outerShdw blurRad="38100" dist="38100" dir="2700000" algn="tl">
                  <a:srgbClr val="000000">
                    <a:alpha val="43137"/>
                  </a:srgbClr>
                </a:outerShdw>
              </a:effectLst>
              <a:latin typeface="Verdana" pitchFamily="34" charset="0"/>
            </a:endParaRPr>
          </a:p>
        </p:txBody>
      </p:sp>
      <p:sp>
        <p:nvSpPr>
          <p:cNvPr id="9" name="Dikdörtgen 8"/>
          <p:cNvSpPr/>
          <p:nvPr/>
        </p:nvSpPr>
        <p:spPr bwMode="auto">
          <a:xfrm>
            <a:off x="-107717" y="1628800"/>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092" y="1844824"/>
            <a:ext cx="299340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523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251520" y="1484313"/>
            <a:ext cx="4653284"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tr-TR" sz="2000" dirty="0" smtClean="0">
                <a:latin typeface="Verdana" pitchFamily="34" charset="0"/>
              </a:rPr>
              <a:t>Düşüncelerin</a:t>
            </a:r>
            <a:r>
              <a:rPr lang="tr-TR" sz="2000" dirty="0" smtClean="0">
                <a:solidFill>
                  <a:srgbClr val="C00000"/>
                </a:solidFill>
                <a:latin typeface="Verdana" pitchFamily="34" charset="0"/>
              </a:rPr>
              <a:t> </a:t>
            </a:r>
            <a:r>
              <a:rPr lang="tr-TR" sz="2000" b="1" dirty="0" smtClean="0">
                <a:solidFill>
                  <a:srgbClr val="C00000"/>
                </a:solidFill>
                <a:latin typeface="Verdana" pitchFamily="34" charset="0"/>
              </a:rPr>
              <a:t>akıcı, esnek ve özgün</a:t>
            </a:r>
            <a:r>
              <a:rPr lang="tr-TR" sz="2000" dirty="0" smtClean="0">
                <a:solidFill>
                  <a:srgbClr val="C00000"/>
                </a:solidFill>
                <a:latin typeface="Verdana" pitchFamily="34" charset="0"/>
              </a:rPr>
              <a:t> </a:t>
            </a:r>
            <a:r>
              <a:rPr lang="tr-TR" sz="2000" dirty="0" smtClean="0">
                <a:latin typeface="Verdana" pitchFamily="34" charset="0"/>
              </a:rPr>
              <a:t>olması</a:t>
            </a:r>
          </a:p>
          <a:p>
            <a:pPr>
              <a:lnSpc>
                <a:spcPct val="150000"/>
              </a:lnSpc>
            </a:pPr>
            <a:r>
              <a:rPr lang="tr-TR" sz="2000" b="1" dirty="0" smtClean="0">
                <a:solidFill>
                  <a:srgbClr val="00B0F0"/>
                </a:solidFill>
                <a:latin typeface="Verdana" pitchFamily="34" charset="0"/>
              </a:rPr>
              <a:t>Deneyime açık </a:t>
            </a:r>
            <a:r>
              <a:rPr lang="tr-TR" sz="2000" dirty="0" smtClean="0">
                <a:latin typeface="Verdana" pitchFamily="34" charset="0"/>
              </a:rPr>
              <a:t>olma</a:t>
            </a:r>
          </a:p>
          <a:p>
            <a:pPr algn="just">
              <a:lnSpc>
                <a:spcPct val="150000"/>
              </a:lnSpc>
            </a:pPr>
            <a:r>
              <a:rPr lang="tr-TR" sz="2000" dirty="0" smtClean="0">
                <a:latin typeface="Verdana" pitchFamily="34" charset="0"/>
              </a:rPr>
              <a:t>Başkalarının düşünce ve ürünlerindeki</a:t>
            </a:r>
            <a:r>
              <a:rPr lang="tr-TR" sz="2000" dirty="0" smtClean="0">
                <a:solidFill>
                  <a:srgbClr val="7030A0"/>
                </a:solidFill>
                <a:latin typeface="Verdana" pitchFamily="34" charset="0"/>
              </a:rPr>
              <a:t> </a:t>
            </a:r>
            <a:r>
              <a:rPr lang="tr-TR" sz="2000" b="1" dirty="0" smtClean="0">
                <a:solidFill>
                  <a:srgbClr val="7030A0"/>
                </a:solidFill>
                <a:latin typeface="Verdana" pitchFamily="34" charset="0"/>
              </a:rPr>
              <a:t>yeniliğe ve değişikliğe karşı alıcı </a:t>
            </a:r>
            <a:r>
              <a:rPr lang="tr-TR" sz="2000" dirty="0" smtClean="0">
                <a:latin typeface="Verdana" pitchFamily="34" charset="0"/>
              </a:rPr>
              <a:t>olma</a:t>
            </a:r>
          </a:p>
          <a:p>
            <a:pPr algn="just">
              <a:lnSpc>
                <a:spcPct val="150000"/>
              </a:lnSpc>
            </a:pPr>
            <a:r>
              <a:rPr lang="tr-TR" sz="2000" dirty="0" smtClean="0">
                <a:latin typeface="Verdana" pitchFamily="34" charset="0"/>
              </a:rPr>
              <a:t>Ayrıntıya, düşünceye maddelerin estetik niteliklerine </a:t>
            </a:r>
            <a:r>
              <a:rPr lang="tr-TR" sz="2000" b="1" dirty="0" smtClean="0">
                <a:solidFill>
                  <a:srgbClr val="00B050"/>
                </a:solidFill>
                <a:latin typeface="Verdana" pitchFamily="34" charset="0"/>
              </a:rPr>
              <a:t>duyarlı</a:t>
            </a:r>
            <a:r>
              <a:rPr lang="tr-TR" sz="2000" b="1" dirty="0" smtClean="0">
                <a:latin typeface="Verdana" pitchFamily="34" charset="0"/>
              </a:rPr>
              <a:t> </a:t>
            </a:r>
            <a:r>
              <a:rPr lang="tr-TR" sz="2000" dirty="0" smtClean="0">
                <a:latin typeface="Verdana" pitchFamily="34" charset="0"/>
              </a:rPr>
              <a:t>olma</a:t>
            </a:r>
          </a:p>
          <a:p>
            <a:pPr>
              <a:lnSpc>
                <a:spcPct val="150000"/>
              </a:lnSpc>
            </a:pPr>
            <a:endParaRPr lang="tr-TR" sz="2000" dirty="0">
              <a:latin typeface="Verdana" pitchFamily="34" charset="0"/>
            </a:endParaRPr>
          </a:p>
        </p:txBody>
      </p:sp>
      <p:sp>
        <p:nvSpPr>
          <p:cNvPr id="6" name="1 Başlık"/>
          <p:cNvSpPr txBox="1">
            <a:spLocks/>
          </p:cNvSpPr>
          <p:nvPr/>
        </p:nvSpPr>
        <p:spPr>
          <a:xfrm>
            <a:off x="1342768" y="188640"/>
            <a:ext cx="749802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effectLst>
                  <a:outerShdw blurRad="38100" dist="38100" dir="2700000" algn="tl">
                    <a:srgbClr val="000000">
                      <a:alpha val="43137"/>
                    </a:srgbClr>
                  </a:outerShdw>
                </a:effectLst>
                <a:latin typeface="Verdana" pitchFamily="34" charset="0"/>
              </a:rPr>
              <a:t>Yaratıcılık</a:t>
            </a:r>
            <a:endParaRPr lang="tr-TR" sz="3200" b="1" dirty="0">
              <a:solidFill>
                <a:srgbClr val="FF0000"/>
              </a:solidFill>
              <a:effectLst>
                <a:outerShdw blurRad="38100" dist="38100" dir="2700000" algn="tl">
                  <a:srgbClr val="000000">
                    <a:alpha val="43137"/>
                  </a:srgbClr>
                </a:outerShdw>
              </a:effectLst>
              <a:latin typeface="Verdana" pitchFamily="34" charset="0"/>
            </a:endParaRPr>
          </a:p>
        </p:txBody>
      </p:sp>
      <p:sp>
        <p:nvSpPr>
          <p:cNvPr id="9" name="Dikdörtgen 8"/>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772816"/>
            <a:ext cx="3291830" cy="4509120"/>
          </a:xfrm>
          <a:prstGeom prst="rect">
            <a:avLst/>
          </a:prstGeom>
        </p:spPr>
      </p:pic>
    </p:spTree>
    <p:extLst>
      <p:ext uri="{BB962C8B-B14F-4D97-AF65-F5344CB8AC3E}">
        <p14:creationId xmlns:p14="http://schemas.microsoft.com/office/powerpoint/2010/main" val="257685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52736"/>
          </a:xfrm>
          <a:solidFill>
            <a:srgbClr val="C00000"/>
          </a:solidFill>
        </p:spPr>
        <p:txBody>
          <a:bodyPr/>
          <a:lstStyle/>
          <a:p>
            <a:endParaRPr lang="tr-TR" dirty="0"/>
          </a:p>
        </p:txBody>
      </p:sp>
      <p:sp>
        <p:nvSpPr>
          <p:cNvPr id="3" name="İçerik Yer Tutucusu 2"/>
          <p:cNvSpPr>
            <a:spLocks noGrp="1"/>
          </p:cNvSpPr>
          <p:nvPr>
            <p:ph idx="1"/>
          </p:nvPr>
        </p:nvSpPr>
        <p:spPr/>
        <p:txBody>
          <a:bodyPr/>
          <a:lstStyle/>
          <a:p>
            <a:pPr lvl="0" algn="ctr" fontAlgn="base">
              <a:spcBef>
                <a:spcPct val="0"/>
              </a:spcBef>
              <a:spcAft>
                <a:spcPct val="0"/>
              </a:spcAft>
              <a:buNone/>
            </a:pPr>
            <a:r>
              <a:rPr lang="tr-TR" altLang="tr-TR" sz="4000" b="1" dirty="0">
                <a:solidFill>
                  <a:srgbClr val="C00000"/>
                </a:solidFill>
                <a:latin typeface="Times New Roman" pitchFamily="18" charset="0"/>
                <a:cs typeface="Times New Roman" pitchFamily="18" charset="0"/>
              </a:rPr>
              <a:t>Özel </a:t>
            </a:r>
            <a:r>
              <a:rPr lang="tr-TR" altLang="tr-TR" sz="4000" b="1" dirty="0" smtClean="0">
                <a:solidFill>
                  <a:srgbClr val="C00000"/>
                </a:solidFill>
                <a:latin typeface="Times New Roman" pitchFamily="18" charset="0"/>
                <a:cs typeface="Times New Roman" pitchFamily="18" charset="0"/>
              </a:rPr>
              <a:t>Yetenekliler </a:t>
            </a:r>
            <a:r>
              <a:rPr lang="tr-TR" altLang="tr-TR" sz="4000" b="1" dirty="0">
                <a:solidFill>
                  <a:srgbClr val="C00000"/>
                </a:solidFill>
                <a:latin typeface="Times New Roman" pitchFamily="18" charset="0"/>
                <a:cs typeface="Times New Roman" pitchFamily="18" charset="0"/>
              </a:rPr>
              <a:t>İle İlgili </a:t>
            </a:r>
            <a:endParaRPr lang="tr-TR" altLang="tr-TR" sz="4000" b="1" dirty="0" smtClean="0">
              <a:solidFill>
                <a:srgbClr val="C00000"/>
              </a:solidFill>
              <a:latin typeface="Times New Roman" pitchFamily="18" charset="0"/>
              <a:cs typeface="Times New Roman" pitchFamily="18" charset="0"/>
            </a:endParaRPr>
          </a:p>
          <a:p>
            <a:pPr lvl="0" algn="ctr" fontAlgn="base">
              <a:spcBef>
                <a:spcPct val="0"/>
              </a:spcBef>
              <a:spcAft>
                <a:spcPct val="0"/>
              </a:spcAft>
              <a:buNone/>
            </a:pPr>
            <a:r>
              <a:rPr lang="tr-TR" altLang="tr-TR" sz="4000" b="1" dirty="0" smtClean="0">
                <a:solidFill>
                  <a:srgbClr val="C00000"/>
                </a:solidFill>
                <a:latin typeface="Times New Roman" pitchFamily="18" charset="0"/>
                <a:cs typeface="Times New Roman" pitchFamily="18" charset="0"/>
              </a:rPr>
              <a:t>Genel </a:t>
            </a:r>
            <a:r>
              <a:rPr lang="tr-TR" altLang="tr-TR" sz="4000" b="1" dirty="0">
                <a:solidFill>
                  <a:srgbClr val="C00000"/>
                </a:solidFill>
                <a:latin typeface="Times New Roman" pitchFamily="18" charset="0"/>
                <a:cs typeface="Times New Roman" pitchFamily="18" charset="0"/>
              </a:rPr>
              <a:t>Kavramlar</a:t>
            </a:r>
            <a:endParaRPr lang="tr-TR" altLang="tr-TR" sz="4000" b="1" dirty="0">
              <a:solidFill>
                <a:prstClr val="black"/>
              </a:solidFill>
              <a:latin typeface="Times New Roman" pitchFamily="18" charset="0"/>
              <a:cs typeface="Times New Roman" pitchFamily="18" charset="0"/>
            </a:endParaRPr>
          </a:p>
          <a:p>
            <a:endParaRPr lang="tr-TR"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2</a:t>
            </a:fld>
            <a:endParaRPr lang="tr-TR"/>
          </a:p>
        </p:txBody>
      </p:sp>
    </p:spTree>
    <p:extLst>
      <p:ext uri="{BB962C8B-B14F-4D97-AF65-F5344CB8AC3E}">
        <p14:creationId xmlns:p14="http://schemas.microsoft.com/office/powerpoint/2010/main" val="1524410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64704"/>
            <a:ext cx="7872774" cy="5157192"/>
          </a:xfrm>
          <a:prstGeom prst="rect">
            <a:avLst/>
          </a:prstGeom>
        </p:spPr>
      </p:pic>
      <p:sp>
        <p:nvSpPr>
          <p:cNvPr id="6" name="Metin kutusu 5"/>
          <p:cNvSpPr txBox="1"/>
          <p:nvPr/>
        </p:nvSpPr>
        <p:spPr>
          <a:xfrm>
            <a:off x="3913673" y="6093296"/>
            <a:ext cx="1556580" cy="369332"/>
          </a:xfrm>
          <a:prstGeom prst="rect">
            <a:avLst/>
          </a:prstGeom>
          <a:noFill/>
        </p:spPr>
        <p:txBody>
          <a:bodyPr wrap="none" rtlCol="0">
            <a:spAutoFit/>
          </a:bodyPr>
          <a:lstStyle/>
          <a:p>
            <a:r>
              <a:rPr lang="tr-TR" dirty="0" smtClean="0"/>
              <a:t>Albert Einstein</a:t>
            </a:r>
            <a:endParaRPr lang="tr-TR" dirty="0"/>
          </a:p>
        </p:txBody>
      </p:sp>
    </p:spTree>
    <p:extLst>
      <p:ext uri="{BB962C8B-B14F-4D97-AF65-F5344CB8AC3E}">
        <p14:creationId xmlns:p14="http://schemas.microsoft.com/office/powerpoint/2010/main" val="3330781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662633" cy="501317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633" y="2506590"/>
            <a:ext cx="4218274" cy="3990014"/>
          </a:xfrm>
          <a:prstGeom prst="rect">
            <a:avLst/>
          </a:prstGeom>
        </p:spPr>
      </p:pic>
      <p:sp>
        <p:nvSpPr>
          <p:cNvPr id="7" name="Metin kutusu 6"/>
          <p:cNvSpPr txBox="1"/>
          <p:nvPr/>
        </p:nvSpPr>
        <p:spPr>
          <a:xfrm>
            <a:off x="5796136" y="1124744"/>
            <a:ext cx="2238502" cy="646331"/>
          </a:xfrm>
          <a:prstGeom prst="rect">
            <a:avLst/>
          </a:prstGeom>
          <a:noFill/>
        </p:spPr>
        <p:txBody>
          <a:bodyPr wrap="square" rtlCol="0">
            <a:spAutoFit/>
          </a:bodyPr>
          <a:lstStyle/>
          <a:p>
            <a:r>
              <a:rPr lang="tr-TR" sz="3600" dirty="0" smtClean="0">
                <a:solidFill>
                  <a:srgbClr val="FF0000"/>
                </a:solidFill>
              </a:rPr>
              <a:t>Yaratıcılık</a:t>
            </a:r>
            <a:endParaRPr lang="tr-TR" sz="3600" dirty="0">
              <a:solidFill>
                <a:srgbClr val="FF0000"/>
              </a:solidFill>
            </a:endParaRPr>
          </a:p>
        </p:txBody>
      </p:sp>
    </p:spTree>
    <p:extLst>
      <p:ext uri="{BB962C8B-B14F-4D97-AF65-F5344CB8AC3E}">
        <p14:creationId xmlns:p14="http://schemas.microsoft.com/office/powerpoint/2010/main" val="3572913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710725" y="1334282"/>
            <a:ext cx="8229600"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000" dirty="0" smtClean="0">
                <a:latin typeface="Verdana" pitchFamily="34" charset="0"/>
              </a:rPr>
              <a:t>Belirli bir problem veya  çalışma alanına  karşı yüksek düzeyde </a:t>
            </a:r>
            <a:r>
              <a:rPr lang="tr-TR" sz="2000" b="1" dirty="0" smtClean="0">
                <a:solidFill>
                  <a:srgbClr val="00B050"/>
                </a:solidFill>
                <a:latin typeface="Verdana" pitchFamily="34" charset="0"/>
              </a:rPr>
              <a:t>ilgi, heves, hayranlık, bağlılık duyma </a:t>
            </a:r>
            <a:r>
              <a:rPr lang="tr-TR" sz="2000" dirty="0" smtClean="0">
                <a:latin typeface="Verdana" pitchFamily="34" charset="0"/>
              </a:rPr>
              <a:t>kapasitesi,</a:t>
            </a:r>
          </a:p>
          <a:p>
            <a:endParaRPr lang="tr-TR" sz="2000" dirty="0" smtClean="0">
              <a:latin typeface="Verdana" pitchFamily="34" charset="0"/>
            </a:endParaRPr>
          </a:p>
          <a:p>
            <a:r>
              <a:rPr lang="tr-TR" sz="2000" b="1" dirty="0" smtClean="0">
                <a:solidFill>
                  <a:srgbClr val="C00000"/>
                </a:solidFill>
                <a:latin typeface="Verdana" pitchFamily="34" charset="0"/>
              </a:rPr>
              <a:t>Azimli, sabırlı, kararlı olma, çok çalışabilme </a:t>
            </a:r>
            <a:r>
              <a:rPr lang="tr-TR" sz="2000" dirty="0" smtClean="0">
                <a:latin typeface="Verdana" pitchFamily="34" charset="0"/>
              </a:rPr>
              <a:t>ve kendini belirli bir işe </a:t>
            </a:r>
            <a:r>
              <a:rPr lang="tr-TR" sz="2000" b="1" dirty="0" smtClean="0">
                <a:latin typeface="Verdana" pitchFamily="34" charset="0"/>
              </a:rPr>
              <a:t>adayabilme</a:t>
            </a:r>
            <a:r>
              <a:rPr lang="tr-TR" sz="2000" dirty="0" smtClean="0">
                <a:latin typeface="Verdana" pitchFamily="34" charset="0"/>
              </a:rPr>
              <a:t> kapasitesi,</a:t>
            </a:r>
          </a:p>
          <a:p>
            <a:pPr algn="just">
              <a:buFont typeface="Georgia" pitchFamily="18" charset="0"/>
              <a:buNone/>
            </a:pPr>
            <a:endParaRPr lang="tr-TR" sz="2000" dirty="0" smtClean="0">
              <a:latin typeface="Verdana" pitchFamily="34" charset="0"/>
            </a:endParaRPr>
          </a:p>
          <a:p>
            <a:pPr algn="just"/>
            <a:r>
              <a:rPr lang="tr-TR" sz="2000" dirty="0" smtClean="0">
                <a:latin typeface="Verdana" pitchFamily="34" charset="0"/>
              </a:rPr>
              <a:t>Önemli bir işin üstesinden gelebileceğine ilişkin </a:t>
            </a:r>
            <a:r>
              <a:rPr lang="tr-TR" sz="2000" b="1" dirty="0" smtClean="0">
                <a:solidFill>
                  <a:srgbClr val="00B0F0"/>
                </a:solidFill>
                <a:latin typeface="Verdana" pitchFamily="34" charset="0"/>
              </a:rPr>
              <a:t>özgüvene</a:t>
            </a:r>
            <a:r>
              <a:rPr lang="tr-TR" sz="2000" dirty="0" smtClean="0">
                <a:solidFill>
                  <a:srgbClr val="00B0F0"/>
                </a:solidFill>
                <a:latin typeface="Verdana" pitchFamily="34" charset="0"/>
              </a:rPr>
              <a:t> ve </a:t>
            </a:r>
            <a:r>
              <a:rPr lang="tr-TR" sz="2000" b="1" dirty="0" smtClean="0">
                <a:solidFill>
                  <a:srgbClr val="00B0F0"/>
                </a:solidFill>
                <a:latin typeface="Verdana" pitchFamily="34" charset="0"/>
              </a:rPr>
              <a:t>başarma güdüsüne</a:t>
            </a:r>
            <a:r>
              <a:rPr lang="tr-TR" sz="2000" b="1" dirty="0" smtClean="0">
                <a:latin typeface="Verdana" pitchFamily="34" charset="0"/>
              </a:rPr>
              <a:t> </a:t>
            </a:r>
            <a:r>
              <a:rPr lang="tr-TR" sz="2000" dirty="0" smtClean="0">
                <a:latin typeface="Verdana" pitchFamily="34" charset="0"/>
              </a:rPr>
              <a:t>sahip olma.</a:t>
            </a:r>
          </a:p>
          <a:p>
            <a:pPr algn="just"/>
            <a:endParaRPr lang="tr-TR" sz="2000" dirty="0" smtClean="0">
              <a:latin typeface="Verdana" pitchFamily="34" charset="0"/>
            </a:endParaRPr>
          </a:p>
          <a:p>
            <a:pPr algn="just"/>
            <a:endParaRPr lang="tr-TR" sz="2000" dirty="0">
              <a:latin typeface="Verdana" pitchFamily="34" charset="0"/>
            </a:endParaRPr>
          </a:p>
        </p:txBody>
      </p:sp>
      <p:sp>
        <p:nvSpPr>
          <p:cNvPr id="6" name="1 Başlık"/>
          <p:cNvSpPr txBox="1">
            <a:spLocks/>
          </p:cNvSpPr>
          <p:nvPr/>
        </p:nvSpPr>
        <p:spPr>
          <a:xfrm>
            <a:off x="1436412" y="188640"/>
            <a:ext cx="7549712" cy="11461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latin typeface="Verdana" pitchFamily="34" charset="0"/>
              </a:rPr>
              <a:t>Motivasyon</a:t>
            </a:r>
            <a:endParaRPr lang="tr-TR" sz="3200" b="1" dirty="0">
              <a:solidFill>
                <a:srgbClr val="FF0000"/>
              </a:solidFill>
              <a:latin typeface="Verdana" pitchFamily="34" charset="0"/>
            </a:endParaRPr>
          </a:p>
        </p:txBody>
      </p:sp>
    </p:spTree>
    <p:extLst>
      <p:ext uri="{BB962C8B-B14F-4D97-AF65-F5344CB8AC3E}">
        <p14:creationId xmlns:p14="http://schemas.microsoft.com/office/powerpoint/2010/main" val="3662881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75179" cy="1143000"/>
          </a:xfrm>
          <a:solidFill>
            <a:srgbClr val="C00000"/>
          </a:solidFill>
        </p:spPr>
        <p:txBody>
          <a:bodyPr/>
          <a:lstStyle/>
          <a:p>
            <a:r>
              <a:rPr lang="tr-TR" dirty="0" smtClean="0"/>
              <a:t>    </a:t>
            </a:r>
            <a:r>
              <a:rPr lang="tr-TR" dirty="0">
                <a:solidFill>
                  <a:schemeClr val="bg1"/>
                </a:solidFill>
              </a:rPr>
              <a:t>Ö</a:t>
            </a:r>
            <a:r>
              <a:rPr lang="tr-TR" dirty="0" smtClean="0">
                <a:solidFill>
                  <a:schemeClr val="bg1"/>
                </a:solidFill>
              </a:rPr>
              <a:t>zel Yetenekli Birey</a:t>
            </a:r>
            <a:endParaRPr lang="tr-TR" dirty="0">
              <a:solidFill>
                <a:schemeClr val="bg1"/>
              </a:solidFill>
            </a:endParaRPr>
          </a:p>
        </p:txBody>
      </p:sp>
      <p:sp>
        <p:nvSpPr>
          <p:cNvPr id="3" name="İçerik Yer Tutucusu 2"/>
          <p:cNvSpPr>
            <a:spLocks noGrp="1"/>
          </p:cNvSpPr>
          <p:nvPr>
            <p:ph idx="1"/>
          </p:nvPr>
        </p:nvSpPr>
        <p:spPr/>
        <p:txBody>
          <a:bodyPr>
            <a:normAutofit/>
          </a:bodyPr>
          <a:lstStyle/>
          <a:p>
            <a:pPr marL="0" indent="0" algn="just">
              <a:buNone/>
            </a:pPr>
            <a:r>
              <a:rPr lang="tr-TR" sz="2800" dirty="0"/>
              <a:t> </a:t>
            </a:r>
            <a:r>
              <a:rPr lang="tr-TR" sz="2800" dirty="0" smtClean="0"/>
              <a:t>        Özel Yetenekli çocukların  tanılanmalarında IQ puan kullanılarak yapılan sınıflandırmaların dışında yeni yaklaşımlar ortaya çıkmıştır.</a:t>
            </a:r>
          </a:p>
          <a:p>
            <a:pPr marL="0" indent="0" algn="just">
              <a:buNone/>
            </a:pPr>
            <a:r>
              <a:rPr lang="tr-TR" sz="2800" dirty="0" smtClean="0"/>
              <a:t>         </a:t>
            </a:r>
            <a:r>
              <a:rPr lang="tr-TR" sz="2800" dirty="0" smtClean="0">
                <a:solidFill>
                  <a:srgbClr val="00B050"/>
                </a:solidFill>
              </a:rPr>
              <a:t> </a:t>
            </a:r>
            <a:r>
              <a:rPr lang="tr-TR" sz="2800" dirty="0" err="1" smtClean="0">
                <a:solidFill>
                  <a:srgbClr val="FF0000"/>
                </a:solidFill>
              </a:rPr>
              <a:t>Gardner</a:t>
            </a:r>
            <a:r>
              <a:rPr lang="tr-TR" sz="2800" dirty="0" smtClean="0">
                <a:solidFill>
                  <a:srgbClr val="FF0000"/>
                </a:solidFill>
              </a:rPr>
              <a:t>(2010) </a:t>
            </a:r>
            <a:r>
              <a:rPr lang="tr-TR" sz="2800" dirty="0" smtClean="0"/>
              <a:t>geliştirdiği çoklu zeka kuramı ile son dönemde ilgi çeken başka bir sınıflandırma </a:t>
            </a:r>
            <a:r>
              <a:rPr lang="tr-TR" sz="2800" dirty="0" err="1" smtClean="0"/>
              <a:t>yapmıştır.Geliştirdiği</a:t>
            </a:r>
            <a:r>
              <a:rPr lang="tr-TR" sz="2800" dirty="0" smtClean="0"/>
              <a:t> ‘</a:t>
            </a:r>
            <a:r>
              <a:rPr lang="tr-TR" sz="2800" dirty="0" smtClean="0">
                <a:solidFill>
                  <a:srgbClr val="7030A0"/>
                </a:solidFill>
              </a:rPr>
              <a:t>’Çoklu </a:t>
            </a:r>
            <a:r>
              <a:rPr lang="tr-TR" sz="2800" dirty="0">
                <a:solidFill>
                  <a:srgbClr val="7030A0"/>
                </a:solidFill>
              </a:rPr>
              <a:t>Z</a:t>
            </a:r>
            <a:r>
              <a:rPr lang="tr-TR" sz="2800" dirty="0" smtClean="0">
                <a:solidFill>
                  <a:srgbClr val="7030A0"/>
                </a:solidFill>
              </a:rPr>
              <a:t>eka </a:t>
            </a:r>
            <a:r>
              <a:rPr lang="tr-TR" sz="2800" dirty="0" err="1" smtClean="0">
                <a:solidFill>
                  <a:srgbClr val="7030A0"/>
                </a:solidFill>
              </a:rPr>
              <a:t>Kuramı’’</a:t>
            </a:r>
            <a:r>
              <a:rPr lang="tr-TR" sz="2800" dirty="0" err="1" smtClean="0"/>
              <a:t>ile</a:t>
            </a:r>
            <a:r>
              <a:rPr lang="tr-TR" sz="2800" dirty="0" smtClean="0"/>
              <a:t> </a:t>
            </a:r>
            <a:r>
              <a:rPr lang="tr-TR" sz="2800" dirty="0" err="1" smtClean="0"/>
              <a:t>zekanın,tek</a:t>
            </a:r>
            <a:r>
              <a:rPr lang="tr-TR" sz="2800" dirty="0" smtClean="0"/>
              <a:t> bir faktörle açıklanamayacak kadar çok sayıda yeteneği içerdiğini savunduğu görülmektedir.</a:t>
            </a:r>
            <a:endParaRPr lang="tr-TR" sz="2800" dirty="0"/>
          </a:p>
        </p:txBody>
      </p:sp>
    </p:spTree>
    <p:extLst>
      <p:ext uri="{BB962C8B-B14F-4D97-AF65-F5344CB8AC3E}">
        <p14:creationId xmlns:p14="http://schemas.microsoft.com/office/powerpoint/2010/main" val="3233572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dirty="0" smtClean="0"/>
              <a:t> </a:t>
            </a:r>
            <a:endParaRPr lang="tr-TR" dirty="0"/>
          </a:p>
        </p:txBody>
      </p:sp>
      <p:sp>
        <p:nvSpPr>
          <p:cNvPr id="3" name="İçerik Yer Tutucusu 2"/>
          <p:cNvSpPr>
            <a:spLocks noGrp="1"/>
          </p:cNvSpPr>
          <p:nvPr>
            <p:ph idx="1"/>
          </p:nvPr>
        </p:nvSpPr>
        <p:spPr>
          <a:xfrm>
            <a:off x="827584" y="1052736"/>
            <a:ext cx="7520940" cy="3579849"/>
          </a:xfrm>
        </p:spPr>
        <p:txBody>
          <a:bodyPr>
            <a:normAutofit fontScale="25000" lnSpcReduction="20000"/>
          </a:bodyPr>
          <a:lstStyle/>
          <a:p>
            <a:r>
              <a:rPr lang="tr-TR" sz="4100" dirty="0" smtClean="0">
                <a:solidFill>
                  <a:srgbClr val="FF0000"/>
                </a:solidFill>
              </a:rPr>
              <a:t>                           </a:t>
            </a:r>
            <a:r>
              <a:rPr lang="tr-TR" sz="14400" dirty="0" smtClean="0">
                <a:solidFill>
                  <a:srgbClr val="FF0000"/>
                </a:solidFill>
              </a:rPr>
              <a:t>Çoklu    Zeka Alanları</a:t>
            </a:r>
          </a:p>
          <a:p>
            <a:endParaRPr lang="tr-TR" sz="3600" dirty="0" smtClean="0"/>
          </a:p>
          <a:p>
            <a:r>
              <a:rPr lang="tr-TR" sz="12800" b="0" dirty="0" smtClean="0"/>
              <a:t>   </a:t>
            </a:r>
            <a:r>
              <a:rPr lang="tr-TR" sz="12800" b="0" dirty="0" smtClean="0">
                <a:solidFill>
                  <a:srgbClr val="00B0F0"/>
                </a:solidFill>
              </a:rPr>
              <a:t>Sözel Dilsel Zeka</a:t>
            </a:r>
            <a:endParaRPr lang="tr-TR" sz="12800" b="0" dirty="0">
              <a:solidFill>
                <a:srgbClr val="00B0F0"/>
              </a:solidFill>
            </a:endParaRPr>
          </a:p>
          <a:p>
            <a:r>
              <a:rPr lang="tr-TR" sz="12800" b="0" dirty="0" smtClean="0"/>
              <a:t>   </a:t>
            </a:r>
            <a:r>
              <a:rPr lang="tr-TR" sz="12800" b="0" dirty="0" smtClean="0">
                <a:solidFill>
                  <a:srgbClr val="7030A0"/>
                </a:solidFill>
              </a:rPr>
              <a:t>Mantıksal-Matematiksel </a:t>
            </a:r>
            <a:r>
              <a:rPr lang="tr-TR" sz="12800" b="0" dirty="0">
                <a:solidFill>
                  <a:srgbClr val="7030A0"/>
                </a:solidFill>
              </a:rPr>
              <a:t>Zeka </a:t>
            </a:r>
          </a:p>
          <a:p>
            <a:r>
              <a:rPr lang="tr-TR" sz="12800" b="0" dirty="0" smtClean="0"/>
              <a:t>   </a:t>
            </a:r>
            <a:r>
              <a:rPr lang="tr-TR" sz="12800" b="0" dirty="0" smtClean="0">
                <a:solidFill>
                  <a:srgbClr val="009900"/>
                </a:solidFill>
              </a:rPr>
              <a:t>Görsel-Uzaysal </a:t>
            </a:r>
            <a:r>
              <a:rPr lang="tr-TR" sz="12800" b="0" dirty="0">
                <a:solidFill>
                  <a:srgbClr val="009900"/>
                </a:solidFill>
              </a:rPr>
              <a:t>Zeka </a:t>
            </a:r>
          </a:p>
          <a:p>
            <a:r>
              <a:rPr lang="tr-TR" sz="12800" b="0" dirty="0" smtClean="0">
                <a:solidFill>
                  <a:srgbClr val="C00000"/>
                </a:solidFill>
              </a:rPr>
              <a:t>   Müziksel-Ritmik </a:t>
            </a:r>
            <a:r>
              <a:rPr lang="tr-TR" sz="12800" b="0" dirty="0">
                <a:solidFill>
                  <a:srgbClr val="C00000"/>
                </a:solidFill>
              </a:rPr>
              <a:t>Zeka </a:t>
            </a:r>
          </a:p>
          <a:p>
            <a:r>
              <a:rPr lang="tr-TR" sz="12800" b="0" dirty="0" smtClean="0"/>
              <a:t>   </a:t>
            </a:r>
            <a:r>
              <a:rPr lang="tr-TR" sz="12800" b="0" dirty="0" smtClean="0">
                <a:solidFill>
                  <a:srgbClr val="7030A0"/>
                </a:solidFill>
              </a:rPr>
              <a:t>Bedensel-</a:t>
            </a:r>
            <a:r>
              <a:rPr lang="tr-TR" sz="12800" b="0" dirty="0" err="1" smtClean="0">
                <a:solidFill>
                  <a:srgbClr val="7030A0"/>
                </a:solidFill>
              </a:rPr>
              <a:t>Kinestetik</a:t>
            </a:r>
            <a:r>
              <a:rPr lang="tr-TR" sz="12800" b="0" dirty="0" smtClean="0">
                <a:solidFill>
                  <a:srgbClr val="7030A0"/>
                </a:solidFill>
              </a:rPr>
              <a:t> </a:t>
            </a:r>
            <a:r>
              <a:rPr lang="tr-TR" sz="12800" b="0" dirty="0">
                <a:solidFill>
                  <a:srgbClr val="7030A0"/>
                </a:solidFill>
              </a:rPr>
              <a:t>Zeka </a:t>
            </a:r>
          </a:p>
          <a:p>
            <a:r>
              <a:rPr lang="tr-TR" sz="12800" b="0" dirty="0" smtClean="0">
                <a:solidFill>
                  <a:srgbClr val="00B0F0"/>
                </a:solidFill>
              </a:rPr>
              <a:t>   Sosyal </a:t>
            </a:r>
            <a:r>
              <a:rPr lang="tr-TR" sz="12800" b="0" dirty="0">
                <a:solidFill>
                  <a:srgbClr val="00B0F0"/>
                </a:solidFill>
              </a:rPr>
              <a:t>Zeka </a:t>
            </a:r>
          </a:p>
          <a:p>
            <a:r>
              <a:rPr lang="tr-TR" sz="12800" b="0" dirty="0" smtClean="0"/>
              <a:t>   İçsel </a:t>
            </a:r>
            <a:r>
              <a:rPr lang="tr-TR" sz="12800" b="0" dirty="0"/>
              <a:t>Zeka </a:t>
            </a:r>
          </a:p>
          <a:p>
            <a:r>
              <a:rPr lang="tr-TR" sz="12800" b="0" dirty="0" smtClean="0">
                <a:solidFill>
                  <a:srgbClr val="009900"/>
                </a:solidFill>
              </a:rPr>
              <a:t>   Doğa </a:t>
            </a:r>
            <a:r>
              <a:rPr lang="tr-TR" sz="12800" b="0" dirty="0">
                <a:solidFill>
                  <a:srgbClr val="009900"/>
                </a:solidFill>
              </a:rPr>
              <a:t>Zeka </a:t>
            </a:r>
          </a:p>
          <a:p>
            <a:endParaRPr lang="tr-TR" sz="6700"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24</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5" y="2636912"/>
            <a:ext cx="3272517" cy="4104456"/>
          </a:xfrm>
          <a:prstGeom prst="rect">
            <a:avLst/>
          </a:prstGeom>
        </p:spPr>
      </p:pic>
    </p:spTree>
    <p:extLst>
      <p:ext uri="{BB962C8B-B14F-4D97-AF65-F5344CB8AC3E}">
        <p14:creationId xmlns:p14="http://schemas.microsoft.com/office/powerpoint/2010/main" val="2545223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836712"/>
            <a:ext cx="8135888" cy="4968552"/>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endParaRPr lang="tr-TR" dirty="0">
              <a:solidFill>
                <a:schemeClr val="bg1"/>
              </a:solidFill>
            </a:endParaRPr>
          </a:p>
        </p:txBody>
      </p:sp>
      <p:sp>
        <p:nvSpPr>
          <p:cNvPr id="3" name="İçerik Yer Tutucusu 2"/>
          <p:cNvSpPr>
            <a:spLocks noGrp="1"/>
          </p:cNvSpPr>
          <p:nvPr>
            <p:ph idx="1"/>
          </p:nvPr>
        </p:nvSpPr>
        <p:spPr>
          <a:xfrm>
            <a:off x="800100" y="4312146"/>
            <a:ext cx="8229600" cy="144016"/>
          </a:xfrm>
        </p:spPr>
        <p:txBody>
          <a:bodyPr>
            <a:normAutofit fontScale="25000" lnSpcReduction="20000"/>
          </a:bodyPr>
          <a:lstStyle/>
          <a:p>
            <a:endParaRPr lang="tr-TR" dirty="0" smtClean="0"/>
          </a:p>
          <a:p>
            <a:endParaRPr lang="tr-TR" dirty="0"/>
          </a:p>
        </p:txBody>
      </p:sp>
      <p:sp>
        <p:nvSpPr>
          <p:cNvPr id="6" name="Dikdörtgen 5"/>
          <p:cNvSpPr/>
          <p:nvPr/>
        </p:nvSpPr>
        <p:spPr>
          <a:xfrm>
            <a:off x="1187624" y="1556792"/>
            <a:ext cx="6956379" cy="1323439"/>
          </a:xfrm>
          <a:prstGeom prst="rect">
            <a:avLst/>
          </a:prstGeom>
        </p:spPr>
        <p:txBody>
          <a:bodyPr wrap="square">
            <a:spAutoFit/>
          </a:bodyPr>
          <a:lstStyle/>
          <a:p>
            <a:pPr algn="ctr"/>
            <a:r>
              <a:rPr lang="tr-TR" sz="4000" dirty="0" smtClean="0">
                <a:solidFill>
                  <a:srgbClr val="C00000"/>
                </a:solidFill>
              </a:rPr>
              <a:t>Özel Yeteneklilerle </a:t>
            </a:r>
            <a:r>
              <a:rPr lang="tr-TR" sz="4000" dirty="0">
                <a:solidFill>
                  <a:srgbClr val="C00000"/>
                </a:solidFill>
              </a:rPr>
              <a:t>İlgili Doğru Bilinen Yanlışlar</a:t>
            </a:r>
          </a:p>
        </p:txBody>
      </p:sp>
    </p:spTree>
    <p:extLst>
      <p:ext uri="{BB962C8B-B14F-4D97-AF65-F5344CB8AC3E}">
        <p14:creationId xmlns:p14="http://schemas.microsoft.com/office/powerpoint/2010/main" val="1337672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tr-TR" b="1" cap="none" dirty="0" smtClean="0">
                <a:solidFill>
                  <a:schemeClr val="bg1"/>
                </a:solidFill>
                <a:latin typeface="Times New Roman" pitchFamily="18" charset="0"/>
                <a:ea typeface="Calibri"/>
                <a:cs typeface="Times New Roman" pitchFamily="18" charset="0"/>
                <a:sym typeface="Calibri"/>
              </a:rPr>
              <a:t>Özel Yetenekliler İle İlgili Yanlış İnançlar</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sp>
        <p:nvSpPr>
          <p:cNvPr id="4" name="Dikdörtgen 3"/>
          <p:cNvSpPr/>
          <p:nvPr/>
        </p:nvSpPr>
        <p:spPr>
          <a:xfrm>
            <a:off x="3779912" y="1352518"/>
            <a:ext cx="5025244" cy="5170646"/>
          </a:xfrm>
          <a:prstGeom prst="rect">
            <a:avLst/>
          </a:prstGeom>
        </p:spPr>
        <p:txBody>
          <a:bodyPr wrap="square">
            <a:spAutoFit/>
          </a:bodyPr>
          <a:lstStyle/>
          <a:p>
            <a:pPr marL="342900" lvl="0" indent="-342900" eaLnBrk="1" hangingPunct="1">
              <a:spcBef>
                <a:spcPct val="20000"/>
              </a:spcBef>
              <a:buFont typeface="Arial" charset="0"/>
              <a:buChar char="•"/>
            </a:pPr>
            <a:r>
              <a:rPr lang="tr-TR" sz="2500" dirty="0">
                <a:solidFill>
                  <a:prstClr val="black"/>
                </a:solidFill>
                <a:latin typeface="Calibri"/>
              </a:rPr>
              <a:t>Üstün yetenekli çocuklar başkaları kendilerine söylemedikçe</a:t>
            </a:r>
            <a:r>
              <a:rPr lang="tr-TR" sz="2500" dirty="0">
                <a:solidFill>
                  <a:srgbClr val="C00000"/>
                </a:solidFill>
                <a:latin typeface="Calibri"/>
              </a:rPr>
              <a:t> farklı olduklarını bilmezler</a:t>
            </a:r>
            <a:r>
              <a:rPr lang="tr-TR" sz="2500" dirty="0">
                <a:solidFill>
                  <a:prstClr val="black"/>
                </a:solidFill>
                <a:latin typeface="Calibri"/>
              </a:rPr>
              <a:t>,</a:t>
            </a:r>
          </a:p>
          <a:p>
            <a:pPr marL="342900" lvl="0" indent="-342900" eaLnBrk="1" hangingPunct="1">
              <a:spcBef>
                <a:spcPct val="20000"/>
              </a:spcBef>
              <a:buFont typeface="Arial" charset="0"/>
              <a:buChar char="•"/>
            </a:pPr>
            <a:endParaRPr lang="tr-TR" sz="2500" dirty="0">
              <a:solidFill>
                <a:prstClr val="black"/>
              </a:solidFill>
              <a:latin typeface="Calibri"/>
            </a:endParaRPr>
          </a:p>
          <a:p>
            <a:pPr marL="342900" lvl="0" indent="-342900" eaLnBrk="1" hangingPunct="1">
              <a:spcBef>
                <a:spcPct val="20000"/>
              </a:spcBef>
              <a:buFont typeface="Arial" charset="0"/>
              <a:buChar char="•"/>
            </a:pPr>
            <a:r>
              <a:rPr lang="tr-TR" sz="2500" dirty="0">
                <a:solidFill>
                  <a:prstClr val="black"/>
                </a:solidFill>
                <a:latin typeface="Calibri"/>
              </a:rPr>
              <a:t>Yardım almaksızın </a:t>
            </a:r>
            <a:r>
              <a:rPr lang="tr-TR" sz="2500" dirty="0">
                <a:solidFill>
                  <a:srgbClr val="7030A0"/>
                </a:solidFill>
                <a:latin typeface="Calibri"/>
              </a:rPr>
              <a:t>kendi yollarını kendileri bulurlar,</a:t>
            </a:r>
          </a:p>
          <a:p>
            <a:pPr marL="109728" lvl="0" eaLnBrk="1" hangingPunct="1">
              <a:spcBef>
                <a:spcPct val="20000"/>
              </a:spcBef>
            </a:pPr>
            <a:endParaRPr lang="tr-TR" sz="2500" dirty="0">
              <a:solidFill>
                <a:prstClr val="black"/>
              </a:solidFill>
              <a:latin typeface="Calibri"/>
            </a:endParaRPr>
          </a:p>
          <a:p>
            <a:pPr marL="342900" lvl="0" indent="-342900" eaLnBrk="1" hangingPunct="1">
              <a:spcBef>
                <a:spcPct val="20000"/>
              </a:spcBef>
              <a:buFont typeface="Arial" charset="0"/>
              <a:buChar char="•"/>
            </a:pPr>
            <a:r>
              <a:rPr lang="tr-TR" sz="2500" dirty="0">
                <a:solidFill>
                  <a:prstClr val="black"/>
                </a:solidFill>
                <a:latin typeface="Calibri"/>
              </a:rPr>
              <a:t>Akademik, fiziksel, toplumsal ve duygusal açılardan </a:t>
            </a:r>
            <a:r>
              <a:rPr lang="tr-TR" sz="2500" dirty="0">
                <a:solidFill>
                  <a:srgbClr val="00B0F0"/>
                </a:solidFill>
                <a:latin typeface="Calibri"/>
              </a:rPr>
              <a:t>eşit gelişirler</a:t>
            </a:r>
            <a:r>
              <a:rPr lang="tr-TR" sz="2500" dirty="0">
                <a:solidFill>
                  <a:prstClr val="black"/>
                </a:solidFill>
                <a:latin typeface="Calibri"/>
              </a:rPr>
              <a:t>.</a:t>
            </a:r>
          </a:p>
          <a:p>
            <a:pPr marL="342900" lvl="0" indent="-342900" eaLnBrk="1" hangingPunct="1">
              <a:spcBef>
                <a:spcPct val="20000"/>
              </a:spcBef>
              <a:buFont typeface="Arial" charset="0"/>
              <a:buChar char="•"/>
            </a:pPr>
            <a:endParaRPr lang="tr-TR" sz="2500" dirty="0">
              <a:solidFill>
                <a:prstClr val="black"/>
              </a:solidFill>
              <a:latin typeface="Calibri"/>
            </a:endParaRPr>
          </a:p>
          <a:p>
            <a:pPr marL="342900" lvl="0" indent="-342900" eaLnBrk="1" hangingPunct="1">
              <a:spcBef>
                <a:spcPct val="20000"/>
              </a:spcBef>
              <a:buFont typeface="Arial" charset="0"/>
              <a:buChar char="•"/>
            </a:pPr>
            <a:r>
              <a:rPr lang="tr-TR" sz="2500" dirty="0">
                <a:solidFill>
                  <a:prstClr val="black"/>
                </a:solidFill>
                <a:latin typeface="Calibri"/>
              </a:rPr>
              <a:t>Bu çocuklar </a:t>
            </a:r>
            <a:r>
              <a:rPr lang="tr-TR" sz="2500" dirty="0">
                <a:solidFill>
                  <a:srgbClr val="00B0F0"/>
                </a:solidFill>
                <a:latin typeface="Calibri"/>
              </a:rPr>
              <a:t>zaten üstün</a:t>
            </a:r>
            <a:r>
              <a:rPr lang="tr-TR" sz="2500" dirty="0">
                <a:solidFill>
                  <a:prstClr val="black"/>
                </a:solidFill>
                <a:latin typeface="Calibri"/>
              </a:rPr>
              <a:t>, onlar için </a:t>
            </a:r>
            <a:r>
              <a:rPr lang="tr-TR" sz="2500" dirty="0">
                <a:solidFill>
                  <a:srgbClr val="00B050"/>
                </a:solidFill>
                <a:latin typeface="Calibri"/>
              </a:rPr>
              <a:t>fazladan bir eğitime ihtiyaç yoktur.</a:t>
            </a:r>
          </a:p>
        </p:txBody>
      </p:sp>
      <p:pic>
        <p:nvPicPr>
          <p:cNvPr id="2" name="Resim 1"/>
          <p:cNvPicPr>
            <a:picLocks noChangeAspect="1"/>
          </p:cNvPicPr>
          <p:nvPr/>
        </p:nvPicPr>
        <p:blipFill>
          <a:blip r:embed="rId3"/>
          <a:stretch>
            <a:fillRect/>
          </a:stretch>
        </p:blipFill>
        <p:spPr>
          <a:xfrm>
            <a:off x="179512" y="1556792"/>
            <a:ext cx="2249619" cy="4352921"/>
          </a:xfrm>
          <a:prstGeom prst="rect">
            <a:avLst/>
          </a:prstGeom>
        </p:spPr>
      </p:pic>
    </p:spTree>
    <p:extLst>
      <p:ext uri="{BB962C8B-B14F-4D97-AF65-F5344CB8AC3E}">
        <p14:creationId xmlns:p14="http://schemas.microsoft.com/office/powerpoint/2010/main" val="359019958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tr-TR" b="1" cap="none" dirty="0" smtClean="0">
                <a:solidFill>
                  <a:schemeClr val="bg1"/>
                </a:solidFill>
                <a:latin typeface="Times New Roman" pitchFamily="18" charset="0"/>
                <a:ea typeface="Calibri"/>
                <a:cs typeface="Times New Roman" pitchFamily="18" charset="0"/>
                <a:sym typeface="Calibri"/>
              </a:rPr>
              <a:t>Özel Yetenekliler İle İlgili Yanlış İnançlar</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sp>
        <p:nvSpPr>
          <p:cNvPr id="4" name="Dikdörtgen 3"/>
          <p:cNvSpPr/>
          <p:nvPr/>
        </p:nvSpPr>
        <p:spPr>
          <a:xfrm>
            <a:off x="3563888" y="620688"/>
            <a:ext cx="5025244" cy="5632311"/>
          </a:xfrm>
          <a:prstGeom prst="rect">
            <a:avLst/>
          </a:prstGeom>
        </p:spPr>
        <p:txBody>
          <a:bodyPr wrap="square">
            <a:spAutoFit/>
          </a:bodyPr>
          <a:lstStyle/>
          <a:p>
            <a:pPr marL="342900" lvl="0" indent="-342900" eaLnBrk="1" hangingPunct="1">
              <a:spcBef>
                <a:spcPct val="20000"/>
              </a:spcBef>
              <a:buFont typeface="Arial" charset="0"/>
              <a:buChar char="•"/>
            </a:pPr>
            <a:r>
              <a:rPr lang="tr-TR" sz="2500" dirty="0">
                <a:solidFill>
                  <a:prstClr val="black"/>
                </a:solidFill>
                <a:latin typeface="Calibri"/>
              </a:rPr>
              <a:t>Üstün yetenekliler, </a:t>
            </a:r>
            <a:r>
              <a:rPr lang="tr-TR" sz="2500" dirty="0">
                <a:solidFill>
                  <a:srgbClr val="00B0F0"/>
                </a:solidFill>
                <a:latin typeface="Calibri"/>
              </a:rPr>
              <a:t>her ortamda kendilerini geliştirebilirler</a:t>
            </a:r>
            <a:r>
              <a:rPr lang="tr-TR" sz="2500" dirty="0">
                <a:solidFill>
                  <a:prstClr val="black"/>
                </a:solidFill>
                <a:latin typeface="Calibri"/>
              </a:rPr>
              <a:t>.</a:t>
            </a:r>
          </a:p>
          <a:p>
            <a:pPr marL="342900" lvl="0" indent="-342900" eaLnBrk="1" hangingPunct="1">
              <a:spcBef>
                <a:spcPct val="20000"/>
              </a:spcBef>
              <a:buFont typeface="Arial" charset="0"/>
              <a:buChar char="•"/>
            </a:pPr>
            <a:endParaRPr lang="tr-TR" sz="2500" dirty="0">
              <a:solidFill>
                <a:prstClr val="black"/>
              </a:solidFill>
              <a:latin typeface="Calibri"/>
            </a:endParaRPr>
          </a:p>
          <a:p>
            <a:pPr marL="342900" lvl="0" indent="-342900" eaLnBrk="1" hangingPunct="1">
              <a:spcBef>
                <a:spcPct val="20000"/>
              </a:spcBef>
              <a:buFont typeface="Arial" charset="0"/>
              <a:buChar char="•"/>
            </a:pPr>
            <a:r>
              <a:rPr lang="tr-TR" sz="2500" dirty="0">
                <a:solidFill>
                  <a:prstClr val="black"/>
                </a:solidFill>
                <a:latin typeface="Calibri"/>
              </a:rPr>
              <a:t>Üstün yeteneklileri</a:t>
            </a:r>
            <a:r>
              <a:rPr lang="tr-TR" sz="2500" dirty="0">
                <a:solidFill>
                  <a:srgbClr val="7030A0"/>
                </a:solidFill>
                <a:latin typeface="Calibri"/>
              </a:rPr>
              <a:t> yetiştirmek kolaydır.</a:t>
            </a:r>
          </a:p>
          <a:p>
            <a:pPr marL="109728" lvl="0" eaLnBrk="1" hangingPunct="1">
              <a:spcBef>
                <a:spcPct val="20000"/>
              </a:spcBef>
            </a:pPr>
            <a:endParaRPr lang="tr-TR" sz="2500" dirty="0">
              <a:solidFill>
                <a:srgbClr val="00B0F0"/>
              </a:solidFill>
              <a:latin typeface="Calibri"/>
            </a:endParaRPr>
          </a:p>
          <a:p>
            <a:pPr marL="342900" lvl="0" indent="-342900" eaLnBrk="1" hangingPunct="1">
              <a:spcBef>
                <a:spcPct val="20000"/>
              </a:spcBef>
              <a:buFont typeface="Arial" charset="0"/>
              <a:buChar char="•"/>
            </a:pPr>
            <a:r>
              <a:rPr lang="tr-TR" sz="2500" dirty="0">
                <a:solidFill>
                  <a:prstClr val="black"/>
                </a:solidFill>
                <a:latin typeface="Calibri"/>
              </a:rPr>
              <a:t>Üstün yetenekli çocuklar</a:t>
            </a:r>
            <a:r>
              <a:rPr lang="tr-TR" sz="2500" dirty="0">
                <a:solidFill>
                  <a:srgbClr val="C00000"/>
                </a:solidFill>
                <a:latin typeface="Calibri"/>
              </a:rPr>
              <a:t> bencil ve benmerkezcidirler</a:t>
            </a:r>
            <a:r>
              <a:rPr lang="tr-TR" sz="2500" dirty="0">
                <a:solidFill>
                  <a:prstClr val="black"/>
                </a:solidFill>
                <a:latin typeface="Calibri"/>
              </a:rPr>
              <a:t>.</a:t>
            </a:r>
          </a:p>
          <a:p>
            <a:pPr marL="342900" lvl="0" indent="-342900" eaLnBrk="1" hangingPunct="1">
              <a:spcBef>
                <a:spcPct val="20000"/>
              </a:spcBef>
              <a:buFont typeface="Arial" charset="0"/>
              <a:buChar char="•"/>
            </a:pPr>
            <a:endParaRPr lang="tr-TR" sz="2500" dirty="0">
              <a:solidFill>
                <a:prstClr val="black"/>
              </a:solidFill>
              <a:latin typeface="Calibri"/>
            </a:endParaRPr>
          </a:p>
          <a:p>
            <a:pPr marL="342900" lvl="0" indent="-342900" eaLnBrk="1" hangingPunct="1">
              <a:spcBef>
                <a:spcPct val="20000"/>
              </a:spcBef>
              <a:buFont typeface="Arial" charset="0"/>
              <a:buChar char="•"/>
            </a:pPr>
            <a:r>
              <a:rPr lang="tr-TR" sz="2500" dirty="0">
                <a:solidFill>
                  <a:prstClr val="black"/>
                </a:solidFill>
                <a:latin typeface="Calibri"/>
              </a:rPr>
              <a:t>Üstün yetenekli çocuklar çok duygusal oldukları için </a:t>
            </a:r>
            <a:r>
              <a:rPr lang="tr-TR" sz="2500" dirty="0">
                <a:solidFill>
                  <a:srgbClr val="00B050"/>
                </a:solidFill>
                <a:latin typeface="Calibri"/>
              </a:rPr>
              <a:t>gerçek yaşama ayak uyduramazlar.</a:t>
            </a:r>
          </a:p>
          <a:p>
            <a:pPr lvl="0" eaLnBrk="1" hangingPunct="1">
              <a:spcBef>
                <a:spcPct val="20000"/>
              </a:spcBef>
            </a:pPr>
            <a:endParaRPr lang="tr-TR" sz="2500" dirty="0">
              <a:solidFill>
                <a:prstClr val="black"/>
              </a:solidFill>
              <a:latin typeface="Calibri"/>
            </a:endParaRPr>
          </a:p>
        </p:txBody>
      </p:sp>
      <p:pic>
        <p:nvPicPr>
          <p:cNvPr id="2" name="Resim 1"/>
          <p:cNvPicPr>
            <a:picLocks noChangeAspect="1"/>
          </p:cNvPicPr>
          <p:nvPr/>
        </p:nvPicPr>
        <p:blipFill>
          <a:blip r:embed="rId3"/>
          <a:stretch>
            <a:fillRect/>
          </a:stretch>
        </p:blipFill>
        <p:spPr>
          <a:xfrm>
            <a:off x="179512" y="1556792"/>
            <a:ext cx="2249619" cy="4352921"/>
          </a:xfrm>
          <a:prstGeom prst="rect">
            <a:avLst/>
          </a:prstGeom>
        </p:spPr>
      </p:pic>
    </p:spTree>
    <p:extLst>
      <p:ext uri="{BB962C8B-B14F-4D97-AF65-F5344CB8AC3E}">
        <p14:creationId xmlns:p14="http://schemas.microsoft.com/office/powerpoint/2010/main" val="322421216"/>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tr-TR" b="1" cap="none" dirty="0" smtClean="0">
                <a:solidFill>
                  <a:schemeClr val="bg1"/>
                </a:solidFill>
                <a:latin typeface="Times New Roman" pitchFamily="18" charset="0"/>
                <a:ea typeface="Calibri"/>
                <a:cs typeface="Times New Roman" pitchFamily="18" charset="0"/>
                <a:sym typeface="Calibri"/>
              </a:rPr>
              <a:t>Özel Yetenekliler İle İlgili Yanlış İnançlar</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sp>
        <p:nvSpPr>
          <p:cNvPr id="4" name="Dikdörtgen 3"/>
          <p:cNvSpPr/>
          <p:nvPr/>
        </p:nvSpPr>
        <p:spPr>
          <a:xfrm>
            <a:off x="3779912" y="1352518"/>
            <a:ext cx="5025244" cy="4228850"/>
          </a:xfrm>
          <a:prstGeom prst="rect">
            <a:avLst/>
          </a:prstGeom>
        </p:spPr>
        <p:txBody>
          <a:bodyPr wrap="square">
            <a:spAutoFit/>
          </a:bodyPr>
          <a:lstStyle/>
          <a:p>
            <a:pPr marL="342900" lvl="0" indent="-342900" eaLnBrk="1" hangingPunct="1">
              <a:spcBef>
                <a:spcPct val="20000"/>
              </a:spcBef>
              <a:buFont typeface="Arial" charset="0"/>
              <a:buChar char="•"/>
            </a:pPr>
            <a:r>
              <a:rPr lang="tr-TR" sz="3200" dirty="0">
                <a:solidFill>
                  <a:prstClr val="black"/>
                </a:solidFill>
                <a:latin typeface="Calibri"/>
              </a:rPr>
              <a:t>Üstün veya özel yetenekliler </a:t>
            </a:r>
            <a:r>
              <a:rPr lang="tr-TR" sz="3200" dirty="0">
                <a:solidFill>
                  <a:srgbClr val="00B0F0"/>
                </a:solidFill>
                <a:latin typeface="Calibri"/>
              </a:rPr>
              <a:t>sıska</a:t>
            </a:r>
            <a:r>
              <a:rPr lang="tr-TR" sz="3200" dirty="0">
                <a:solidFill>
                  <a:prstClr val="black"/>
                </a:solidFill>
                <a:latin typeface="Calibri"/>
              </a:rPr>
              <a:t>, </a:t>
            </a:r>
            <a:r>
              <a:rPr lang="tr-TR" sz="3200" dirty="0">
                <a:solidFill>
                  <a:srgbClr val="7030A0"/>
                </a:solidFill>
                <a:latin typeface="Calibri"/>
              </a:rPr>
              <a:t>kısa boylu</a:t>
            </a:r>
            <a:r>
              <a:rPr lang="tr-TR" sz="3200" dirty="0">
                <a:solidFill>
                  <a:prstClr val="black"/>
                </a:solidFill>
                <a:latin typeface="Calibri"/>
              </a:rPr>
              <a:t>, </a:t>
            </a:r>
            <a:r>
              <a:rPr lang="tr-TR" sz="3200" dirty="0">
                <a:solidFill>
                  <a:srgbClr val="FF0000"/>
                </a:solidFill>
                <a:latin typeface="Calibri"/>
              </a:rPr>
              <a:t>iri kafalı</a:t>
            </a:r>
            <a:r>
              <a:rPr lang="tr-TR" sz="3200" dirty="0">
                <a:solidFill>
                  <a:prstClr val="black"/>
                </a:solidFill>
                <a:latin typeface="Calibri"/>
              </a:rPr>
              <a:t>, </a:t>
            </a:r>
            <a:r>
              <a:rPr lang="tr-TR" sz="3200" dirty="0">
                <a:solidFill>
                  <a:srgbClr val="00B050"/>
                </a:solidFill>
                <a:latin typeface="Calibri"/>
              </a:rPr>
              <a:t>çelimsiz</a:t>
            </a:r>
            <a:r>
              <a:rPr lang="tr-TR" sz="3200" dirty="0">
                <a:solidFill>
                  <a:prstClr val="black"/>
                </a:solidFill>
                <a:latin typeface="Calibri"/>
              </a:rPr>
              <a:t> ve </a:t>
            </a:r>
            <a:r>
              <a:rPr lang="tr-TR" sz="3200" dirty="0">
                <a:solidFill>
                  <a:srgbClr val="FFC000"/>
                </a:solidFill>
                <a:latin typeface="Calibri"/>
              </a:rPr>
              <a:t>gözlüklü</a:t>
            </a:r>
            <a:r>
              <a:rPr lang="tr-TR" sz="3200" dirty="0">
                <a:solidFill>
                  <a:prstClr val="black"/>
                </a:solidFill>
                <a:latin typeface="Calibri"/>
              </a:rPr>
              <a:t> olurlar.</a:t>
            </a:r>
          </a:p>
          <a:p>
            <a:pPr marL="109728" lvl="0" eaLnBrk="1" hangingPunct="1">
              <a:spcBef>
                <a:spcPct val="20000"/>
              </a:spcBef>
            </a:pPr>
            <a:endParaRPr lang="tr-TR" sz="3200" dirty="0">
              <a:solidFill>
                <a:prstClr val="black"/>
              </a:solidFill>
              <a:latin typeface="Calibri"/>
            </a:endParaRPr>
          </a:p>
          <a:p>
            <a:pPr marL="342900" lvl="0" indent="-342900" eaLnBrk="1" hangingPunct="1">
              <a:spcBef>
                <a:spcPct val="20000"/>
              </a:spcBef>
              <a:buFont typeface="Arial" charset="0"/>
              <a:buChar char="•"/>
            </a:pPr>
            <a:r>
              <a:rPr lang="tr-TR" sz="3200" dirty="0">
                <a:solidFill>
                  <a:prstClr val="black"/>
                </a:solidFill>
                <a:latin typeface="Calibri"/>
              </a:rPr>
              <a:t>Üstün veya özel yetenekli çocuklarda </a:t>
            </a:r>
            <a:r>
              <a:rPr lang="tr-TR" sz="3200" dirty="0">
                <a:solidFill>
                  <a:srgbClr val="C0504D">
                    <a:lumMod val="75000"/>
                  </a:srgbClr>
                </a:solidFill>
                <a:latin typeface="Calibri"/>
              </a:rPr>
              <a:t>davranışsal ve ruhsal bozukluk</a:t>
            </a:r>
            <a:r>
              <a:rPr lang="tr-TR" sz="3200" dirty="0">
                <a:solidFill>
                  <a:srgbClr val="C00000"/>
                </a:solidFill>
                <a:latin typeface="Calibri"/>
              </a:rPr>
              <a:t>lar</a:t>
            </a:r>
            <a:r>
              <a:rPr lang="tr-TR" sz="3200" dirty="0">
                <a:solidFill>
                  <a:prstClr val="black"/>
                </a:solidFill>
                <a:latin typeface="Calibri"/>
              </a:rPr>
              <a:t> gözlenir.</a:t>
            </a:r>
          </a:p>
        </p:txBody>
      </p:sp>
      <p:pic>
        <p:nvPicPr>
          <p:cNvPr id="2" name="Resim 1"/>
          <p:cNvPicPr>
            <a:picLocks noChangeAspect="1"/>
          </p:cNvPicPr>
          <p:nvPr/>
        </p:nvPicPr>
        <p:blipFill>
          <a:blip r:embed="rId3"/>
          <a:stretch>
            <a:fillRect/>
          </a:stretch>
        </p:blipFill>
        <p:spPr>
          <a:xfrm>
            <a:off x="179512" y="1556792"/>
            <a:ext cx="2249619" cy="4352921"/>
          </a:xfrm>
          <a:prstGeom prst="rect">
            <a:avLst/>
          </a:prstGeom>
        </p:spPr>
      </p:pic>
    </p:spTree>
    <p:extLst>
      <p:ext uri="{BB962C8B-B14F-4D97-AF65-F5344CB8AC3E}">
        <p14:creationId xmlns:p14="http://schemas.microsoft.com/office/powerpoint/2010/main" val="2930942980"/>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Dikdörtgen 3"/>
          <p:cNvSpPr/>
          <p:nvPr/>
        </p:nvSpPr>
        <p:spPr>
          <a:xfrm>
            <a:off x="3203848" y="537069"/>
            <a:ext cx="5025244" cy="5410712"/>
          </a:xfrm>
          <a:prstGeom prst="rect">
            <a:avLst/>
          </a:prstGeom>
        </p:spPr>
        <p:txBody>
          <a:bodyPr wrap="square">
            <a:spAutoFit/>
          </a:bodyPr>
          <a:lstStyle/>
          <a:p>
            <a:pPr marL="342900" lvl="0" indent="-342900" eaLnBrk="1" hangingPunct="1">
              <a:spcBef>
                <a:spcPct val="20000"/>
              </a:spcBef>
              <a:buFont typeface="Arial" charset="0"/>
              <a:buChar char="•"/>
            </a:pPr>
            <a:r>
              <a:rPr lang="tr-TR" sz="2700" dirty="0">
                <a:solidFill>
                  <a:prstClr val="black"/>
                </a:solidFill>
                <a:latin typeface="Calibri"/>
              </a:rPr>
              <a:t>Üstün veya özel yetenekliler </a:t>
            </a:r>
            <a:r>
              <a:rPr lang="tr-TR" sz="2700" dirty="0">
                <a:solidFill>
                  <a:srgbClr val="00B050"/>
                </a:solidFill>
                <a:latin typeface="Calibri"/>
              </a:rPr>
              <a:t>aşırı </a:t>
            </a:r>
            <a:r>
              <a:rPr lang="tr-TR" sz="2700" dirty="0" smtClean="0">
                <a:solidFill>
                  <a:srgbClr val="00B050"/>
                </a:solidFill>
                <a:latin typeface="Calibri"/>
              </a:rPr>
              <a:t>hareketlidir.</a:t>
            </a:r>
            <a:endParaRPr lang="tr-TR" sz="2700" dirty="0">
              <a:solidFill>
                <a:srgbClr val="00B050"/>
              </a:solidFill>
              <a:latin typeface="Calibri"/>
            </a:endParaRPr>
          </a:p>
          <a:p>
            <a:pPr marL="109728" lvl="0" eaLnBrk="1" hangingPunct="1">
              <a:spcBef>
                <a:spcPct val="20000"/>
              </a:spcBef>
            </a:pPr>
            <a:endParaRPr lang="tr-TR" sz="2700" dirty="0">
              <a:solidFill>
                <a:prstClr val="black"/>
              </a:solidFill>
              <a:latin typeface="Calibri"/>
            </a:endParaRPr>
          </a:p>
          <a:p>
            <a:pPr marL="342900" lvl="0" indent="-342900" eaLnBrk="1" hangingPunct="1">
              <a:spcBef>
                <a:spcPct val="20000"/>
              </a:spcBef>
              <a:buFont typeface="Arial" charset="0"/>
              <a:buChar char="•"/>
            </a:pPr>
            <a:r>
              <a:rPr lang="tr-TR" sz="2700" dirty="0">
                <a:solidFill>
                  <a:prstClr val="black"/>
                </a:solidFill>
                <a:latin typeface="Calibri"/>
              </a:rPr>
              <a:t>Üstün veya özel yetenekli çocuklar diğer insanları </a:t>
            </a:r>
            <a:r>
              <a:rPr lang="tr-TR" sz="2700" dirty="0">
                <a:solidFill>
                  <a:srgbClr val="00B0F0"/>
                </a:solidFill>
                <a:latin typeface="Calibri"/>
              </a:rPr>
              <a:t>aşağılamaktan hoşlanırlar</a:t>
            </a:r>
            <a:r>
              <a:rPr lang="tr-TR" sz="2700" dirty="0">
                <a:solidFill>
                  <a:prstClr val="black"/>
                </a:solidFill>
                <a:latin typeface="Calibri"/>
              </a:rPr>
              <a:t>.</a:t>
            </a:r>
          </a:p>
          <a:p>
            <a:pPr marL="342900" lvl="0" indent="-342900" eaLnBrk="1" hangingPunct="1">
              <a:spcBef>
                <a:spcPct val="20000"/>
              </a:spcBef>
              <a:buFont typeface="Arial" charset="0"/>
              <a:buChar char="•"/>
            </a:pPr>
            <a:endParaRPr lang="tr-TR" sz="2700" dirty="0">
              <a:solidFill>
                <a:prstClr val="black"/>
              </a:solidFill>
              <a:latin typeface="Calibri"/>
            </a:endParaRPr>
          </a:p>
          <a:p>
            <a:pPr marL="342900" lvl="0" indent="-342900" eaLnBrk="1" hangingPunct="1">
              <a:spcBef>
                <a:spcPct val="20000"/>
              </a:spcBef>
              <a:buFont typeface="Arial" charset="0"/>
              <a:buChar char="•"/>
            </a:pPr>
            <a:r>
              <a:rPr lang="tr-TR" sz="2700" dirty="0">
                <a:solidFill>
                  <a:prstClr val="black"/>
                </a:solidFill>
                <a:latin typeface="Calibri"/>
              </a:rPr>
              <a:t>Bu çocuklara artı eğitim verirsek “</a:t>
            </a:r>
            <a:r>
              <a:rPr lang="tr-TR" sz="2700" dirty="0">
                <a:solidFill>
                  <a:srgbClr val="C00000"/>
                </a:solidFill>
                <a:latin typeface="Calibri"/>
              </a:rPr>
              <a:t>Seçkinler</a:t>
            </a:r>
            <a:r>
              <a:rPr lang="tr-TR" sz="2700" dirty="0">
                <a:solidFill>
                  <a:prstClr val="black"/>
                </a:solidFill>
                <a:latin typeface="Calibri"/>
              </a:rPr>
              <a:t>” sınıfı yaratırız. Bu da topluma üstesinden gelemeyeceği sorunlar oluşturur.</a:t>
            </a:r>
          </a:p>
        </p:txBody>
      </p:sp>
      <p:pic>
        <p:nvPicPr>
          <p:cNvPr id="2" name="Resim 1"/>
          <p:cNvPicPr>
            <a:picLocks noChangeAspect="1"/>
          </p:cNvPicPr>
          <p:nvPr/>
        </p:nvPicPr>
        <p:blipFill>
          <a:blip r:embed="rId3"/>
          <a:stretch>
            <a:fillRect/>
          </a:stretch>
        </p:blipFill>
        <p:spPr>
          <a:xfrm>
            <a:off x="179512" y="1556792"/>
            <a:ext cx="2249619" cy="4352921"/>
          </a:xfrm>
          <a:prstGeom prst="rect">
            <a:avLst/>
          </a:prstGeom>
        </p:spPr>
      </p:pic>
    </p:spTree>
    <p:extLst>
      <p:ext uri="{BB962C8B-B14F-4D97-AF65-F5344CB8AC3E}">
        <p14:creationId xmlns:p14="http://schemas.microsoft.com/office/powerpoint/2010/main" val="374368000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0" y="0"/>
            <a:ext cx="9144000" cy="1007839"/>
          </a:xfrm>
          <a:solidFill>
            <a:srgbClr val="C00000"/>
          </a:solidFill>
        </p:spPr>
        <p:txBody>
          <a:bodyPr>
            <a:normAutofit/>
          </a:bodyPr>
          <a:lstStyle/>
          <a:p>
            <a:pPr algn="ctr">
              <a:defRPr/>
            </a:pPr>
            <a:r>
              <a:rPr lang="tr-TR" sz="2800" b="1" dirty="0" smtClean="0">
                <a:solidFill>
                  <a:schemeClr val="bg1"/>
                </a:solidFill>
              </a:rPr>
              <a:t>        GENEL KAVRAMLAR</a:t>
            </a:r>
            <a:endParaRPr lang="tr-TR" sz="2800" b="1" dirty="0">
              <a:solidFill>
                <a:schemeClr val="bg1"/>
              </a:solidFill>
            </a:endParaRPr>
          </a:p>
        </p:txBody>
      </p:sp>
      <p:graphicFrame>
        <p:nvGraphicFramePr>
          <p:cNvPr id="6" name="Diyagram 5"/>
          <p:cNvGraphicFramePr/>
          <p:nvPr>
            <p:extLst>
              <p:ext uri="{D42A27DB-BD31-4B8C-83A1-F6EECF244321}">
                <p14:modId xmlns:p14="http://schemas.microsoft.com/office/powerpoint/2010/main" val="4113257106"/>
              </p:ext>
            </p:extLst>
          </p:nvPr>
        </p:nvGraphicFramePr>
        <p:xfrm>
          <a:off x="1004343" y="1445931"/>
          <a:ext cx="7128792" cy="384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1421650" y="1988840"/>
            <a:ext cx="496901" cy="461665"/>
          </a:xfrm>
          <a:prstGeom prst="rect">
            <a:avLst/>
          </a:prstGeom>
          <a:noFill/>
        </p:spPr>
        <p:txBody>
          <a:bodyPr wrap="square" rtlCol="0">
            <a:spAutoFit/>
          </a:bodyPr>
          <a:lstStyle/>
          <a:p>
            <a:r>
              <a:rPr lang="tr-TR" sz="2400" b="1" dirty="0" smtClean="0"/>
              <a:t>1</a:t>
            </a:r>
            <a:endParaRPr lang="tr-TR" sz="2400" b="1" dirty="0"/>
          </a:p>
        </p:txBody>
      </p:sp>
      <p:sp>
        <p:nvSpPr>
          <p:cNvPr id="7" name="Metin kutusu 6"/>
          <p:cNvSpPr txBox="1"/>
          <p:nvPr/>
        </p:nvSpPr>
        <p:spPr>
          <a:xfrm>
            <a:off x="1616122" y="3193101"/>
            <a:ext cx="396044" cy="461665"/>
          </a:xfrm>
          <a:prstGeom prst="rect">
            <a:avLst/>
          </a:prstGeom>
          <a:noFill/>
        </p:spPr>
        <p:txBody>
          <a:bodyPr wrap="square" rtlCol="0">
            <a:spAutoFit/>
          </a:bodyPr>
          <a:lstStyle/>
          <a:p>
            <a:r>
              <a:rPr lang="tr-TR" sz="2400" b="1" dirty="0" smtClean="0"/>
              <a:t>2</a:t>
            </a:r>
            <a:endParaRPr lang="tr-TR" sz="2400" b="1" dirty="0"/>
          </a:p>
        </p:txBody>
      </p:sp>
      <p:sp>
        <p:nvSpPr>
          <p:cNvPr id="8" name="Metin kutusu 7"/>
          <p:cNvSpPr txBox="1"/>
          <p:nvPr/>
        </p:nvSpPr>
        <p:spPr>
          <a:xfrm>
            <a:off x="1468501" y="4329425"/>
            <a:ext cx="450050" cy="461665"/>
          </a:xfrm>
          <a:prstGeom prst="rect">
            <a:avLst/>
          </a:prstGeom>
          <a:noFill/>
        </p:spPr>
        <p:txBody>
          <a:bodyPr wrap="square" rtlCol="0">
            <a:spAutoFit/>
          </a:bodyPr>
          <a:lstStyle/>
          <a:p>
            <a:r>
              <a:rPr lang="tr-TR" sz="2400" b="1" dirty="0" smtClean="0"/>
              <a:t>3</a:t>
            </a:r>
            <a:endParaRPr lang="tr-TR" sz="2400" b="1" dirty="0"/>
          </a:p>
        </p:txBody>
      </p:sp>
    </p:spTree>
    <p:extLst>
      <p:ext uri="{BB962C8B-B14F-4D97-AF65-F5344CB8AC3E}">
        <p14:creationId xmlns:p14="http://schemas.microsoft.com/office/powerpoint/2010/main" val="2422357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3728" y="0"/>
            <a:ext cx="4752528" cy="2592288"/>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endParaRPr lang="tr-TR" dirty="0"/>
          </a:p>
        </p:txBody>
      </p:sp>
      <p:sp>
        <p:nvSpPr>
          <p:cNvPr id="3" name="İçerik Yer Tutucusu 2"/>
          <p:cNvSpPr>
            <a:spLocks noGrp="1"/>
          </p:cNvSpPr>
          <p:nvPr>
            <p:ph idx="1"/>
          </p:nvPr>
        </p:nvSpPr>
        <p:spPr>
          <a:xfrm>
            <a:off x="0" y="2636912"/>
            <a:ext cx="9144000" cy="2304256"/>
          </a:xfrm>
          <a:blipFill>
            <a:blip r:embed="rId3"/>
            <a:tile tx="0" ty="0" sx="100000" sy="100000" flip="none" algn="tl"/>
          </a:blipFill>
        </p:spPr>
        <p:txBody>
          <a:bodyPr>
            <a:normAutofit/>
          </a:bodyPr>
          <a:lstStyle/>
          <a:p>
            <a:pPr marL="0" indent="0" algn="ctr">
              <a:buNone/>
            </a:pPr>
            <a:r>
              <a:rPr lang="tr-TR"/>
              <a:t> </a:t>
            </a:r>
            <a:r>
              <a:rPr lang="tr-TR" smtClean="0"/>
              <a:t>       </a:t>
            </a:r>
            <a:endParaRPr lang="tr-TR" dirty="0" smtClean="0"/>
          </a:p>
          <a:p>
            <a:pPr marL="0" indent="0">
              <a:buNone/>
            </a:pPr>
            <a:r>
              <a:rPr lang="tr-TR" dirty="0"/>
              <a:t> </a:t>
            </a:r>
            <a:r>
              <a:rPr lang="tr-TR" dirty="0" smtClean="0"/>
              <a:t>        </a:t>
            </a:r>
            <a:r>
              <a:rPr lang="tr-TR" dirty="0" smtClean="0">
                <a:solidFill>
                  <a:srgbClr val="FF0000"/>
                </a:solidFill>
              </a:rPr>
              <a:t>ÖZEL YETENEKLİ ÖĞRENCİLERİN TEMEL                                             			ÖZELLİKLERİ</a:t>
            </a:r>
          </a:p>
          <a:p>
            <a:pPr marL="0" indent="0">
              <a:buNone/>
            </a:pPr>
            <a:endParaRPr lang="tr-TR" dirty="0">
              <a:solidFill>
                <a:srgbClr val="FF0000"/>
              </a:solidFill>
            </a:endParaRPr>
          </a:p>
        </p:txBody>
      </p:sp>
    </p:spTree>
    <p:extLst>
      <p:ext uri="{BB962C8B-B14F-4D97-AF65-F5344CB8AC3E}">
        <p14:creationId xmlns:p14="http://schemas.microsoft.com/office/powerpoint/2010/main" val="331839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09945" cy="1143000"/>
          </a:xfrm>
          <a:blipFill>
            <a:blip r:embed="rId2"/>
            <a:tile tx="0" ty="0" sx="100000" sy="100000" flip="none" algn="tl"/>
          </a:blipFill>
        </p:spPr>
        <p:txBody>
          <a:bodyPr/>
          <a:lstStyle/>
          <a:p>
            <a:endParaRPr lang="tr-TR" dirty="0"/>
          </a:p>
        </p:txBody>
      </p:sp>
      <p:sp>
        <p:nvSpPr>
          <p:cNvPr id="4" name="2 İçerik Yer Tutucusu"/>
          <p:cNvSpPr txBox="1">
            <a:spLocks/>
          </p:cNvSpPr>
          <p:nvPr/>
        </p:nvSpPr>
        <p:spPr>
          <a:xfrm>
            <a:off x="426442" y="1485557"/>
            <a:ext cx="8590695"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defRPr/>
            </a:pPr>
            <a:endParaRPr lang="tr-TR" sz="1400" dirty="0" smtClean="0">
              <a:latin typeface="Verdana" pitchFamily="34" charset="0"/>
            </a:endParaRPr>
          </a:p>
          <a:p>
            <a:pPr>
              <a:lnSpc>
                <a:spcPct val="150000"/>
              </a:lnSpc>
              <a:buFont typeface="Wingdings" panose="05000000000000000000" pitchFamily="2" charset="2"/>
              <a:buChar char="Ø"/>
              <a:defRPr/>
            </a:pPr>
            <a:r>
              <a:rPr lang="tr-TR" sz="1400" dirty="0" smtClean="0">
                <a:latin typeface="Verdana" pitchFamily="34" charset="0"/>
              </a:rPr>
              <a:t>Yoğun motivasyon gösterebilirler.</a:t>
            </a:r>
          </a:p>
          <a:p>
            <a:pPr>
              <a:lnSpc>
                <a:spcPct val="150000"/>
              </a:lnSpc>
              <a:buFont typeface="Wingdings" panose="05000000000000000000" pitchFamily="2" charset="2"/>
              <a:buChar char="Ø"/>
              <a:defRPr/>
            </a:pPr>
            <a:r>
              <a:rPr lang="tr-TR" sz="1400" dirty="0" smtClean="0">
                <a:latin typeface="Verdana" pitchFamily="34" charset="0"/>
              </a:rPr>
              <a:t>Gelişim basamaklarını yaşıtlarından önce tamamlarlar.</a:t>
            </a:r>
          </a:p>
          <a:p>
            <a:pPr>
              <a:lnSpc>
                <a:spcPct val="150000"/>
              </a:lnSpc>
              <a:buFont typeface="Wingdings" panose="05000000000000000000" pitchFamily="2" charset="2"/>
              <a:buChar char="Ø"/>
              <a:defRPr/>
            </a:pPr>
            <a:r>
              <a:rPr lang="tr-TR" sz="1400" dirty="0" smtClean="0">
                <a:latin typeface="Verdana" pitchFamily="34" charset="0"/>
              </a:rPr>
              <a:t>Sürekli soru sorarlar, meraklıdırlar.</a:t>
            </a:r>
          </a:p>
          <a:p>
            <a:pPr>
              <a:lnSpc>
                <a:spcPct val="150000"/>
              </a:lnSpc>
              <a:buFont typeface="Wingdings" panose="05000000000000000000" pitchFamily="2" charset="2"/>
              <a:buChar char="Ø"/>
              <a:defRPr/>
            </a:pPr>
            <a:r>
              <a:rPr lang="tr-TR" sz="1400" dirty="0" smtClean="0">
                <a:latin typeface="Verdana" pitchFamily="34" charset="0"/>
              </a:rPr>
              <a:t>Dikkat becerileri </a:t>
            </a:r>
            <a:r>
              <a:rPr lang="tr-TR" sz="1400" dirty="0" err="1" smtClean="0">
                <a:latin typeface="Verdana" pitchFamily="34" charset="0"/>
              </a:rPr>
              <a:t>gelişmiştir.Geniş</a:t>
            </a:r>
            <a:r>
              <a:rPr lang="tr-TR" sz="1400" dirty="0" smtClean="0">
                <a:latin typeface="Verdana" pitchFamily="34" charset="0"/>
              </a:rPr>
              <a:t> bir alana konsantre olabilirler.</a:t>
            </a:r>
          </a:p>
          <a:p>
            <a:pPr>
              <a:lnSpc>
                <a:spcPct val="150000"/>
              </a:lnSpc>
              <a:buFont typeface="Wingdings" panose="05000000000000000000" pitchFamily="2" charset="2"/>
              <a:buChar char="Ø"/>
              <a:defRPr/>
            </a:pPr>
            <a:r>
              <a:rPr lang="tr-TR" sz="1400" dirty="0" smtClean="0">
                <a:latin typeface="Verdana" pitchFamily="34" charset="0"/>
              </a:rPr>
              <a:t>Kendisinin seçtiği konuda veya ilgi alanlarında bağımsız çalışabilirler.</a:t>
            </a:r>
          </a:p>
          <a:p>
            <a:pPr>
              <a:lnSpc>
                <a:spcPct val="150000"/>
              </a:lnSpc>
              <a:buFont typeface="Wingdings" panose="05000000000000000000" pitchFamily="2" charset="2"/>
              <a:buChar char="Ø"/>
              <a:defRPr/>
            </a:pPr>
            <a:r>
              <a:rPr lang="tr-TR" sz="1400" dirty="0" smtClean="0">
                <a:latin typeface="Verdana" pitchFamily="34" charset="0"/>
              </a:rPr>
              <a:t>Çabuk ve kolay öğrenirler, kavrama ve akılda tutma süreleri yüksektir.</a:t>
            </a:r>
          </a:p>
          <a:p>
            <a:pPr>
              <a:lnSpc>
                <a:spcPct val="150000"/>
              </a:lnSpc>
              <a:buFont typeface="Wingdings" panose="05000000000000000000" pitchFamily="2" charset="2"/>
              <a:buChar char="Ø"/>
              <a:defRPr/>
            </a:pPr>
            <a:r>
              <a:rPr lang="tr-TR" sz="1400" dirty="0" smtClean="0">
                <a:latin typeface="Verdana" pitchFamily="34" charset="0"/>
              </a:rPr>
              <a:t>Birbirini takip eden konular, olaylar dizisi karşısında sonraki adımı tahmin edebilirler.</a:t>
            </a:r>
          </a:p>
          <a:p>
            <a:pPr>
              <a:lnSpc>
                <a:spcPct val="150000"/>
              </a:lnSpc>
              <a:buFont typeface="Wingdings" panose="05000000000000000000" pitchFamily="2" charset="2"/>
              <a:buChar char="Ø"/>
              <a:defRPr/>
            </a:pPr>
            <a:r>
              <a:rPr lang="tr-TR" sz="1400" dirty="0" smtClean="0">
                <a:latin typeface="Verdana" pitchFamily="34" charset="0"/>
              </a:rPr>
              <a:t>Derin ve geniş ilgi alanlarına sahiptirler.</a:t>
            </a:r>
          </a:p>
          <a:p>
            <a:pPr>
              <a:lnSpc>
                <a:spcPct val="150000"/>
              </a:lnSpc>
              <a:buFont typeface="Wingdings" panose="05000000000000000000" pitchFamily="2" charset="2"/>
              <a:buChar char="Ø"/>
              <a:defRPr/>
            </a:pPr>
            <a:r>
              <a:rPr lang="tr-TR" sz="1400" dirty="0" smtClean="0">
                <a:latin typeface="Verdana" pitchFamily="34" charset="0"/>
              </a:rPr>
              <a:t>Bir alanda öğrendiği konu ile bir başka alanda öğrendiği onu arasında akla yatkın ilişkiler kurabilirler.</a:t>
            </a:r>
          </a:p>
          <a:p>
            <a:pPr>
              <a:lnSpc>
                <a:spcPct val="150000"/>
              </a:lnSpc>
              <a:buFont typeface="Wingdings" panose="05000000000000000000" pitchFamily="2" charset="2"/>
              <a:buChar char="Ø"/>
              <a:defRPr/>
            </a:pPr>
            <a:r>
              <a:rPr lang="tr-TR" sz="1400" dirty="0" smtClean="0">
                <a:latin typeface="Verdana" pitchFamily="34" charset="0"/>
              </a:rPr>
              <a:t>Kelime dağarcıkları zengindir.</a:t>
            </a:r>
          </a:p>
          <a:p>
            <a:pPr>
              <a:lnSpc>
                <a:spcPct val="150000"/>
              </a:lnSpc>
            </a:pPr>
            <a:endParaRPr lang="tr-TR" sz="1400" dirty="0" smtClean="0"/>
          </a:p>
          <a:p>
            <a:pPr>
              <a:lnSpc>
                <a:spcPct val="150000"/>
              </a:lnSpc>
            </a:pPr>
            <a:endParaRPr lang="tr-TR" sz="1400" dirty="0">
              <a:latin typeface="Verdana" pitchFamily="34" charset="0"/>
            </a:endParaRPr>
          </a:p>
        </p:txBody>
      </p:sp>
      <p:sp>
        <p:nvSpPr>
          <p:cNvPr id="7" name="Dikdörtgen 6"/>
          <p:cNvSpPr/>
          <p:nvPr/>
        </p:nvSpPr>
        <p:spPr bwMode="auto">
          <a:xfrm>
            <a:off x="13752" y="1412776"/>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501647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52736"/>
          </a:xfrm>
          <a:blipFill>
            <a:blip r:embed="rId2"/>
            <a:tile tx="0" ty="0" sx="100000" sy="100000" flip="none" algn="tl"/>
          </a:blipFill>
        </p:spPr>
        <p:txBody>
          <a:bodyPr>
            <a:normAutofit fontScale="90000"/>
          </a:bodyPr>
          <a:lstStyle/>
          <a:p>
            <a:pPr lvl="0">
              <a:spcBef>
                <a:spcPts val="0"/>
              </a:spcBef>
            </a:pPr>
            <a:r>
              <a:rPr lang="tr-TR" sz="3200" b="1" dirty="0" smtClean="0">
                <a:solidFill>
                  <a:srgbClr val="FF0000"/>
                </a:solidFill>
                <a:effectLst>
                  <a:outerShdw blurRad="38100" dist="38100" dir="2700000" algn="tl">
                    <a:srgbClr val="000000">
                      <a:alpha val="43137"/>
                    </a:srgbClr>
                  </a:outerShdw>
                </a:effectLst>
                <a:latin typeface="Verdana" pitchFamily="34" charset="0"/>
                <a:ea typeface="+mn-ea"/>
                <a:cs typeface="+mn-cs"/>
              </a:rPr>
              <a:t/>
            </a:r>
            <a:br>
              <a:rPr lang="tr-TR" sz="3200" b="1" dirty="0" smtClean="0">
                <a:solidFill>
                  <a:srgbClr val="FF0000"/>
                </a:solidFill>
                <a:effectLst>
                  <a:outerShdw blurRad="38100" dist="38100" dir="2700000" algn="tl">
                    <a:srgbClr val="000000">
                      <a:alpha val="43137"/>
                    </a:srgbClr>
                  </a:outerShdw>
                </a:effectLst>
                <a:latin typeface="Verdana" pitchFamily="34" charset="0"/>
                <a:ea typeface="+mn-ea"/>
                <a:cs typeface="+mn-cs"/>
              </a:rPr>
            </a:br>
            <a:r>
              <a:rPr lang="tr-TR" sz="3200" b="1" dirty="0" smtClean="0">
                <a:solidFill>
                  <a:srgbClr val="FF0000"/>
                </a:solidFill>
                <a:effectLst>
                  <a:outerShdw blurRad="38100" dist="38100" dir="2700000" algn="tl">
                    <a:srgbClr val="000000">
                      <a:alpha val="43137"/>
                    </a:srgbClr>
                  </a:outerShdw>
                </a:effectLst>
                <a:latin typeface="Verdana" pitchFamily="34" charset="0"/>
                <a:ea typeface="+mn-ea"/>
                <a:cs typeface="+mn-cs"/>
              </a:rPr>
              <a:t>Zihinsel </a:t>
            </a:r>
            <a:r>
              <a:rPr lang="tr-TR" sz="3200" b="1" dirty="0">
                <a:solidFill>
                  <a:srgbClr val="FF0000"/>
                </a:solidFill>
                <a:effectLst>
                  <a:outerShdw blurRad="38100" dist="38100" dir="2700000" algn="tl">
                    <a:srgbClr val="000000">
                      <a:alpha val="43137"/>
                    </a:srgbClr>
                  </a:outerShdw>
                </a:effectLst>
                <a:latin typeface="Verdana" pitchFamily="34" charset="0"/>
                <a:ea typeface="+mn-ea"/>
                <a:cs typeface="+mn-cs"/>
              </a:rPr>
              <a:t>Özellikleri</a:t>
            </a:r>
            <a:r>
              <a:rPr lang="tr-TR" sz="3200" dirty="0">
                <a:solidFill>
                  <a:srgbClr val="FF0000"/>
                </a:solidFill>
                <a:effectLst>
                  <a:outerShdw blurRad="38100" dist="38100" dir="2700000" algn="tl">
                    <a:srgbClr val="000000">
                      <a:alpha val="43137"/>
                    </a:srgbClr>
                  </a:outerShdw>
                </a:effectLst>
                <a:latin typeface="Verdana" pitchFamily="34" charset="0"/>
                <a:ea typeface="+mn-ea"/>
                <a:cs typeface="+mn-cs"/>
              </a:rPr>
              <a:t/>
            </a:r>
            <a:br>
              <a:rPr lang="tr-TR" sz="3200" dirty="0">
                <a:solidFill>
                  <a:srgbClr val="FF0000"/>
                </a:solidFill>
                <a:effectLst>
                  <a:outerShdw blurRad="38100" dist="38100" dir="2700000" algn="tl">
                    <a:srgbClr val="000000">
                      <a:alpha val="43137"/>
                    </a:srgbClr>
                  </a:outerShdw>
                </a:effectLst>
                <a:latin typeface="Verdana" pitchFamily="34" charset="0"/>
                <a:ea typeface="+mn-ea"/>
                <a:cs typeface="+mn-cs"/>
              </a:rPr>
            </a:br>
            <a:endParaRPr lang="tr-TR" dirty="0"/>
          </a:p>
        </p:txBody>
      </p:sp>
      <p:sp>
        <p:nvSpPr>
          <p:cNvPr id="4" name="2 İçerik Yer Tutucusu"/>
          <p:cNvSpPr>
            <a:spLocks noGrp="1"/>
          </p:cNvSpPr>
          <p:nvPr>
            <p:ph idx="1"/>
          </p:nvPr>
        </p:nvSpPr>
        <p:spPr>
          <a:xfrm>
            <a:off x="467544" y="1556792"/>
            <a:ext cx="8229600" cy="4525963"/>
          </a:xfrm>
        </p:spPr>
        <p:txBody>
          <a:bodyPr>
            <a:noAutofit/>
          </a:bodyPr>
          <a:lstStyle/>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Kelimeleri doğru telaffuz eder, yerli yerinde kullanırlar. </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Akıcı bir konuşmaları vardır.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Bildiklerini, düşündüklerini yaşıtlarından daha iyi ifade edebilirler.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Bir öykünün ya da paragrafın ana fikrini yaşıtlarından daha çabuk bulup çıkarırlar.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Neden sonuç ilişkilerini ve benzerliklerini yaşıtlarından daha çabuk ayırt ederler.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Karmaşık ve zor problemlerden hoşlanır ve yaşıtlarının çözemediği problemleri çözebilirler.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Ders başarıları yüksektir.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Eleştirebilme yetenekleri yüksektir.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Orijinal, yaratıcı ve girişkendirler.</a:t>
            </a:r>
          </a:p>
          <a:p>
            <a:pPr marL="360363" indent="-360363" fontAlgn="auto">
              <a:lnSpc>
                <a:spcPct val="150000"/>
              </a:lnSpc>
              <a:spcBef>
                <a:spcPts val="0"/>
              </a:spcBef>
              <a:spcAft>
                <a:spcPts val="0"/>
              </a:spcAft>
              <a:buFont typeface="Wingdings" panose="05000000000000000000" pitchFamily="2" charset="2"/>
              <a:buChar char="Ø"/>
              <a:defRPr/>
            </a:pPr>
            <a:r>
              <a:rPr lang="tr-TR" sz="1500" dirty="0" smtClean="0">
                <a:solidFill>
                  <a:schemeClr val="tx1"/>
                </a:solidFill>
                <a:latin typeface="Verdana" pitchFamily="34" charset="0"/>
              </a:rPr>
              <a:t>Başarılı oldukları alanda yüksek performans ve potansiyel kabiliyetlerini tek başına veya birleştirerek kendilerini gösterirler.</a:t>
            </a:r>
          </a:p>
        </p:txBody>
      </p:sp>
    </p:spTree>
    <p:extLst>
      <p:ext uri="{BB962C8B-B14F-4D97-AF65-F5344CB8AC3E}">
        <p14:creationId xmlns:p14="http://schemas.microsoft.com/office/powerpoint/2010/main" val="2816204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blipFill>
            <a:blip r:embed="rId2"/>
            <a:tile tx="0" ty="0" sx="100000" sy="100000" flip="none" algn="tl"/>
          </a:blipFill>
        </p:spPr>
        <p:txBody>
          <a:bodyPr>
            <a:normAutofit/>
          </a:bodyPr>
          <a:lstStyle/>
          <a:p>
            <a:r>
              <a:rPr lang="tr-TR" dirty="0">
                <a:solidFill>
                  <a:srgbClr val="FF0000"/>
                </a:solidFill>
                <a:effectLst>
                  <a:outerShdw blurRad="38100" dist="38100" dir="2700000" algn="tl">
                    <a:srgbClr val="000000">
                      <a:alpha val="43137"/>
                    </a:srgbClr>
                  </a:outerShdw>
                </a:effectLst>
              </a:rPr>
              <a:t>Fiziksel Özellikleri</a:t>
            </a:r>
          </a:p>
        </p:txBody>
      </p:sp>
      <p:sp>
        <p:nvSpPr>
          <p:cNvPr id="3" name="İçerik Yer Tutucusu 2"/>
          <p:cNvSpPr>
            <a:spLocks noGrp="1"/>
          </p:cNvSpPr>
          <p:nvPr>
            <p:ph idx="1"/>
          </p:nvPr>
        </p:nvSpPr>
        <p:spPr>
          <a:xfrm>
            <a:off x="467544" y="1556792"/>
            <a:ext cx="8229600" cy="4525963"/>
          </a:xfrm>
        </p:spPr>
        <p:txBody>
          <a:bodyPr/>
          <a:lstStyle/>
          <a:p>
            <a:pPr marL="0" indent="0">
              <a:buNone/>
            </a:pPr>
            <a:r>
              <a:rPr lang="tr-TR" dirty="0" smtClean="0"/>
              <a:t>       </a:t>
            </a:r>
          </a:p>
          <a:p>
            <a:pPr marL="0" indent="0" algn="just">
              <a:buNone/>
            </a:pPr>
            <a:r>
              <a:rPr lang="tr-TR" dirty="0"/>
              <a:t> </a:t>
            </a:r>
            <a:r>
              <a:rPr lang="tr-TR" dirty="0" smtClean="0"/>
              <a:t>    </a:t>
            </a:r>
            <a:r>
              <a:rPr lang="tr-TR" sz="2800" dirty="0" smtClean="0"/>
              <a:t>Yapılan araştırmalara göre özel yetenekli çocukların normal akranlarıyla kıyaslandığında, doğumdan ölüme kadar her yaş düzeyinde fiziksel gelişim ve sağlıkta onlardan üstün oldukları saptanmıştır.</a:t>
            </a:r>
            <a:endParaRPr lang="tr-TR" sz="2800" dirty="0"/>
          </a:p>
        </p:txBody>
      </p:sp>
    </p:spTree>
    <p:extLst>
      <p:ext uri="{BB962C8B-B14F-4D97-AF65-F5344CB8AC3E}">
        <p14:creationId xmlns:p14="http://schemas.microsoft.com/office/powerpoint/2010/main" val="3638663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96752"/>
          </a:xfrm>
          <a:blipFill>
            <a:blip r:embed="rId2"/>
            <a:tile tx="0" ty="0" sx="100000" sy="100000" flip="none" algn="tl"/>
          </a:blipFill>
        </p:spPr>
        <p:txBody>
          <a:bodyPr>
            <a:normAutofit/>
          </a:bodyPr>
          <a:lstStyle/>
          <a:p>
            <a:r>
              <a:rPr lang="tr-TR" sz="4000" dirty="0">
                <a:solidFill>
                  <a:srgbClr val="FF0000"/>
                </a:solidFill>
              </a:rPr>
              <a:t>Fiziksel Özellikleri</a:t>
            </a:r>
            <a:endParaRPr lang="tr-TR" sz="4000" dirty="0"/>
          </a:p>
        </p:txBody>
      </p:sp>
      <p:sp>
        <p:nvSpPr>
          <p:cNvPr id="3" name="İçerik Yer Tutucusu 2"/>
          <p:cNvSpPr>
            <a:spLocks noGrp="1"/>
          </p:cNvSpPr>
          <p:nvPr>
            <p:ph idx="1"/>
          </p:nvPr>
        </p:nvSpPr>
        <p:spPr/>
        <p:txBody>
          <a:bodyPr>
            <a:normAutofit/>
          </a:bodyPr>
          <a:lstStyle/>
          <a:p>
            <a:r>
              <a:rPr lang="tr-TR" sz="2000" dirty="0" smtClean="0"/>
              <a:t>Doğum ağırlık ve boyları ortalamanın üzerindedir.</a:t>
            </a:r>
          </a:p>
          <a:p>
            <a:r>
              <a:rPr lang="tr-TR" sz="2000" dirty="0" smtClean="0">
                <a:solidFill>
                  <a:srgbClr val="00B0F0"/>
                </a:solidFill>
              </a:rPr>
              <a:t>Her yaşta akranlarından daha </a:t>
            </a:r>
            <a:r>
              <a:rPr lang="tr-TR" sz="2000" dirty="0" err="1" smtClean="0">
                <a:solidFill>
                  <a:srgbClr val="00B0F0"/>
                </a:solidFill>
              </a:rPr>
              <a:t>iri,uzun,güçlü</a:t>
            </a:r>
            <a:r>
              <a:rPr lang="tr-TR" sz="2000" dirty="0" smtClean="0">
                <a:solidFill>
                  <a:srgbClr val="00B0F0"/>
                </a:solidFill>
              </a:rPr>
              <a:t> ve sağlıklıdırlar.</a:t>
            </a:r>
          </a:p>
          <a:p>
            <a:r>
              <a:rPr lang="tr-TR" sz="2000" dirty="0" smtClean="0"/>
              <a:t>Akranlarından erken </a:t>
            </a:r>
            <a:r>
              <a:rPr lang="tr-TR" sz="2000" dirty="0" err="1" smtClean="0"/>
              <a:t>yürür,erken</a:t>
            </a:r>
            <a:r>
              <a:rPr lang="tr-TR" sz="2000" dirty="0" smtClean="0"/>
              <a:t> diş çıkarır ve konuşurlar.</a:t>
            </a:r>
          </a:p>
          <a:p>
            <a:r>
              <a:rPr lang="tr-TR" sz="2000" dirty="0" smtClean="0">
                <a:solidFill>
                  <a:srgbClr val="00B050"/>
                </a:solidFill>
              </a:rPr>
              <a:t>Ergenliğe daha erken girebilirler.</a:t>
            </a:r>
          </a:p>
          <a:p>
            <a:r>
              <a:rPr lang="tr-TR" sz="2000" dirty="0" smtClean="0"/>
              <a:t>Güçlü bir sinir sistemine sahiptirler  ve genellikle duyu organları keskindir.</a:t>
            </a:r>
          </a:p>
          <a:p>
            <a:r>
              <a:rPr lang="tr-TR" sz="2000" dirty="0" smtClean="0">
                <a:solidFill>
                  <a:srgbClr val="00B0F0"/>
                </a:solidFill>
              </a:rPr>
              <a:t>Fiziksel görünüm açısından da daha güzeldir.</a:t>
            </a:r>
          </a:p>
          <a:p>
            <a:r>
              <a:rPr lang="tr-TR" sz="2000" dirty="0" smtClean="0"/>
              <a:t>Genel olarak hastalıklara karşı dirençlidirler.</a:t>
            </a:r>
          </a:p>
          <a:p>
            <a:r>
              <a:rPr lang="tr-TR" sz="2000" dirty="0" smtClean="0">
                <a:solidFill>
                  <a:srgbClr val="7030A0"/>
                </a:solidFill>
              </a:rPr>
              <a:t>Yaşıtlarına göre daha hızlı ve koordinasyon gerektiren faaliyetlerde   tepkileri daha çabuktur</a:t>
            </a:r>
            <a:r>
              <a:rPr lang="tr-TR" sz="2000" dirty="0" smtClean="0">
                <a:solidFill>
                  <a:srgbClr val="00B0F0"/>
                </a:solidFill>
              </a:rPr>
              <a:t>.</a:t>
            </a:r>
          </a:p>
          <a:p>
            <a:r>
              <a:rPr lang="tr-TR" sz="2000" dirty="0" smtClean="0"/>
              <a:t>Bu çocuklarda fiziksel yetersizlik ve duyu organı bozukluklarına daha az rastlanır.</a:t>
            </a:r>
            <a:endParaRPr lang="tr-TR" sz="2000" dirty="0"/>
          </a:p>
        </p:txBody>
      </p:sp>
    </p:spTree>
    <p:extLst>
      <p:ext uri="{BB962C8B-B14F-4D97-AF65-F5344CB8AC3E}">
        <p14:creationId xmlns:p14="http://schemas.microsoft.com/office/powerpoint/2010/main" val="3022914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251520" y="1340768"/>
            <a:ext cx="8804137"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itchFamily="2" charset="2"/>
              <a:buChar char="q"/>
            </a:pPr>
            <a:r>
              <a:rPr lang="tr-TR" altLang="tr-TR" sz="1800" dirty="0" smtClean="0">
                <a:latin typeface="Verdana" pitchFamily="34" charset="0"/>
              </a:rPr>
              <a:t>Kendilerine güvenir, kolaylıkla sorumluluk alabilirler.</a:t>
            </a:r>
          </a:p>
          <a:p>
            <a:pPr>
              <a:lnSpc>
                <a:spcPct val="150000"/>
              </a:lnSpc>
              <a:buFont typeface="Wingdings" pitchFamily="2" charset="2"/>
              <a:buChar char="q"/>
            </a:pPr>
            <a:r>
              <a:rPr lang="tr-TR" altLang="tr-TR" sz="1800" dirty="0" smtClean="0">
                <a:solidFill>
                  <a:srgbClr val="009900"/>
                </a:solidFill>
                <a:latin typeface="Verdana" pitchFamily="34" charset="0"/>
              </a:rPr>
              <a:t>Yeni ve değişik durumlara kolay ve çabuk uyarlar</a:t>
            </a:r>
            <a:r>
              <a:rPr lang="tr-TR" altLang="tr-TR" sz="1800" dirty="0" smtClean="0">
                <a:latin typeface="Verdana" pitchFamily="34" charset="0"/>
              </a:rPr>
              <a:t>.</a:t>
            </a:r>
          </a:p>
          <a:p>
            <a:pPr>
              <a:lnSpc>
                <a:spcPct val="150000"/>
              </a:lnSpc>
              <a:buFont typeface="Wingdings" pitchFamily="2" charset="2"/>
              <a:buChar char="q"/>
            </a:pPr>
            <a:r>
              <a:rPr lang="tr-TR" altLang="tr-TR" sz="1800" dirty="0" err="1" smtClean="0">
                <a:latin typeface="Verdana" pitchFamily="34" charset="0"/>
              </a:rPr>
              <a:t>Mükemmelliyetçi</a:t>
            </a:r>
            <a:r>
              <a:rPr lang="tr-TR" altLang="tr-TR" sz="1800" dirty="0" smtClean="0">
                <a:latin typeface="Verdana" pitchFamily="34" charset="0"/>
              </a:rPr>
              <a:t> bir yapıya sahiptirler.</a:t>
            </a:r>
          </a:p>
          <a:p>
            <a:pPr>
              <a:lnSpc>
                <a:spcPct val="150000"/>
              </a:lnSpc>
              <a:buFont typeface="Wingdings" pitchFamily="2" charset="2"/>
              <a:buChar char="q"/>
            </a:pPr>
            <a:r>
              <a:rPr lang="tr-TR" altLang="tr-TR" sz="1800" dirty="0" smtClean="0">
                <a:solidFill>
                  <a:srgbClr val="7030A0"/>
                </a:solidFill>
                <a:latin typeface="Verdana" pitchFamily="34" charset="0"/>
              </a:rPr>
              <a:t>Genel olarak aşırı duyarlı ve hassastırlar. </a:t>
            </a:r>
            <a:r>
              <a:rPr lang="tr-TR" altLang="tr-TR" sz="1800" dirty="0">
                <a:solidFill>
                  <a:srgbClr val="7030A0"/>
                </a:solidFill>
                <a:latin typeface="Verdana" pitchFamily="34" charset="0"/>
              </a:rPr>
              <a:t>E</a:t>
            </a:r>
            <a:r>
              <a:rPr lang="tr-TR" altLang="tr-TR" sz="1800" dirty="0" smtClean="0">
                <a:solidFill>
                  <a:srgbClr val="7030A0"/>
                </a:solidFill>
                <a:latin typeface="Verdana" pitchFamily="34" charset="0"/>
              </a:rPr>
              <a:t>mpati yetenekleri gelişmiştir.</a:t>
            </a:r>
          </a:p>
          <a:p>
            <a:pPr>
              <a:lnSpc>
                <a:spcPct val="150000"/>
              </a:lnSpc>
              <a:buFont typeface="Wingdings" pitchFamily="2" charset="2"/>
              <a:buChar char="q"/>
            </a:pPr>
            <a:r>
              <a:rPr lang="tr-TR" altLang="tr-TR" sz="1800" dirty="0" smtClean="0">
                <a:latin typeface="Verdana" pitchFamily="34" charset="0"/>
              </a:rPr>
              <a:t>Bağımsız olmayı </a:t>
            </a:r>
            <a:r>
              <a:rPr lang="tr-TR" altLang="tr-TR" sz="1800" dirty="0" err="1" smtClean="0">
                <a:latin typeface="Verdana" pitchFamily="34" charset="0"/>
              </a:rPr>
              <a:t>severler,grup</a:t>
            </a:r>
            <a:r>
              <a:rPr lang="tr-TR" altLang="tr-TR" sz="1800" dirty="0" smtClean="0">
                <a:latin typeface="Verdana" pitchFamily="34" charset="0"/>
              </a:rPr>
              <a:t> içinde lider olmaktan hoşlanırlar.</a:t>
            </a:r>
          </a:p>
          <a:p>
            <a:pPr>
              <a:lnSpc>
                <a:spcPct val="150000"/>
              </a:lnSpc>
              <a:buFont typeface="Wingdings" pitchFamily="2" charset="2"/>
              <a:buChar char="q"/>
            </a:pPr>
            <a:r>
              <a:rPr lang="tr-TR" altLang="tr-TR" sz="1800" dirty="0" smtClean="0">
                <a:solidFill>
                  <a:srgbClr val="00B0F0"/>
                </a:solidFill>
                <a:latin typeface="Verdana" pitchFamily="34" charset="0"/>
              </a:rPr>
              <a:t>Grubun ilerisindedirler; yetişkinlerle iletişime girmeyi tercih ederler.</a:t>
            </a:r>
          </a:p>
          <a:p>
            <a:pPr>
              <a:lnSpc>
                <a:spcPct val="150000"/>
              </a:lnSpc>
              <a:buFont typeface="Wingdings" pitchFamily="2" charset="2"/>
              <a:buChar char="q"/>
            </a:pPr>
            <a:r>
              <a:rPr lang="tr-TR" altLang="tr-TR" sz="1800" dirty="0" smtClean="0">
                <a:latin typeface="Verdana" pitchFamily="34" charset="0"/>
              </a:rPr>
              <a:t>Başkalarıyla kolayca işbirliği yaparlar.</a:t>
            </a:r>
          </a:p>
          <a:p>
            <a:pPr>
              <a:lnSpc>
                <a:spcPct val="150000"/>
              </a:lnSpc>
              <a:buFont typeface="Wingdings" pitchFamily="2" charset="2"/>
              <a:buChar char="q"/>
            </a:pPr>
            <a:r>
              <a:rPr lang="tr-TR" altLang="tr-TR" sz="1800" dirty="0" smtClean="0">
                <a:solidFill>
                  <a:srgbClr val="C00000"/>
                </a:solidFill>
                <a:latin typeface="Verdana" pitchFamily="34" charset="0"/>
              </a:rPr>
              <a:t>Genelde alçak gönüllüdürler; başkalarına yardım etmekten hoşlanırlar</a:t>
            </a:r>
            <a:r>
              <a:rPr lang="tr-TR" altLang="tr-TR" sz="1800" dirty="0" smtClean="0">
                <a:latin typeface="Verdana" pitchFamily="34" charset="0"/>
              </a:rPr>
              <a:t>.</a:t>
            </a:r>
          </a:p>
          <a:p>
            <a:pPr>
              <a:lnSpc>
                <a:spcPct val="150000"/>
              </a:lnSpc>
              <a:buFont typeface="Wingdings" pitchFamily="2" charset="2"/>
              <a:buChar char="q"/>
            </a:pPr>
            <a:r>
              <a:rPr lang="tr-TR" altLang="tr-TR" sz="2000" dirty="0" smtClean="0"/>
              <a:t>Büyük hedef ve ülkülere sahiptirler.</a:t>
            </a:r>
          </a:p>
          <a:p>
            <a:pPr>
              <a:lnSpc>
                <a:spcPct val="150000"/>
              </a:lnSpc>
            </a:pPr>
            <a:endParaRPr lang="tr-TR" sz="1800" dirty="0" smtClean="0"/>
          </a:p>
          <a:p>
            <a:pPr>
              <a:lnSpc>
                <a:spcPct val="150000"/>
              </a:lnSpc>
            </a:pPr>
            <a:endParaRPr lang="tr-TR" sz="1800" dirty="0">
              <a:latin typeface="Verdana" pitchFamily="34" charset="0"/>
            </a:endParaRPr>
          </a:p>
        </p:txBody>
      </p:sp>
      <p:sp>
        <p:nvSpPr>
          <p:cNvPr id="6" name="1 Başlık"/>
          <p:cNvSpPr txBox="1">
            <a:spLocks/>
          </p:cNvSpPr>
          <p:nvPr/>
        </p:nvSpPr>
        <p:spPr>
          <a:xfrm>
            <a:off x="13752" y="39687"/>
            <a:ext cx="9130248" cy="1146175"/>
          </a:xfrm>
          <a:prstGeom prst="rect">
            <a:avLst/>
          </a:prstGeom>
          <a:blipFill>
            <a:blip r:embed="rId2"/>
            <a:tile tx="0" ty="0" sx="100000" sy="100000" flip="none" algn="tl"/>
          </a:blip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effectLst>
                  <a:outerShdw blurRad="38100" dist="38100" dir="2700000" algn="tl">
                    <a:srgbClr val="000000">
                      <a:alpha val="43137"/>
                    </a:srgbClr>
                  </a:outerShdw>
                </a:effectLst>
                <a:latin typeface="Verdana" pitchFamily="34" charset="0"/>
              </a:rPr>
              <a:t>Sosyal ve Duygusal Özellikleri</a:t>
            </a:r>
            <a:endParaRPr lang="tr-TR" sz="3200" dirty="0">
              <a:solidFill>
                <a:srgbClr val="FF00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290684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8228"/>
            <a:ext cx="9144000" cy="1143000"/>
          </a:xfrm>
          <a:blipFill>
            <a:blip r:embed="rId2"/>
            <a:tile tx="0" ty="0" sx="100000" sy="100000" flip="none" algn="tl"/>
          </a:blipFill>
        </p:spPr>
        <p:txBody>
          <a:bodyPr/>
          <a:lstStyle/>
          <a:p>
            <a:endParaRPr lang="tr-TR" dirty="0"/>
          </a:p>
        </p:txBody>
      </p:sp>
      <p:sp>
        <p:nvSpPr>
          <p:cNvPr id="4" name="2 İçerik Yer Tutucusu"/>
          <p:cNvSpPr>
            <a:spLocks noGrp="1"/>
          </p:cNvSpPr>
          <p:nvPr>
            <p:ph idx="1"/>
          </p:nvPr>
        </p:nvSpPr>
        <p:spPr/>
        <p:txBody>
          <a:bodyPr>
            <a:normAutofit fontScale="85000" lnSpcReduction="20000"/>
          </a:bodyPr>
          <a:lstStyle/>
          <a:p>
            <a:pPr>
              <a:lnSpc>
                <a:spcPct val="150000"/>
              </a:lnSpc>
              <a:buFont typeface="Wingdings" panose="05000000000000000000" pitchFamily="2" charset="2"/>
              <a:buChar char="Ø"/>
            </a:pPr>
            <a:r>
              <a:rPr lang="tr-TR" altLang="tr-TR" sz="1600" dirty="0" smtClean="0">
                <a:solidFill>
                  <a:srgbClr val="0070C0"/>
                </a:solidFill>
                <a:latin typeface="Verdana" pitchFamily="34" charset="0"/>
              </a:rPr>
              <a:t>Ahlaki değer konularına yönelik erken ilgi </a:t>
            </a:r>
            <a:r>
              <a:rPr lang="tr-TR" altLang="tr-TR" sz="1600" dirty="0" err="1" smtClean="0">
                <a:solidFill>
                  <a:srgbClr val="0070C0"/>
                </a:solidFill>
                <a:latin typeface="Verdana" pitchFamily="34" charset="0"/>
              </a:rPr>
              <a:t>gösterirler.Haksızlığa</a:t>
            </a:r>
            <a:r>
              <a:rPr lang="tr-TR" altLang="tr-TR" sz="1600" dirty="0" smtClean="0">
                <a:solidFill>
                  <a:srgbClr val="0070C0"/>
                </a:solidFill>
                <a:latin typeface="Verdana" pitchFamily="34" charset="0"/>
              </a:rPr>
              <a:t> tahammül edemezler ve adalet duyguları gelişmiştir.</a:t>
            </a:r>
          </a:p>
          <a:p>
            <a:pPr>
              <a:lnSpc>
                <a:spcPct val="150000"/>
              </a:lnSpc>
              <a:buFont typeface="Wingdings" panose="05000000000000000000" pitchFamily="2" charset="2"/>
              <a:buChar char="Ø"/>
            </a:pPr>
            <a:r>
              <a:rPr lang="tr-TR" altLang="tr-TR" sz="1600" dirty="0" err="1" smtClean="0">
                <a:solidFill>
                  <a:schemeClr val="tx1"/>
                </a:solidFill>
                <a:latin typeface="Verdana" pitchFamily="34" charset="0"/>
              </a:rPr>
              <a:t>Açlık,savaş</a:t>
            </a:r>
            <a:r>
              <a:rPr lang="tr-TR" altLang="tr-TR" sz="1600" dirty="0" smtClean="0">
                <a:solidFill>
                  <a:schemeClr val="tx1"/>
                </a:solidFill>
                <a:latin typeface="Verdana" pitchFamily="34" charset="0"/>
              </a:rPr>
              <a:t> ve doğal afet gibi dünya sorunlarıyla ilgilidirler.</a:t>
            </a:r>
          </a:p>
          <a:p>
            <a:pPr>
              <a:lnSpc>
                <a:spcPct val="150000"/>
              </a:lnSpc>
              <a:buFont typeface="Wingdings" panose="05000000000000000000" pitchFamily="2" charset="2"/>
              <a:buChar char="Ø"/>
            </a:pPr>
            <a:r>
              <a:rPr lang="tr-TR" altLang="tr-TR" sz="1600" dirty="0" smtClean="0">
                <a:solidFill>
                  <a:srgbClr val="00B050"/>
                </a:solidFill>
                <a:latin typeface="Verdana" pitchFamily="34" charset="0"/>
              </a:rPr>
              <a:t>Çalışkandırlar; amaçlarına ulaşmaktan ve   başarıdan zevk duyarlar.</a:t>
            </a:r>
          </a:p>
          <a:p>
            <a:pPr>
              <a:lnSpc>
                <a:spcPct val="150000"/>
              </a:lnSpc>
              <a:buFont typeface="Wingdings" panose="05000000000000000000" pitchFamily="2" charset="2"/>
              <a:buChar char="Ø"/>
            </a:pPr>
            <a:r>
              <a:rPr lang="tr-TR" altLang="tr-TR" sz="1600" dirty="0" smtClean="0">
                <a:solidFill>
                  <a:schemeClr val="tx1"/>
                </a:solidFill>
                <a:latin typeface="Verdana" pitchFamily="34" charset="0"/>
              </a:rPr>
              <a:t>Güçlü bir konsantrasyona sahiptirler.</a:t>
            </a:r>
          </a:p>
          <a:p>
            <a:pPr>
              <a:lnSpc>
                <a:spcPct val="150000"/>
              </a:lnSpc>
              <a:buFont typeface="Wingdings" panose="05000000000000000000" pitchFamily="2" charset="2"/>
              <a:buChar char="Ø"/>
            </a:pPr>
            <a:r>
              <a:rPr lang="tr-TR" altLang="tr-TR" sz="1600" dirty="0" smtClean="0">
                <a:solidFill>
                  <a:srgbClr val="C00000"/>
                </a:solidFill>
                <a:latin typeface="Verdana" pitchFamily="34" charset="0"/>
              </a:rPr>
              <a:t>Azimli ve sabırlıdırlar.</a:t>
            </a:r>
          </a:p>
          <a:p>
            <a:pPr>
              <a:lnSpc>
                <a:spcPct val="150000"/>
              </a:lnSpc>
              <a:buFont typeface="Wingdings" panose="05000000000000000000" pitchFamily="2" charset="2"/>
              <a:buChar char="Ø"/>
            </a:pPr>
            <a:r>
              <a:rPr lang="tr-TR" altLang="tr-TR" sz="1600" dirty="0" smtClean="0">
                <a:solidFill>
                  <a:schemeClr val="tx1"/>
                </a:solidFill>
                <a:latin typeface="Verdana" pitchFamily="34" charset="0"/>
              </a:rPr>
              <a:t>Sorumluluk duyguları gelişmiştir. Sorumluluk  almayı çok ister ve bunu yerine getirmekten hoşlanırlar.</a:t>
            </a:r>
          </a:p>
          <a:p>
            <a:pPr>
              <a:lnSpc>
                <a:spcPct val="150000"/>
              </a:lnSpc>
              <a:buFont typeface="Wingdings" panose="05000000000000000000" pitchFamily="2" charset="2"/>
              <a:buChar char="Ø"/>
            </a:pPr>
            <a:r>
              <a:rPr lang="tr-TR" altLang="tr-TR" sz="1600" dirty="0" smtClean="0">
                <a:solidFill>
                  <a:srgbClr val="7030A0"/>
                </a:solidFill>
                <a:latin typeface="Verdana" pitchFamily="34" charset="0"/>
              </a:rPr>
              <a:t>Espri yetenekleri vardır</a:t>
            </a:r>
            <a:r>
              <a:rPr lang="tr-TR" altLang="tr-TR" sz="1600" dirty="0">
                <a:solidFill>
                  <a:srgbClr val="7030A0"/>
                </a:solidFill>
                <a:latin typeface="Verdana" pitchFamily="34" charset="0"/>
              </a:rPr>
              <a:t>.</a:t>
            </a:r>
            <a:endParaRPr lang="tr-TR" altLang="tr-TR" sz="1600" dirty="0" smtClean="0">
              <a:solidFill>
                <a:srgbClr val="7030A0"/>
              </a:solidFill>
              <a:latin typeface="Verdana" pitchFamily="34" charset="0"/>
            </a:endParaRPr>
          </a:p>
          <a:p>
            <a:pPr>
              <a:lnSpc>
                <a:spcPct val="150000"/>
              </a:lnSpc>
              <a:buFont typeface="Wingdings" panose="05000000000000000000" pitchFamily="2" charset="2"/>
              <a:buChar char="Ø"/>
            </a:pPr>
            <a:r>
              <a:rPr lang="tr-TR" altLang="tr-TR" sz="1600" dirty="0" smtClean="0">
                <a:solidFill>
                  <a:schemeClr val="tx1"/>
                </a:solidFill>
                <a:latin typeface="Verdana" pitchFamily="34" charset="0"/>
              </a:rPr>
              <a:t>Yaratıcı öyküler anlatır ya da yazarlar.</a:t>
            </a:r>
          </a:p>
          <a:p>
            <a:pPr>
              <a:lnSpc>
                <a:spcPct val="150000"/>
              </a:lnSpc>
              <a:buFont typeface="Wingdings" panose="05000000000000000000" pitchFamily="2" charset="2"/>
              <a:buChar char="Ø"/>
            </a:pPr>
            <a:r>
              <a:rPr lang="tr-TR" altLang="tr-TR" sz="1600" dirty="0" smtClean="0">
                <a:solidFill>
                  <a:srgbClr val="00B0F0"/>
                </a:solidFill>
                <a:latin typeface="Verdana" pitchFamily="34" charset="0"/>
              </a:rPr>
              <a:t>Değişik konularda okur ve zor metinleri okumaktan keyif alırlar.</a:t>
            </a:r>
          </a:p>
          <a:p>
            <a:pPr>
              <a:lnSpc>
                <a:spcPct val="150000"/>
              </a:lnSpc>
              <a:buFont typeface="Wingdings" panose="05000000000000000000" pitchFamily="2" charset="2"/>
              <a:buChar char="Ø"/>
            </a:pPr>
            <a:r>
              <a:rPr lang="tr-TR" altLang="tr-TR" sz="1600" dirty="0" smtClean="0">
                <a:solidFill>
                  <a:schemeClr val="tx1"/>
                </a:solidFill>
                <a:latin typeface="Verdana" pitchFamily="34" charset="0"/>
              </a:rPr>
              <a:t>Sosyal problemlerde araştırma, uygulama, hipotez oluşturma anlamlı sonuçlara varma, yazılı ya da sözlü sunuların sonuçlarını etkin bir biçimde düzenleme yeteneğine sahiptirler.</a:t>
            </a:r>
          </a:p>
          <a:p>
            <a:pPr eaLnBrk="1" hangingPunct="1">
              <a:lnSpc>
                <a:spcPct val="150000"/>
              </a:lnSpc>
              <a:buFont typeface="Wingdings" pitchFamily="2" charset="2"/>
              <a:buChar char="q"/>
            </a:pPr>
            <a:endParaRPr lang="tr-TR" altLang="tr-TR" sz="600" dirty="0" smtClean="0">
              <a:solidFill>
                <a:schemeClr val="tx1"/>
              </a:solidFill>
            </a:endParaRPr>
          </a:p>
          <a:p>
            <a:pPr>
              <a:lnSpc>
                <a:spcPct val="150000"/>
              </a:lnSpc>
            </a:pPr>
            <a:endParaRPr lang="tr-TR" sz="1600" dirty="0" smtClean="0">
              <a:solidFill>
                <a:schemeClr val="tx1"/>
              </a:solidFill>
            </a:endParaRPr>
          </a:p>
          <a:p>
            <a:pPr>
              <a:lnSpc>
                <a:spcPct val="150000"/>
              </a:lnSpc>
            </a:pPr>
            <a:endParaRPr lang="tr-TR" sz="1600" dirty="0" smtClean="0">
              <a:solidFill>
                <a:schemeClr val="tx1"/>
              </a:solidFill>
              <a:latin typeface="Verdana" pitchFamily="34" charset="0"/>
            </a:endParaRPr>
          </a:p>
        </p:txBody>
      </p:sp>
    </p:spTree>
    <p:extLst>
      <p:ext uri="{BB962C8B-B14F-4D97-AF65-F5344CB8AC3E}">
        <p14:creationId xmlns:p14="http://schemas.microsoft.com/office/powerpoint/2010/main" val="2618684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44008" y="5373216"/>
            <a:ext cx="4176464" cy="1368152"/>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tr-TR" dirty="0">
              <a:solidFill>
                <a:srgbClr val="002060"/>
              </a:solidFill>
            </a:endParaRPr>
          </a:p>
        </p:txBody>
      </p:sp>
      <p:sp>
        <p:nvSpPr>
          <p:cNvPr id="3" name="İçerik Yer Tutucusu 2"/>
          <p:cNvSpPr>
            <a:spLocks noGrp="1"/>
          </p:cNvSpPr>
          <p:nvPr>
            <p:ph idx="1"/>
          </p:nvPr>
        </p:nvSpPr>
        <p:spPr>
          <a:xfrm>
            <a:off x="457200" y="1412776"/>
            <a:ext cx="8229600" cy="4713387"/>
          </a:xfrm>
        </p:spPr>
        <p:txBody>
          <a:bodyPr>
            <a:normAutofit fontScale="85000" lnSpcReduction="20000"/>
          </a:bodyPr>
          <a:lstStyle/>
          <a:p>
            <a:pPr algn="just">
              <a:buFont typeface="Wingdings" pitchFamily="2" charset="2"/>
              <a:buChar char="v"/>
            </a:pPr>
            <a:r>
              <a:rPr lang="tr-TR" dirty="0" smtClean="0">
                <a:solidFill>
                  <a:srgbClr val="92D050"/>
                </a:solidFill>
              </a:rPr>
              <a:t>Ritim </a:t>
            </a:r>
            <a:r>
              <a:rPr lang="tr-TR" dirty="0">
                <a:solidFill>
                  <a:srgbClr val="92D050"/>
                </a:solidFill>
              </a:rPr>
              <a:t>ve melodiye diğer çocuklardan fazla tepkide bulunur</a:t>
            </a:r>
            <a:r>
              <a:rPr lang="tr-TR" dirty="0" smtClean="0"/>
              <a:t>.</a:t>
            </a:r>
            <a:endParaRPr lang="tr-TR" dirty="0"/>
          </a:p>
          <a:p>
            <a:pPr algn="just">
              <a:buFont typeface="Wingdings" pitchFamily="2" charset="2"/>
              <a:buChar char="v"/>
            </a:pPr>
            <a:r>
              <a:rPr lang="tr-TR" dirty="0">
                <a:solidFill>
                  <a:srgbClr val="0070C0"/>
                </a:solidFill>
              </a:rPr>
              <a:t>Müzik parçaları yapmaya büyük istek ve çaba gösterir</a:t>
            </a:r>
            <a:r>
              <a:rPr lang="tr-TR" dirty="0"/>
              <a:t>.</a:t>
            </a:r>
          </a:p>
          <a:p>
            <a:pPr algn="just">
              <a:buFont typeface="Wingdings" pitchFamily="2" charset="2"/>
              <a:buChar char="v"/>
            </a:pPr>
            <a:r>
              <a:rPr lang="tr-TR" dirty="0">
                <a:solidFill>
                  <a:srgbClr val="7030A0"/>
                </a:solidFill>
              </a:rPr>
              <a:t>Başkaları ile şarkı söylerken onlara uymaktan hoşlanır.</a:t>
            </a:r>
          </a:p>
          <a:p>
            <a:pPr algn="just">
              <a:buFont typeface="Wingdings" pitchFamily="2" charset="2"/>
              <a:buChar char="v"/>
            </a:pPr>
            <a:r>
              <a:rPr lang="tr-TR" dirty="0">
                <a:solidFill>
                  <a:srgbClr val="00B050"/>
                </a:solidFill>
              </a:rPr>
              <a:t>Yaşıtlarına, duygu ve düşüncelerini anlatmak için sık sık müziği </a:t>
            </a:r>
            <a:r>
              <a:rPr lang="tr-TR" dirty="0" smtClean="0">
                <a:solidFill>
                  <a:srgbClr val="00B050"/>
                </a:solidFill>
              </a:rPr>
              <a:t>araç </a:t>
            </a:r>
            <a:r>
              <a:rPr lang="tr-TR" dirty="0">
                <a:solidFill>
                  <a:srgbClr val="00B050"/>
                </a:solidFill>
              </a:rPr>
              <a:t>olarak kullanır</a:t>
            </a:r>
            <a:r>
              <a:rPr lang="tr-TR" dirty="0" smtClean="0">
                <a:solidFill>
                  <a:srgbClr val="00B050"/>
                </a:solidFill>
              </a:rPr>
              <a:t>.</a:t>
            </a:r>
          </a:p>
          <a:p>
            <a:pPr algn="just">
              <a:buFont typeface="Wingdings" pitchFamily="2" charset="2"/>
              <a:buChar char="v"/>
            </a:pPr>
            <a:r>
              <a:rPr lang="tr-TR" dirty="0" smtClean="0">
                <a:solidFill>
                  <a:srgbClr val="C00000"/>
                </a:solidFill>
              </a:rPr>
              <a:t>Çeşitli </a:t>
            </a:r>
            <a:r>
              <a:rPr lang="tr-TR" dirty="0">
                <a:solidFill>
                  <a:srgbClr val="C00000"/>
                </a:solidFill>
              </a:rPr>
              <a:t>müzik aletleri ile ilgilenir, onları çalmayı dener</a:t>
            </a:r>
            <a:r>
              <a:rPr lang="tr-TR" dirty="0" smtClean="0">
                <a:solidFill>
                  <a:srgbClr val="C00000"/>
                </a:solidFill>
              </a:rPr>
              <a:t>.</a:t>
            </a:r>
            <a:endParaRPr lang="tr-TR" dirty="0">
              <a:solidFill>
                <a:srgbClr val="C00000"/>
              </a:solidFill>
            </a:endParaRPr>
          </a:p>
          <a:p>
            <a:pPr algn="just">
              <a:buFont typeface="Wingdings" pitchFamily="2" charset="2"/>
              <a:buChar char="v"/>
            </a:pPr>
            <a:r>
              <a:rPr lang="tr-TR" dirty="0">
                <a:solidFill>
                  <a:srgbClr val="00B0F0"/>
                </a:solidFill>
              </a:rPr>
              <a:t>Müzisyenler, şarkıcılar ve müzik parçaları ile ilgili koleksiyonlar </a:t>
            </a:r>
            <a:r>
              <a:rPr lang="tr-TR" dirty="0" smtClean="0">
                <a:solidFill>
                  <a:srgbClr val="00B0F0"/>
                </a:solidFill>
              </a:rPr>
              <a:t>yapar.</a:t>
            </a:r>
            <a:endParaRPr lang="tr-TR" dirty="0">
              <a:solidFill>
                <a:srgbClr val="00B0F0"/>
              </a:solidFill>
            </a:endParaRPr>
          </a:p>
          <a:p>
            <a:pPr algn="just">
              <a:buFont typeface="Wingdings" pitchFamily="2" charset="2"/>
              <a:buChar char="v"/>
            </a:pPr>
            <a:r>
              <a:rPr lang="tr-TR" dirty="0">
                <a:solidFill>
                  <a:srgbClr val="7030A0"/>
                </a:solidFill>
              </a:rPr>
              <a:t>Dinlediği müzik parçasını kısa zamanda öğrenir, anlamlı ve </a:t>
            </a:r>
          </a:p>
          <a:p>
            <a:pPr algn="just">
              <a:buNone/>
            </a:pPr>
            <a:r>
              <a:rPr lang="tr-TR" dirty="0" smtClean="0">
                <a:solidFill>
                  <a:srgbClr val="7030A0"/>
                </a:solidFill>
              </a:rPr>
              <a:t>    uygun </a:t>
            </a:r>
            <a:r>
              <a:rPr lang="tr-TR" dirty="0">
                <a:solidFill>
                  <a:srgbClr val="7030A0"/>
                </a:solidFill>
              </a:rPr>
              <a:t>şekilde söyleyebilir.</a:t>
            </a:r>
          </a:p>
          <a:p>
            <a:endParaRPr lang="tr-TR" dirty="0">
              <a:solidFill>
                <a:srgbClr val="7030A0"/>
              </a:solidFill>
            </a:endParaRPr>
          </a:p>
        </p:txBody>
      </p:sp>
      <p:sp>
        <p:nvSpPr>
          <p:cNvPr id="5" name="Metin kutusu 4"/>
          <p:cNvSpPr txBox="1"/>
          <p:nvPr/>
        </p:nvSpPr>
        <p:spPr>
          <a:xfrm>
            <a:off x="0" y="-3771"/>
            <a:ext cx="9179706" cy="646331"/>
          </a:xfrm>
          <a:prstGeom prst="rect">
            <a:avLst/>
          </a:prstGeom>
          <a:blipFill>
            <a:blip r:embed="rId3"/>
            <a:tile tx="0" ty="0" sx="100000" sy="100000" flip="none" algn="tl"/>
          </a:blipFill>
        </p:spPr>
        <p:txBody>
          <a:bodyPr wrap="square" rtlCol="0">
            <a:spAutoFit/>
          </a:bodyPr>
          <a:lstStyle/>
          <a:p>
            <a:pPr algn="ctr"/>
            <a:r>
              <a:rPr lang="tr-TR" sz="3600" dirty="0" smtClean="0">
                <a:solidFill>
                  <a:srgbClr val="0070C0"/>
                </a:solidFill>
              </a:rPr>
              <a:t>Müzik</a:t>
            </a:r>
            <a:endParaRPr lang="tr-TR" sz="3600" dirty="0">
              <a:solidFill>
                <a:srgbClr val="0070C0"/>
              </a:solidFill>
            </a:endParaRPr>
          </a:p>
        </p:txBody>
      </p:sp>
    </p:spTree>
    <p:extLst>
      <p:ext uri="{BB962C8B-B14F-4D97-AF65-F5344CB8AC3E}">
        <p14:creationId xmlns:p14="http://schemas.microsoft.com/office/powerpoint/2010/main" val="3985302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60648"/>
            <a:ext cx="5328592" cy="2492896"/>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endParaRPr lang="tr-TR" dirty="0">
              <a:solidFill>
                <a:srgbClr val="0070C0"/>
              </a:solidFill>
            </a:endParaRPr>
          </a:p>
        </p:txBody>
      </p:sp>
      <p:sp>
        <p:nvSpPr>
          <p:cNvPr id="3" name="İçerik Yer Tutucusu 2"/>
          <p:cNvSpPr>
            <a:spLocks noGrp="1"/>
          </p:cNvSpPr>
          <p:nvPr>
            <p:ph idx="1"/>
          </p:nvPr>
        </p:nvSpPr>
        <p:spPr>
          <a:xfrm>
            <a:off x="467544" y="2924944"/>
            <a:ext cx="8229600" cy="3024336"/>
          </a:xfrm>
        </p:spPr>
        <p:txBody>
          <a:bodyPr>
            <a:normAutofit/>
          </a:bodyPr>
          <a:lstStyle/>
          <a:p>
            <a:pPr marL="0" indent="0">
              <a:buNone/>
            </a:pPr>
            <a:r>
              <a:rPr lang="tr-TR" sz="2400" dirty="0" smtClean="0"/>
              <a:t>               </a:t>
            </a:r>
          </a:p>
          <a:p>
            <a:pPr marL="0" indent="0" algn="just">
              <a:buNone/>
            </a:pPr>
            <a:r>
              <a:rPr lang="tr-TR" sz="2400" dirty="0" smtClean="0"/>
              <a:t>     Dünyada </a:t>
            </a:r>
            <a:r>
              <a:rPr lang="tr-TR" sz="2400" dirty="0"/>
              <a:t>sadece, Mozart ve </a:t>
            </a:r>
            <a:r>
              <a:rPr lang="tr-TR" sz="2400" dirty="0" err="1"/>
              <a:t>J.S.Bach'ın</a:t>
            </a:r>
            <a:r>
              <a:rPr lang="tr-TR" sz="2400" dirty="0"/>
              <a:t> da aralarında bulunduğu doğadaki tüm sesleri nota diline deşifre edebilme yeteneğine sahip olan 664 kişiden biri olarak gösterilen müzik dehası </a:t>
            </a:r>
            <a:r>
              <a:rPr lang="tr-TR" sz="2400" dirty="0" err="1" smtClean="0"/>
              <a:t>otizimli</a:t>
            </a:r>
            <a:r>
              <a:rPr lang="tr-TR" sz="2400" dirty="0" smtClean="0"/>
              <a:t> birey </a:t>
            </a:r>
            <a:r>
              <a:rPr lang="tr-TR" sz="2400" i="1" dirty="0">
                <a:solidFill>
                  <a:srgbClr val="FF0000"/>
                </a:solidFill>
              </a:rPr>
              <a:t>Buğra </a:t>
            </a:r>
            <a:r>
              <a:rPr lang="tr-TR" sz="2400" i="1" dirty="0" err="1" smtClean="0">
                <a:solidFill>
                  <a:srgbClr val="FF0000"/>
                </a:solidFill>
              </a:rPr>
              <a:t>Çankır</a:t>
            </a:r>
            <a:r>
              <a:rPr lang="tr-TR" sz="2400" i="1" dirty="0" smtClean="0">
                <a:solidFill>
                  <a:srgbClr val="FF0000"/>
                </a:solidFill>
              </a:rPr>
              <a:t>; </a:t>
            </a:r>
            <a:r>
              <a:rPr lang="tr-TR" sz="2400" i="1" dirty="0">
                <a:solidFill>
                  <a:srgbClr val="FF0000"/>
                </a:solidFill>
              </a:rPr>
              <a:t>dünyanın en iyi müziksel kulaklarından birisine sahip olduğu </a:t>
            </a:r>
            <a:r>
              <a:rPr lang="tr-TR" sz="2400" i="1" dirty="0" smtClean="0">
                <a:solidFill>
                  <a:srgbClr val="FF0000"/>
                </a:solidFill>
              </a:rPr>
              <a:t>anlaşılmıştır.</a:t>
            </a:r>
            <a:endParaRPr lang="tr-TR" sz="2400" dirty="0">
              <a:solidFill>
                <a:srgbClr val="FF0000"/>
              </a:solidFill>
            </a:endParaRPr>
          </a:p>
        </p:txBody>
      </p:sp>
    </p:spTree>
    <p:extLst>
      <p:ext uri="{BB962C8B-B14F-4D97-AF65-F5344CB8AC3E}">
        <p14:creationId xmlns:p14="http://schemas.microsoft.com/office/powerpoint/2010/main" val="2856991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7" y="0"/>
            <a:ext cx="9144000" cy="1628800"/>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tr-TR" b="1" dirty="0" smtClean="0">
                <a:solidFill>
                  <a:srgbClr val="0070C0"/>
                </a:solidFill>
              </a:rPr>
              <a:t>Resim</a:t>
            </a:r>
            <a:endParaRPr lang="tr-TR" b="1" dirty="0">
              <a:solidFill>
                <a:srgbClr val="0070C0"/>
              </a:solidFill>
            </a:endParaRPr>
          </a:p>
        </p:txBody>
      </p:sp>
      <p:sp>
        <p:nvSpPr>
          <p:cNvPr id="3" name="İçerik Yer Tutucusu 2"/>
          <p:cNvSpPr>
            <a:spLocks noGrp="1"/>
          </p:cNvSpPr>
          <p:nvPr>
            <p:ph idx="1"/>
          </p:nvPr>
        </p:nvSpPr>
        <p:spPr>
          <a:xfrm>
            <a:off x="467544" y="1844824"/>
            <a:ext cx="8229600" cy="4525963"/>
          </a:xfrm>
        </p:spPr>
        <p:txBody>
          <a:bodyPr>
            <a:noAutofit/>
          </a:bodyPr>
          <a:lstStyle/>
          <a:p>
            <a:pPr>
              <a:buFont typeface="Wingdings" pitchFamily="2" charset="2"/>
              <a:buChar char="v"/>
            </a:pPr>
            <a:r>
              <a:rPr lang="tr-TR" sz="2400" dirty="0"/>
              <a:t>Çeşitli konularda çizimler yapar.</a:t>
            </a:r>
          </a:p>
          <a:p>
            <a:pPr>
              <a:buFont typeface="Wingdings" pitchFamily="2" charset="2"/>
              <a:buChar char="v"/>
            </a:pPr>
            <a:r>
              <a:rPr lang="tr-TR" sz="2400" dirty="0"/>
              <a:t>Resim çalışmalarını ciddiye alır ve resim yapmaktan haz duyar.</a:t>
            </a:r>
          </a:p>
          <a:p>
            <a:pPr>
              <a:buFont typeface="Wingdings" pitchFamily="2" charset="2"/>
              <a:buChar char="v"/>
            </a:pPr>
            <a:r>
              <a:rPr lang="tr-TR" sz="2400" dirty="0"/>
              <a:t>Diğer çocukların yaptığından değişik çizimler yapar.</a:t>
            </a:r>
          </a:p>
          <a:p>
            <a:pPr>
              <a:buFont typeface="Wingdings" pitchFamily="2" charset="2"/>
              <a:buChar char="v"/>
            </a:pPr>
            <a:r>
              <a:rPr lang="tr-TR" sz="2400" dirty="0"/>
              <a:t>Resmi kendi yaşantılarını ve duygularını ifade etmek için başarılı olarak kullanır.</a:t>
            </a:r>
          </a:p>
          <a:p>
            <a:pPr>
              <a:buFont typeface="Wingdings" pitchFamily="2" charset="2"/>
              <a:buChar char="v"/>
            </a:pPr>
            <a:r>
              <a:rPr lang="tr-TR" sz="2400" dirty="0"/>
              <a:t>Diğer insanların, sanat-resim çalışmalarına ilgi duyar.</a:t>
            </a:r>
          </a:p>
          <a:p>
            <a:pPr>
              <a:buFont typeface="Wingdings" pitchFamily="2" charset="2"/>
              <a:buChar char="v"/>
            </a:pPr>
            <a:r>
              <a:rPr lang="tr-TR" sz="2400" dirty="0"/>
              <a:t>Diğerlerinin eleştirilerinden hoşlanır ve içlerinden yeni şeyler öğrenir.</a:t>
            </a:r>
          </a:p>
          <a:p>
            <a:pPr>
              <a:buFont typeface="Wingdings" pitchFamily="2" charset="2"/>
              <a:buChar char="v"/>
            </a:pPr>
            <a:r>
              <a:rPr lang="tr-TR" sz="2400" dirty="0"/>
              <a:t>Çamurdan, sabundan, </a:t>
            </a:r>
            <a:r>
              <a:rPr lang="tr-TR" sz="2400" dirty="0" err="1"/>
              <a:t>plastirinden</a:t>
            </a:r>
            <a:r>
              <a:rPr lang="tr-TR" sz="2400" dirty="0"/>
              <a:t> vb. yumuşak gereçlerle üç boyutlu şeyler yapmaya özel ilgi </a:t>
            </a:r>
            <a:r>
              <a:rPr lang="tr-TR" sz="2400" dirty="0" smtClean="0"/>
              <a:t>gösterir.</a:t>
            </a:r>
            <a:endParaRPr lang="tr-TR" sz="2400" dirty="0"/>
          </a:p>
        </p:txBody>
      </p:sp>
    </p:spTree>
    <p:extLst>
      <p:ext uri="{BB962C8B-B14F-4D97-AF65-F5344CB8AC3E}">
        <p14:creationId xmlns:p14="http://schemas.microsoft.com/office/powerpoint/2010/main" val="1671413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966738"/>
          </a:xfrm>
          <a:solidFill>
            <a:srgbClr val="C00000"/>
          </a:solidFill>
        </p:spPr>
        <p:txBody>
          <a:bodyPr>
            <a:normAutofit/>
          </a:bodyPr>
          <a:lstStyle/>
          <a:p>
            <a:r>
              <a:rPr lang="tr-TR" sz="2800" dirty="0" smtClean="0"/>
              <a:t>       </a:t>
            </a:r>
            <a:r>
              <a:rPr lang="tr-TR" sz="2800" dirty="0" smtClean="0">
                <a:solidFill>
                  <a:schemeClr val="bg1"/>
                </a:solidFill>
              </a:rPr>
              <a:t>ZEKA NEDİR?</a:t>
            </a:r>
            <a:endParaRPr lang="tr-TR" sz="2800" dirty="0">
              <a:solidFill>
                <a:schemeClr val="bg1"/>
              </a:solidFill>
            </a:endParaRPr>
          </a:p>
        </p:txBody>
      </p:sp>
      <p:sp>
        <p:nvSpPr>
          <p:cNvPr id="3" name="İçerik Yer Tutucusu 2"/>
          <p:cNvSpPr>
            <a:spLocks noGrp="1"/>
          </p:cNvSpPr>
          <p:nvPr>
            <p:ph idx="1"/>
          </p:nvPr>
        </p:nvSpPr>
        <p:spPr/>
        <p:txBody>
          <a:bodyPr/>
          <a:lstStyle/>
          <a:p>
            <a:pPr marL="0" indent="0">
              <a:buNone/>
            </a:pPr>
            <a:r>
              <a:rPr lang="tr-TR" sz="2800" dirty="0" smtClean="0">
                <a:solidFill>
                  <a:srgbClr val="0070C0"/>
                </a:solidFill>
                <a:latin typeface="Arial-BoldMT"/>
              </a:rPr>
              <a:t> </a:t>
            </a:r>
          </a:p>
          <a:p>
            <a:pPr marL="0" indent="0">
              <a:buNone/>
            </a:pPr>
            <a:r>
              <a:rPr lang="tr-TR" sz="2800" dirty="0">
                <a:solidFill>
                  <a:srgbClr val="0070C0"/>
                </a:solidFill>
                <a:latin typeface="Arial-BoldMT"/>
              </a:rPr>
              <a:t> </a:t>
            </a:r>
            <a:r>
              <a:rPr lang="tr-TR" sz="2800" dirty="0" smtClean="0">
                <a:solidFill>
                  <a:srgbClr val="0070C0"/>
                </a:solidFill>
                <a:latin typeface="Arial-BoldMT"/>
              </a:rPr>
              <a:t>  ‘</a:t>
            </a:r>
            <a:r>
              <a:rPr lang="tr-TR" sz="2400" dirty="0" smtClean="0">
                <a:solidFill>
                  <a:srgbClr val="0070C0"/>
                </a:solidFill>
                <a:latin typeface="Arial-BoldMT"/>
              </a:rPr>
              <a:t>’İnsanın düşünme,</a:t>
            </a:r>
          </a:p>
          <a:p>
            <a:pPr marL="0" indent="0">
              <a:buNone/>
            </a:pPr>
            <a:r>
              <a:rPr lang="tr-TR" sz="2400" dirty="0">
                <a:solidFill>
                  <a:srgbClr val="0070C0"/>
                </a:solidFill>
                <a:latin typeface="Arial-BoldMT"/>
              </a:rPr>
              <a:t> </a:t>
            </a:r>
            <a:r>
              <a:rPr lang="tr-TR" sz="2400" dirty="0" smtClean="0">
                <a:solidFill>
                  <a:srgbClr val="0070C0"/>
                </a:solidFill>
                <a:latin typeface="Arial-BoldMT"/>
              </a:rPr>
              <a:t>       akıl </a:t>
            </a:r>
            <a:r>
              <a:rPr lang="tr-TR" sz="2400" dirty="0">
                <a:solidFill>
                  <a:srgbClr val="0070C0"/>
                </a:solidFill>
                <a:latin typeface="Arial-BoldMT"/>
              </a:rPr>
              <a:t>yürütme, </a:t>
            </a:r>
            <a:endParaRPr lang="tr-TR" sz="2400" dirty="0" smtClean="0">
              <a:solidFill>
                <a:srgbClr val="0070C0"/>
              </a:solidFill>
              <a:latin typeface="Arial-BoldMT"/>
            </a:endParaRPr>
          </a:p>
          <a:p>
            <a:pPr marL="0" indent="0">
              <a:buNone/>
            </a:pPr>
            <a:r>
              <a:rPr lang="tr-TR" sz="2400" dirty="0">
                <a:solidFill>
                  <a:srgbClr val="0070C0"/>
                </a:solidFill>
                <a:latin typeface="Arial-BoldMT"/>
              </a:rPr>
              <a:t>  </a:t>
            </a:r>
            <a:r>
              <a:rPr lang="tr-TR" sz="2400" dirty="0" smtClean="0">
                <a:solidFill>
                  <a:srgbClr val="0070C0"/>
                </a:solidFill>
                <a:latin typeface="Arial-BoldMT"/>
              </a:rPr>
              <a:t>objektif </a:t>
            </a:r>
            <a:r>
              <a:rPr lang="tr-TR" sz="2400" dirty="0">
                <a:solidFill>
                  <a:srgbClr val="0070C0"/>
                </a:solidFill>
                <a:latin typeface="Arial-BoldMT"/>
              </a:rPr>
              <a:t>gerçekleri </a:t>
            </a:r>
            <a:r>
              <a:rPr lang="tr-TR" sz="2400" dirty="0" smtClean="0">
                <a:solidFill>
                  <a:srgbClr val="0070C0"/>
                </a:solidFill>
                <a:latin typeface="Arial-BoldMT"/>
              </a:rPr>
              <a:t>     </a:t>
            </a:r>
          </a:p>
          <a:p>
            <a:pPr marL="0" indent="0">
              <a:buNone/>
            </a:pPr>
            <a:r>
              <a:rPr lang="tr-TR" sz="2400" dirty="0">
                <a:solidFill>
                  <a:srgbClr val="0070C0"/>
                </a:solidFill>
                <a:latin typeface="Arial-BoldMT"/>
              </a:rPr>
              <a:t> </a:t>
            </a:r>
            <a:r>
              <a:rPr lang="tr-TR" sz="2400" dirty="0" smtClean="0">
                <a:solidFill>
                  <a:srgbClr val="0070C0"/>
                </a:solidFill>
                <a:latin typeface="Arial-BoldMT"/>
              </a:rPr>
              <a:t> algılama, yargılama</a:t>
            </a:r>
            <a:endParaRPr lang="tr-TR" sz="2400" dirty="0">
              <a:solidFill>
                <a:srgbClr val="0070C0"/>
              </a:solidFill>
              <a:latin typeface="Arial-BoldMT"/>
            </a:endParaRPr>
          </a:p>
          <a:p>
            <a:pPr marL="0" indent="0">
              <a:buNone/>
            </a:pPr>
            <a:r>
              <a:rPr lang="tr-TR" sz="2400" dirty="0" smtClean="0">
                <a:solidFill>
                  <a:srgbClr val="0070C0"/>
                </a:solidFill>
                <a:latin typeface="Arial-BoldMT"/>
              </a:rPr>
              <a:t>ve sonuç </a:t>
            </a:r>
            <a:r>
              <a:rPr lang="tr-TR" sz="2400" dirty="0">
                <a:solidFill>
                  <a:srgbClr val="0070C0"/>
                </a:solidFill>
                <a:latin typeface="Arial-BoldMT"/>
              </a:rPr>
              <a:t>çıkarma </a:t>
            </a:r>
            <a:endParaRPr lang="tr-TR" sz="2400" dirty="0" smtClean="0">
              <a:solidFill>
                <a:srgbClr val="0070C0"/>
              </a:solidFill>
              <a:latin typeface="Arial-BoldMT"/>
            </a:endParaRPr>
          </a:p>
          <a:p>
            <a:pPr marL="0" indent="0">
              <a:buNone/>
            </a:pPr>
            <a:r>
              <a:rPr lang="tr-TR" sz="2400" dirty="0" smtClean="0">
                <a:solidFill>
                  <a:srgbClr val="0070C0"/>
                </a:solidFill>
                <a:latin typeface="Arial-BoldMT"/>
              </a:rPr>
              <a:t>yeteneklerinin </a:t>
            </a:r>
            <a:r>
              <a:rPr lang="tr-TR" sz="2400" dirty="0">
                <a:solidFill>
                  <a:srgbClr val="0070C0"/>
                </a:solidFill>
                <a:latin typeface="Arial-BoldMT"/>
              </a:rPr>
              <a:t>tamamı</a:t>
            </a:r>
            <a:r>
              <a:rPr lang="tr-TR" dirty="0">
                <a:solidFill>
                  <a:srgbClr val="0070C0"/>
                </a:solidFill>
                <a:latin typeface="Arial-BoldMT"/>
              </a:rPr>
              <a:t>”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844824"/>
            <a:ext cx="2808312" cy="397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982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364502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tr-TR" dirty="0"/>
          </a:p>
        </p:txBody>
      </p:sp>
      <p:sp>
        <p:nvSpPr>
          <p:cNvPr id="5" name="Dikdörtgen 4"/>
          <p:cNvSpPr/>
          <p:nvPr/>
        </p:nvSpPr>
        <p:spPr>
          <a:xfrm>
            <a:off x="971600" y="2996951"/>
            <a:ext cx="6840760" cy="2677656"/>
          </a:xfrm>
          <a:prstGeom prst="rect">
            <a:avLst/>
          </a:prstGeom>
        </p:spPr>
        <p:txBody>
          <a:bodyPr wrap="square">
            <a:spAutoFit/>
          </a:bodyPr>
          <a:lstStyle/>
          <a:p>
            <a:pPr algn="just"/>
            <a:r>
              <a:rPr lang="tr-TR" sz="1200" dirty="0" smtClean="0"/>
              <a:t>    </a:t>
            </a:r>
          </a:p>
          <a:p>
            <a:pPr algn="just"/>
            <a:endParaRPr lang="tr-TR" sz="1200" dirty="0"/>
          </a:p>
          <a:p>
            <a:pPr algn="just"/>
            <a:r>
              <a:rPr lang="tr-TR" sz="2400" dirty="0" smtClean="0">
                <a:solidFill>
                  <a:srgbClr val="FF0000"/>
                </a:solidFill>
              </a:rPr>
              <a:t>          </a:t>
            </a:r>
          </a:p>
          <a:p>
            <a:pPr algn="just"/>
            <a:r>
              <a:rPr lang="tr-TR" sz="2400" dirty="0">
                <a:solidFill>
                  <a:srgbClr val="FF0000"/>
                </a:solidFill>
              </a:rPr>
              <a:t> </a:t>
            </a:r>
            <a:r>
              <a:rPr lang="tr-TR" sz="2400" dirty="0" smtClean="0">
                <a:solidFill>
                  <a:srgbClr val="FF0000"/>
                </a:solidFill>
              </a:rPr>
              <a:t>     Eşref Armağan </a:t>
            </a:r>
            <a:r>
              <a:rPr lang="tr-TR" sz="2400" dirty="0" smtClean="0"/>
              <a:t>doğuştan Görme engelli Türk ressamıdır. </a:t>
            </a:r>
          </a:p>
          <a:p>
            <a:pPr algn="just"/>
            <a:r>
              <a:rPr lang="tr-TR" sz="2400" dirty="0"/>
              <a:t> </a:t>
            </a:r>
            <a:r>
              <a:rPr lang="tr-TR" sz="2400" dirty="0" smtClean="0"/>
              <a:t>     Yaşamı boyunca görmediği nesnelerin modellerine  parmak uçlarıyla dokunarak onları başarıyla resmedebilmiştir.</a:t>
            </a:r>
          </a:p>
        </p:txBody>
      </p:sp>
    </p:spTree>
    <p:extLst>
      <p:ext uri="{BB962C8B-B14F-4D97-AF65-F5344CB8AC3E}">
        <p14:creationId xmlns:p14="http://schemas.microsoft.com/office/powerpoint/2010/main" val="1357446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rgbClr val="C00000"/>
          </a:solidFill>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   Bir </a:t>
            </a:r>
            <a:r>
              <a:rPr lang="tr-TR" dirty="0"/>
              <a:t>çocuğun özel yetenekli olarak görülmesi için yukarıda adı geçen bütün özelliklere sahip olması gerekmemektedir. (</a:t>
            </a:r>
            <a:r>
              <a:rPr lang="tr-TR" dirty="0" err="1"/>
              <a:t>Davaslıgil</a:t>
            </a:r>
            <a:r>
              <a:rPr lang="tr-TR" dirty="0"/>
              <a:t> &amp; </a:t>
            </a:r>
            <a:r>
              <a:rPr lang="tr-TR" dirty="0" err="1"/>
              <a:t>Zeana</a:t>
            </a:r>
            <a:r>
              <a:rPr lang="tr-TR" dirty="0"/>
              <a:t>, 2004</a:t>
            </a:r>
            <a:r>
              <a:rPr lang="tr-TR" dirty="0" smtClean="0"/>
              <a:t>).</a:t>
            </a:r>
            <a:endParaRPr lang="tr-TR" dirty="0"/>
          </a:p>
          <a:p>
            <a:pPr marL="0" indent="0" algn="just">
              <a:buNone/>
            </a:pPr>
            <a:r>
              <a:rPr lang="tr-TR" dirty="0" smtClean="0"/>
              <a:t>     Özel </a:t>
            </a:r>
            <a:r>
              <a:rPr lang="tr-TR" dirty="0"/>
              <a:t>yetenekli çocuklarda gözlemlenen özellikler, tüm çocuklarda belli ölçülerde gözlemlenebilen özelliklerdir. (Üstün Zekâ, 2012).</a:t>
            </a:r>
          </a:p>
          <a:p>
            <a:endParaRPr lang="tr-TR" dirty="0"/>
          </a:p>
        </p:txBody>
      </p:sp>
    </p:spTree>
    <p:extLst>
      <p:ext uri="{BB962C8B-B14F-4D97-AF65-F5344CB8AC3E}">
        <p14:creationId xmlns:p14="http://schemas.microsoft.com/office/powerpoint/2010/main" val="1649537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C00000"/>
          </a:solidFill>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      Bu özelliklerin özel yetenekli çocuklarda görülüyor olması onların duygusal ve davranışsal sorunlar yaşamadığı anlamına gelmez.</a:t>
            </a:r>
          </a:p>
          <a:p>
            <a:pPr marL="0" indent="0" algn="just">
              <a:buNone/>
            </a:pPr>
            <a:r>
              <a:rPr lang="tr-TR" dirty="0"/>
              <a:t> </a:t>
            </a:r>
            <a:r>
              <a:rPr lang="tr-TR" dirty="0" smtClean="0"/>
              <a:t>    Özel yetenekli çocuklar veli ve öğretmenlerine olumlu bir imaj sergilemek için sosyal ve duygusal sorunlarını gizleyebilirler. Sorunlarını kendi başına çözme yetenekleri de bulunmaktadır.</a:t>
            </a:r>
            <a:endParaRPr lang="tr-TR" dirty="0"/>
          </a:p>
        </p:txBody>
      </p:sp>
    </p:spTree>
    <p:extLst>
      <p:ext uri="{BB962C8B-B14F-4D97-AF65-F5344CB8AC3E}">
        <p14:creationId xmlns:p14="http://schemas.microsoft.com/office/powerpoint/2010/main" val="3958487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44" y="0"/>
            <a:ext cx="9133656" cy="1143000"/>
          </a:xfrm>
          <a:solidFill>
            <a:srgbClr val="C00000"/>
          </a:solidFill>
        </p:spPr>
        <p:txBody>
          <a:bodyPr/>
          <a:lstStyle/>
          <a:p>
            <a:endParaRPr lang="tr-TR" dirty="0"/>
          </a:p>
        </p:txBody>
      </p:sp>
      <p:sp>
        <p:nvSpPr>
          <p:cNvPr id="3" name="İçerik Yer Tutucusu 2"/>
          <p:cNvSpPr>
            <a:spLocks noGrp="1"/>
          </p:cNvSpPr>
          <p:nvPr>
            <p:ph idx="1"/>
          </p:nvPr>
        </p:nvSpPr>
        <p:spPr/>
        <p:txBody>
          <a:bodyPr/>
          <a:lstStyle/>
          <a:p>
            <a:pPr marL="0" indent="0" algn="just">
              <a:buNone/>
            </a:pPr>
            <a:r>
              <a:rPr lang="tr-TR" dirty="0" smtClean="0"/>
              <a:t>         Özel yetenekli bireylere uygun ve olumlu koşullar sağlanmadığında </a:t>
            </a:r>
            <a:r>
              <a:rPr lang="tr-TR" dirty="0" err="1" smtClean="0"/>
              <a:t>özgüven,benlik</a:t>
            </a:r>
            <a:r>
              <a:rPr lang="tr-TR" dirty="0" smtClean="0"/>
              <a:t> </a:t>
            </a:r>
            <a:r>
              <a:rPr lang="tr-TR" dirty="0" err="1" smtClean="0"/>
              <a:t>algısı,başarı</a:t>
            </a:r>
            <a:r>
              <a:rPr lang="tr-TR" dirty="0" smtClean="0"/>
              <a:t> gibi konularda sorunlar ortaya çıkabilmektedir.</a:t>
            </a:r>
            <a:endParaRPr lang="tr-TR" dirty="0"/>
          </a:p>
          <a:p>
            <a:pPr marL="0" indent="0" algn="just">
              <a:buNone/>
            </a:pPr>
            <a:r>
              <a:rPr lang="tr-TR" dirty="0" smtClean="0"/>
              <a:t>         Eş zamanlı olmayan gelişimleri  nedeniyle duygusal olgunlukları olağanüstü bilişsel gelişimlerinden geri kaldığı içinde zarar görmektedirler.</a:t>
            </a:r>
            <a:endParaRPr lang="tr-TR" dirty="0"/>
          </a:p>
        </p:txBody>
      </p:sp>
    </p:spTree>
    <p:extLst>
      <p:ext uri="{BB962C8B-B14F-4D97-AF65-F5344CB8AC3E}">
        <p14:creationId xmlns:p14="http://schemas.microsoft.com/office/powerpoint/2010/main" val="2663783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79512" y="620688"/>
            <a:ext cx="8892480" cy="6430351"/>
          </a:xfrm>
          <a:prstGeom prst="rect">
            <a:avLst/>
          </a:prstGeom>
          <a:noFill/>
          <a:ln>
            <a:noFill/>
          </a:ln>
        </p:spPr>
        <p:txBody>
          <a:bodyPr lIns="91425" tIns="45700" rIns="91425" bIns="45700" anchor="t" anchorCtr="0">
            <a:noAutofit/>
          </a:bodyPr>
          <a:lstStyle/>
          <a:p>
            <a:pPr marL="0" lvl="0" indent="0" algn="ctr" eaLnBrk="1" hangingPunct="1">
              <a:spcBef>
                <a:spcPct val="20000"/>
              </a:spcBef>
              <a:buNone/>
            </a:pPr>
            <a:r>
              <a:rPr lang="tr-TR" sz="2400" dirty="0">
                <a:solidFill>
                  <a:schemeClr val="dk1"/>
                </a:solidFill>
                <a:latin typeface="Times New Roman" pitchFamily="18" charset="0"/>
                <a:cs typeface="Times New Roman" pitchFamily="18" charset="0"/>
                <a:sym typeface="Calibri"/>
              </a:rPr>
              <a:t> </a:t>
            </a:r>
            <a:r>
              <a:rPr lang="tr-TR" sz="2400" dirty="0" smtClean="0">
                <a:solidFill>
                  <a:schemeClr val="dk1"/>
                </a:solidFill>
                <a:latin typeface="Times New Roman" pitchFamily="18" charset="0"/>
                <a:cs typeface="Times New Roman" pitchFamily="18" charset="0"/>
                <a:sym typeface="Calibri"/>
              </a:rPr>
              <a:t>             </a:t>
            </a:r>
            <a:r>
              <a:rPr lang="tr-TR" sz="2400" dirty="0" err="1" smtClean="0">
                <a:solidFill>
                  <a:srgbClr val="C00000"/>
                </a:solidFill>
                <a:latin typeface="Times New Roman" pitchFamily="18" charset="0"/>
                <a:cs typeface="Times New Roman" pitchFamily="18" charset="0"/>
                <a:sym typeface="Calibri"/>
              </a:rPr>
              <a:t>Mükemmelliyetçilik</a:t>
            </a:r>
            <a:endParaRPr lang="tr-TR" sz="2400" b="0" dirty="0">
              <a:solidFill>
                <a:srgbClr val="C00000"/>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a:solidFill>
                  <a:srgbClr val="00B0F0"/>
                </a:solidFill>
                <a:latin typeface="Times New Roman"/>
                <a:ea typeface="Calibri"/>
              </a:rPr>
              <a:t>Kendilerince yüksek </a:t>
            </a:r>
            <a:r>
              <a:rPr lang="tr-TR" sz="3200" b="0" dirty="0" smtClean="0">
                <a:solidFill>
                  <a:srgbClr val="00B0F0"/>
                </a:solidFill>
                <a:latin typeface="Times New Roman"/>
                <a:ea typeface="Calibri"/>
              </a:rPr>
              <a:t>beklentiler</a:t>
            </a:r>
            <a:r>
              <a:rPr lang="tr-TR" dirty="0">
                <a:solidFill>
                  <a:srgbClr val="00B0F0"/>
                </a:solidFill>
                <a:latin typeface="Times New Roman"/>
                <a:ea typeface="Calibri"/>
              </a:rPr>
              <a:t> </a:t>
            </a:r>
            <a:endParaRPr lang="tr-TR" sz="3200" b="0" dirty="0">
              <a:solidFill>
                <a:srgbClr val="00B0F0"/>
              </a:solidFill>
              <a:latin typeface="Times New Roman"/>
              <a:ea typeface="Calibri"/>
            </a:endParaRPr>
          </a:p>
          <a:p>
            <a:pPr lvl="0" eaLnBrk="1" hangingPunct="1">
              <a:lnSpc>
                <a:spcPct val="115000"/>
              </a:lnSpc>
              <a:spcBef>
                <a:spcPct val="20000"/>
              </a:spcBef>
              <a:spcAft>
                <a:spcPts val="0"/>
              </a:spcAft>
            </a:pPr>
            <a:r>
              <a:rPr lang="tr-TR" sz="3200" b="0" dirty="0">
                <a:solidFill>
                  <a:srgbClr val="FF0000"/>
                </a:solidFill>
                <a:latin typeface="Times New Roman"/>
                <a:ea typeface="Calibri"/>
              </a:rPr>
              <a:t>Arkadaşlarından yüksek beklentiler</a:t>
            </a:r>
          </a:p>
          <a:p>
            <a:pPr lvl="0" eaLnBrk="1" hangingPunct="1">
              <a:lnSpc>
                <a:spcPct val="115000"/>
              </a:lnSpc>
              <a:spcBef>
                <a:spcPct val="20000"/>
              </a:spcBef>
              <a:spcAft>
                <a:spcPts val="0"/>
              </a:spcAft>
            </a:pPr>
            <a:r>
              <a:rPr lang="tr-TR" sz="3200" b="0" dirty="0">
                <a:solidFill>
                  <a:srgbClr val="17375E"/>
                </a:solidFill>
                <a:latin typeface="Times New Roman"/>
                <a:ea typeface="Calibri"/>
              </a:rPr>
              <a:t>Yanlış yapma korkusu, </a:t>
            </a:r>
          </a:p>
          <a:p>
            <a:pPr lvl="0" eaLnBrk="1" hangingPunct="1">
              <a:lnSpc>
                <a:spcPct val="115000"/>
              </a:lnSpc>
              <a:spcBef>
                <a:spcPct val="20000"/>
              </a:spcBef>
              <a:spcAft>
                <a:spcPts val="0"/>
              </a:spcAft>
            </a:pPr>
            <a:r>
              <a:rPr lang="tr-TR" sz="3200" b="0" dirty="0">
                <a:solidFill>
                  <a:srgbClr val="00B050"/>
                </a:solidFill>
                <a:latin typeface="Times New Roman"/>
                <a:ea typeface="Calibri"/>
              </a:rPr>
              <a:t>Zora takılma</a:t>
            </a:r>
          </a:p>
          <a:p>
            <a:pPr lvl="0" eaLnBrk="1" hangingPunct="1">
              <a:lnSpc>
                <a:spcPct val="115000"/>
              </a:lnSpc>
              <a:spcBef>
                <a:spcPct val="20000"/>
              </a:spcBef>
              <a:spcAft>
                <a:spcPts val="0"/>
              </a:spcAft>
            </a:pPr>
            <a:r>
              <a:rPr lang="tr-TR" sz="3200" b="0" dirty="0">
                <a:solidFill>
                  <a:srgbClr val="7030A0"/>
                </a:solidFill>
                <a:latin typeface="Times New Roman"/>
                <a:ea typeface="Calibri"/>
              </a:rPr>
              <a:t>Yoğun odaklanma</a:t>
            </a:r>
          </a:p>
          <a:p>
            <a:pPr lvl="0" eaLnBrk="1" hangingPunct="1">
              <a:lnSpc>
                <a:spcPct val="115000"/>
              </a:lnSpc>
              <a:spcBef>
                <a:spcPct val="20000"/>
              </a:spcBef>
              <a:spcAft>
                <a:spcPts val="0"/>
              </a:spcAft>
            </a:pPr>
            <a:r>
              <a:rPr lang="tr-TR" sz="3200" b="0" dirty="0">
                <a:solidFill>
                  <a:srgbClr val="C0504D">
                    <a:lumMod val="75000"/>
                  </a:srgbClr>
                </a:solidFill>
                <a:latin typeface="Times New Roman"/>
                <a:ea typeface="Calibri"/>
              </a:rPr>
              <a:t>Bellek: söze sadakat</a:t>
            </a:r>
            <a:endParaRPr lang="tr-TR" sz="2400" b="0" dirty="0">
              <a:solidFill>
                <a:srgbClr val="17375E"/>
              </a:solidFill>
              <a:latin typeface="Times New Roman"/>
              <a:ea typeface="Calibri"/>
              <a:cs typeface="Times New Roman"/>
            </a:endParaRPr>
          </a:p>
          <a:p>
            <a:pPr marL="98425" marR="0" lvl="0" indent="-9525" algn="just" rtl="0">
              <a:lnSpc>
                <a:spcPct val="100000"/>
              </a:lnSpc>
              <a:spcBef>
                <a:spcPts val="0"/>
              </a:spcBef>
              <a:spcAft>
                <a:spcPts val="0"/>
              </a:spcAft>
              <a:buClr>
                <a:schemeClr val="dk1"/>
              </a:buClr>
              <a:buSzPct val="25000"/>
              <a:buFont typeface="Arial"/>
              <a:buNone/>
            </a:pPr>
            <a:endParaRPr lang="tr-TR" sz="2400" b="0"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pic>
        <p:nvPicPr>
          <p:cNvPr id="2" name="Resim 1"/>
          <p:cNvPicPr>
            <a:picLocks noChangeAspect="1"/>
          </p:cNvPicPr>
          <p:nvPr/>
        </p:nvPicPr>
        <p:blipFill>
          <a:blip r:embed="rId3"/>
          <a:stretch>
            <a:fillRect/>
          </a:stretch>
        </p:blipFill>
        <p:spPr>
          <a:xfrm>
            <a:off x="5308167" y="3501008"/>
            <a:ext cx="3121423" cy="2377646"/>
          </a:xfrm>
          <a:prstGeom prst="rect">
            <a:avLst/>
          </a:prstGeom>
        </p:spPr>
      </p:pic>
    </p:spTree>
    <p:extLst>
      <p:ext uri="{BB962C8B-B14F-4D97-AF65-F5344CB8AC3E}">
        <p14:creationId xmlns:p14="http://schemas.microsoft.com/office/powerpoint/2010/main" val="1045569160"/>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36104" y="1035587"/>
            <a:ext cx="8892480" cy="5638263"/>
          </a:xfrm>
          <a:prstGeom prst="rect">
            <a:avLst/>
          </a:prstGeom>
          <a:noFill/>
          <a:ln>
            <a:noFill/>
          </a:ln>
        </p:spPr>
        <p:txBody>
          <a:bodyPr lIns="91425" tIns="45700" rIns="91425" bIns="45700" anchor="t" anchorCtr="0">
            <a:noAutofit/>
          </a:bodyPr>
          <a:lstStyle/>
          <a:p>
            <a:pPr marL="0" lvl="0" indent="0" algn="ctr" eaLnBrk="1" hangingPunct="1">
              <a:spcBef>
                <a:spcPct val="20000"/>
              </a:spcBef>
              <a:buNone/>
            </a:pPr>
            <a:r>
              <a:rPr lang="tr-TR" sz="2400" b="0" dirty="0" smtClean="0">
                <a:solidFill>
                  <a:schemeClr val="dk1"/>
                </a:solidFill>
                <a:latin typeface="Times New Roman" pitchFamily="18" charset="0"/>
                <a:cs typeface="Times New Roman" pitchFamily="18" charset="0"/>
                <a:sym typeface="Calibri"/>
              </a:rPr>
              <a:t>   </a:t>
            </a:r>
            <a:r>
              <a:rPr lang="tr-TR" sz="2400" b="0" dirty="0" smtClean="0">
                <a:solidFill>
                  <a:srgbClr val="C00000"/>
                </a:solidFill>
                <a:latin typeface="Times New Roman" pitchFamily="18" charset="0"/>
                <a:cs typeface="Times New Roman" pitchFamily="18" charset="0"/>
                <a:sym typeface="Calibri"/>
              </a:rPr>
              <a:t>Sosyalleşme- İletişim</a:t>
            </a:r>
            <a:endParaRPr lang="tr-TR" sz="2400" b="0" dirty="0">
              <a:solidFill>
                <a:srgbClr val="C00000"/>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a:solidFill>
                  <a:srgbClr val="00B0F0"/>
                </a:solidFill>
                <a:latin typeface="Times New Roman"/>
                <a:ea typeface="Calibri"/>
              </a:rPr>
              <a:t>Grup çalışmasını yavaş bulma</a:t>
            </a:r>
          </a:p>
          <a:p>
            <a:pPr lvl="0" eaLnBrk="1" hangingPunct="1">
              <a:lnSpc>
                <a:spcPct val="115000"/>
              </a:lnSpc>
              <a:spcBef>
                <a:spcPct val="20000"/>
              </a:spcBef>
              <a:spcAft>
                <a:spcPts val="0"/>
              </a:spcAft>
            </a:pPr>
            <a:r>
              <a:rPr lang="tr-TR" sz="3200" b="0" dirty="0">
                <a:solidFill>
                  <a:srgbClr val="C0504D">
                    <a:lumMod val="75000"/>
                  </a:srgbClr>
                </a:solidFill>
                <a:latin typeface="Times New Roman"/>
                <a:ea typeface="Calibri"/>
              </a:rPr>
              <a:t>Bazen yalnız oynamayı ve çalışmayı tercih etme</a:t>
            </a:r>
          </a:p>
          <a:p>
            <a:pPr lvl="0" eaLnBrk="1" hangingPunct="1">
              <a:lnSpc>
                <a:spcPct val="115000"/>
              </a:lnSpc>
              <a:spcBef>
                <a:spcPct val="20000"/>
              </a:spcBef>
              <a:spcAft>
                <a:spcPts val="0"/>
              </a:spcAft>
            </a:pPr>
            <a:r>
              <a:rPr lang="tr-TR" sz="3200" b="0" dirty="0">
                <a:solidFill>
                  <a:srgbClr val="00B050"/>
                </a:solidFill>
                <a:latin typeface="Times New Roman"/>
                <a:ea typeface="Calibri"/>
              </a:rPr>
              <a:t>İleri dil becerisi / espri yapma</a:t>
            </a:r>
          </a:p>
          <a:p>
            <a:pPr lvl="0" eaLnBrk="1" hangingPunct="1">
              <a:lnSpc>
                <a:spcPct val="115000"/>
              </a:lnSpc>
              <a:spcBef>
                <a:spcPct val="20000"/>
              </a:spcBef>
              <a:spcAft>
                <a:spcPts val="0"/>
              </a:spcAft>
            </a:pPr>
            <a:r>
              <a:rPr lang="tr-TR" sz="3200" b="0" dirty="0">
                <a:solidFill>
                  <a:srgbClr val="17375E"/>
                </a:solidFill>
                <a:latin typeface="Times New Roman"/>
                <a:ea typeface="Calibri"/>
              </a:rPr>
              <a:t>kendini beğenmiş, ukala ve kibirli olarak algılanma, dışlanma</a:t>
            </a:r>
          </a:p>
          <a:p>
            <a:pPr lvl="0" eaLnBrk="1" hangingPunct="1">
              <a:lnSpc>
                <a:spcPct val="115000"/>
              </a:lnSpc>
              <a:spcBef>
                <a:spcPct val="20000"/>
              </a:spcBef>
              <a:spcAft>
                <a:spcPts val="0"/>
              </a:spcAft>
            </a:pPr>
            <a:r>
              <a:rPr lang="tr-TR" sz="3200" b="0" dirty="0">
                <a:solidFill>
                  <a:srgbClr val="FF0000"/>
                </a:solidFill>
                <a:latin typeface="Times New Roman"/>
                <a:ea typeface="Calibri"/>
              </a:rPr>
              <a:t>Ahlaki duyarlılık, adalet duygusu</a:t>
            </a:r>
            <a:endParaRPr lang="tr-TR" sz="2400" b="0"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tr-TR" b="1" cap="none" dirty="0" smtClean="0">
                <a:solidFill>
                  <a:schemeClr val="bg1"/>
                </a:solidFill>
                <a:latin typeface="Times New Roman" pitchFamily="18" charset="0"/>
                <a:ea typeface="Calibri"/>
                <a:cs typeface="Times New Roman" pitchFamily="18" charset="0"/>
                <a:sym typeface="Calibri"/>
              </a:rPr>
              <a:t>Sosyalleşme - İletişim</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pic>
        <p:nvPicPr>
          <p:cNvPr id="4" name="Resim 3"/>
          <p:cNvPicPr>
            <a:picLocks noChangeAspect="1"/>
          </p:cNvPicPr>
          <p:nvPr/>
        </p:nvPicPr>
        <p:blipFill>
          <a:blip r:embed="rId3"/>
          <a:stretch>
            <a:fillRect/>
          </a:stretch>
        </p:blipFill>
        <p:spPr>
          <a:xfrm>
            <a:off x="6228184" y="4149080"/>
            <a:ext cx="2621507" cy="2530059"/>
          </a:xfrm>
          <a:prstGeom prst="rect">
            <a:avLst/>
          </a:prstGeom>
        </p:spPr>
      </p:pic>
    </p:spTree>
    <p:extLst>
      <p:ext uri="{BB962C8B-B14F-4D97-AF65-F5344CB8AC3E}">
        <p14:creationId xmlns:p14="http://schemas.microsoft.com/office/powerpoint/2010/main" val="2184577185"/>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06" y="2492896"/>
            <a:ext cx="8528444" cy="4320480"/>
          </a:xfrm>
        </p:spPr>
        <p:txBody>
          <a:bodyPr/>
          <a:lstStyle/>
          <a:p>
            <a:pPr>
              <a:lnSpc>
                <a:spcPct val="115000"/>
              </a:lnSpc>
              <a:spcAft>
                <a:spcPts val="0"/>
              </a:spcAft>
            </a:pPr>
            <a:r>
              <a:rPr lang="tr-TR" dirty="0" smtClean="0">
                <a:solidFill>
                  <a:srgbClr val="00B0F0"/>
                </a:solidFill>
                <a:latin typeface="Times New Roman"/>
                <a:ea typeface="Calibri"/>
              </a:rPr>
              <a:t>Tekrarlayan görevleri sürdürmeme</a:t>
            </a:r>
          </a:p>
          <a:p>
            <a:pPr>
              <a:lnSpc>
                <a:spcPct val="115000"/>
              </a:lnSpc>
              <a:spcAft>
                <a:spcPts val="0"/>
              </a:spcAft>
            </a:pPr>
            <a:r>
              <a:rPr lang="tr-TR" dirty="0" smtClean="0">
                <a:solidFill>
                  <a:srgbClr val="FF0000"/>
                </a:solidFill>
                <a:latin typeface="Times New Roman"/>
                <a:ea typeface="Calibri"/>
              </a:rPr>
              <a:t>Tek düze etkinliklerden sıkılma</a:t>
            </a:r>
          </a:p>
          <a:p>
            <a:pPr>
              <a:lnSpc>
                <a:spcPct val="115000"/>
              </a:lnSpc>
              <a:spcAft>
                <a:spcPts val="0"/>
              </a:spcAft>
            </a:pPr>
            <a:r>
              <a:rPr lang="tr-TR" dirty="0" smtClean="0">
                <a:solidFill>
                  <a:srgbClr val="17375E"/>
                </a:solidFill>
                <a:latin typeface="Times New Roman"/>
                <a:ea typeface="Calibri"/>
              </a:rPr>
              <a:t>Rutin ödevlerden kaçınma</a:t>
            </a:r>
          </a:p>
          <a:p>
            <a:pPr>
              <a:lnSpc>
                <a:spcPct val="115000"/>
              </a:lnSpc>
              <a:spcAft>
                <a:spcPts val="0"/>
              </a:spcAft>
            </a:pPr>
            <a:r>
              <a:rPr lang="tr-TR" dirty="0" smtClean="0">
                <a:solidFill>
                  <a:srgbClr val="00B050"/>
                </a:solidFill>
                <a:latin typeface="Times New Roman"/>
                <a:ea typeface="Calibri"/>
              </a:rPr>
              <a:t>Eğlence arayışı</a:t>
            </a:r>
          </a:p>
          <a:p>
            <a:pPr marL="0" indent="0">
              <a:lnSpc>
                <a:spcPct val="115000"/>
              </a:lnSpc>
              <a:spcAft>
                <a:spcPts val="0"/>
              </a:spcAft>
              <a:buNone/>
            </a:pPr>
            <a:r>
              <a:rPr lang="tr-TR" dirty="0">
                <a:solidFill>
                  <a:srgbClr val="17375E"/>
                </a:solidFill>
                <a:latin typeface="Times New Roman"/>
                <a:ea typeface="Calibri"/>
              </a:rPr>
              <a:t/>
            </a:r>
            <a:br>
              <a:rPr lang="tr-TR" dirty="0">
                <a:solidFill>
                  <a:srgbClr val="17375E"/>
                </a:solidFill>
                <a:latin typeface="Times New Roman"/>
                <a:ea typeface="Calibri"/>
              </a:rPr>
            </a:b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73016"/>
            <a:ext cx="3138054"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Dikdörtgen 3"/>
          <p:cNvSpPr/>
          <p:nvPr/>
        </p:nvSpPr>
        <p:spPr>
          <a:xfrm>
            <a:off x="1619672" y="548680"/>
            <a:ext cx="2160240" cy="830997"/>
          </a:xfrm>
          <a:prstGeom prst="rect">
            <a:avLst/>
          </a:prstGeom>
        </p:spPr>
        <p:txBody>
          <a:bodyPr wrap="square">
            <a:spAutoFit/>
          </a:bodyPr>
          <a:lstStyle/>
          <a:p>
            <a:r>
              <a:rPr lang="tr-TR" sz="4800" dirty="0"/>
              <a:t>Sıkılma</a:t>
            </a:r>
          </a:p>
        </p:txBody>
      </p:sp>
    </p:spTree>
    <p:extLst>
      <p:ext uri="{BB962C8B-B14F-4D97-AF65-F5344CB8AC3E}">
        <p14:creationId xmlns:p14="http://schemas.microsoft.com/office/powerpoint/2010/main" val="2695612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36103" y="874487"/>
            <a:ext cx="8892480" cy="5261074"/>
          </a:xfrm>
          <a:prstGeom prst="rect">
            <a:avLst/>
          </a:prstGeom>
          <a:noFill/>
          <a:ln>
            <a:noFill/>
          </a:ln>
        </p:spPr>
        <p:txBody>
          <a:bodyPr lIns="91425" tIns="45700" rIns="91425" bIns="45700" anchor="t" anchorCtr="0">
            <a:noAutofit/>
          </a:bodyPr>
          <a:lstStyle/>
          <a:p>
            <a:pPr marL="0" lvl="0" indent="0" eaLnBrk="1" hangingPunct="1">
              <a:spcBef>
                <a:spcPct val="20000"/>
              </a:spcBef>
              <a:buNone/>
            </a:pPr>
            <a:endParaRPr lang="tr-TR" sz="2400" b="0" dirty="0">
              <a:solidFill>
                <a:schemeClr val="dk1"/>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a:solidFill>
                  <a:srgbClr val="00B050"/>
                </a:solidFill>
                <a:latin typeface="Times New Roman"/>
                <a:ea typeface="Calibri"/>
              </a:rPr>
              <a:t>Yüksek düzeyde zihinsel ve fiziksel enerji</a:t>
            </a:r>
          </a:p>
          <a:p>
            <a:pPr lvl="0" eaLnBrk="1" hangingPunct="1">
              <a:lnSpc>
                <a:spcPct val="115000"/>
              </a:lnSpc>
              <a:spcBef>
                <a:spcPct val="20000"/>
              </a:spcBef>
              <a:spcAft>
                <a:spcPts val="0"/>
              </a:spcAft>
            </a:pPr>
            <a:r>
              <a:rPr lang="tr-TR" sz="3200" b="0" dirty="0">
                <a:solidFill>
                  <a:srgbClr val="FF0000"/>
                </a:solidFill>
                <a:latin typeface="Times New Roman"/>
                <a:ea typeface="Calibri"/>
              </a:rPr>
              <a:t>Fazla soru sorma, meraklılık</a:t>
            </a:r>
          </a:p>
          <a:p>
            <a:pPr lvl="0" eaLnBrk="1" hangingPunct="1">
              <a:lnSpc>
                <a:spcPct val="115000"/>
              </a:lnSpc>
              <a:spcBef>
                <a:spcPct val="20000"/>
              </a:spcBef>
              <a:spcAft>
                <a:spcPts val="0"/>
              </a:spcAft>
            </a:pPr>
            <a:r>
              <a:rPr lang="tr-TR" sz="3200" b="0" dirty="0">
                <a:solidFill>
                  <a:srgbClr val="17375E"/>
                </a:solidFill>
                <a:latin typeface="Times New Roman"/>
                <a:ea typeface="Calibri"/>
              </a:rPr>
              <a:t>Aynı anda birden fazla etkinlikle ilgilenme</a:t>
            </a:r>
          </a:p>
          <a:p>
            <a:pPr lvl="0" eaLnBrk="1" hangingPunct="1">
              <a:lnSpc>
                <a:spcPct val="115000"/>
              </a:lnSpc>
              <a:spcBef>
                <a:spcPct val="20000"/>
              </a:spcBef>
              <a:spcAft>
                <a:spcPts val="0"/>
              </a:spcAft>
            </a:pPr>
            <a:r>
              <a:rPr lang="tr-TR" sz="3200" b="0" dirty="0">
                <a:solidFill>
                  <a:srgbClr val="4BACC6">
                    <a:lumMod val="75000"/>
                  </a:srgbClr>
                </a:solidFill>
                <a:latin typeface="Times New Roman"/>
                <a:ea typeface="Calibri"/>
              </a:rPr>
              <a:t>Dikkat eksikliği ve </a:t>
            </a:r>
            <a:r>
              <a:rPr lang="tr-TR" sz="3200" b="0" dirty="0" err="1">
                <a:solidFill>
                  <a:srgbClr val="4BACC6">
                    <a:lumMod val="75000"/>
                  </a:srgbClr>
                </a:solidFill>
                <a:latin typeface="Times New Roman"/>
                <a:ea typeface="Calibri"/>
              </a:rPr>
              <a:t>hiperaktivite</a:t>
            </a:r>
            <a:r>
              <a:rPr lang="tr-TR" sz="3200" b="0" dirty="0">
                <a:solidFill>
                  <a:srgbClr val="4BACC6">
                    <a:lumMod val="75000"/>
                  </a:srgbClr>
                </a:solidFill>
                <a:latin typeface="Times New Roman"/>
                <a:ea typeface="Calibri"/>
              </a:rPr>
              <a:t> yanılgısı</a:t>
            </a:r>
          </a:p>
          <a:p>
            <a:pPr lvl="0" eaLnBrk="1" hangingPunct="1">
              <a:lnSpc>
                <a:spcPct val="115000"/>
              </a:lnSpc>
              <a:spcBef>
                <a:spcPct val="20000"/>
              </a:spcBef>
              <a:spcAft>
                <a:spcPts val="0"/>
              </a:spcAft>
            </a:pPr>
            <a:r>
              <a:rPr lang="tr-TR" sz="3200" b="0" dirty="0">
                <a:solidFill>
                  <a:srgbClr val="17375E"/>
                </a:solidFill>
                <a:latin typeface="Times New Roman"/>
                <a:ea typeface="Calibri"/>
              </a:rPr>
              <a:t>Ayırt edici uyku düzeni</a:t>
            </a:r>
          </a:p>
          <a:p>
            <a:pPr lvl="0" eaLnBrk="1" hangingPunct="1">
              <a:lnSpc>
                <a:spcPct val="115000"/>
              </a:lnSpc>
              <a:spcBef>
                <a:spcPct val="20000"/>
              </a:spcBef>
              <a:spcAft>
                <a:spcPts val="0"/>
              </a:spcAft>
            </a:pPr>
            <a:r>
              <a:rPr lang="tr-TR" sz="3200" b="0" dirty="0">
                <a:solidFill>
                  <a:srgbClr val="F79646">
                    <a:lumMod val="75000"/>
                  </a:srgbClr>
                </a:solidFill>
                <a:latin typeface="Times New Roman"/>
                <a:ea typeface="Calibri"/>
              </a:rPr>
              <a:t>Başkalarının göremediği ilişkileri görme, tartışma</a:t>
            </a: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algn="ctr">
              <a:spcBef>
                <a:spcPts val="0"/>
              </a:spcBef>
              <a:spcAft>
                <a:spcPts val="0"/>
              </a:spcAft>
              <a:buClr>
                <a:schemeClr val="dk1"/>
              </a:buClr>
              <a:buSzPct val="25000"/>
            </a:pPr>
            <a:r>
              <a:rPr lang="tr-TR" sz="4000" dirty="0" err="1">
                <a:solidFill>
                  <a:srgbClr val="C00000"/>
                </a:solidFill>
                <a:latin typeface="Times New Roman"/>
                <a:ea typeface="Calibri"/>
                <a:cs typeface="Times New Roman"/>
              </a:rPr>
              <a:t>Tezcanlılık</a:t>
            </a:r>
            <a:r>
              <a:rPr lang="tr-TR" sz="4000" dirty="0">
                <a:solidFill>
                  <a:srgbClr val="C00000"/>
                </a:solidFill>
                <a:latin typeface="Times New Roman"/>
                <a:ea typeface="Calibri"/>
                <a:cs typeface="Times New Roman"/>
              </a:rPr>
              <a:t> </a:t>
            </a:r>
            <a:r>
              <a:rPr lang="tr-TR" sz="4000" dirty="0" smtClean="0">
                <a:solidFill>
                  <a:srgbClr val="C00000"/>
                </a:solidFill>
                <a:latin typeface="Times New Roman"/>
                <a:ea typeface="Calibri"/>
                <a:cs typeface="Times New Roman"/>
              </a:rPr>
              <a:t>(OVEREXCITABILITY</a:t>
            </a:r>
            <a:r>
              <a:rPr lang="tr-TR" dirty="0" smtClean="0">
                <a:solidFill>
                  <a:srgbClr val="FFFF00"/>
                </a:solidFill>
              </a:rPr>
              <a:t>)</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pic>
        <p:nvPicPr>
          <p:cNvPr id="5" name="Resim 4"/>
          <p:cNvPicPr>
            <a:picLocks noChangeAspect="1"/>
          </p:cNvPicPr>
          <p:nvPr/>
        </p:nvPicPr>
        <p:blipFill>
          <a:blip r:embed="rId3"/>
          <a:stretch>
            <a:fillRect/>
          </a:stretch>
        </p:blipFill>
        <p:spPr>
          <a:xfrm>
            <a:off x="2698516" y="5413123"/>
            <a:ext cx="3767655" cy="1444877"/>
          </a:xfrm>
          <a:prstGeom prst="rect">
            <a:avLst/>
          </a:prstGeom>
        </p:spPr>
      </p:pic>
    </p:spTree>
    <p:extLst>
      <p:ext uri="{BB962C8B-B14F-4D97-AF65-F5344CB8AC3E}">
        <p14:creationId xmlns:p14="http://schemas.microsoft.com/office/powerpoint/2010/main" val="863910091"/>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36104" y="1035587"/>
            <a:ext cx="8892480" cy="5201725"/>
          </a:xfrm>
          <a:prstGeom prst="rect">
            <a:avLst/>
          </a:prstGeom>
          <a:noFill/>
          <a:ln>
            <a:noFill/>
          </a:ln>
        </p:spPr>
        <p:txBody>
          <a:bodyPr lIns="91425" tIns="45700" rIns="91425" bIns="45700" anchor="t" anchorCtr="0">
            <a:noAutofit/>
          </a:bodyPr>
          <a:lstStyle/>
          <a:p>
            <a:pPr marL="0" lvl="0" indent="0" algn="ctr">
              <a:buNone/>
            </a:pPr>
            <a:r>
              <a:rPr lang="tr-TR" sz="3600" dirty="0">
                <a:solidFill>
                  <a:srgbClr val="C00000"/>
                </a:solidFill>
                <a:latin typeface="Times New Roman" pitchFamily="18" charset="0"/>
                <a:cs typeface="Times New Roman" pitchFamily="18" charset="0"/>
                <a:sym typeface="Calibri"/>
              </a:rPr>
              <a:t>Eş Zamanlı Olmayan Gelişim</a:t>
            </a:r>
            <a:endParaRPr lang="tr-TR" sz="3600" b="0" dirty="0">
              <a:solidFill>
                <a:srgbClr val="C00000"/>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a:solidFill>
                  <a:srgbClr val="F79646">
                    <a:lumMod val="75000"/>
                  </a:srgbClr>
                </a:solidFill>
                <a:latin typeface="Times New Roman"/>
                <a:ea typeface="Calibri"/>
              </a:rPr>
              <a:t>Günlük aktivitelerde bazen sakar, dikkatsiz ve yavaş olabilirler</a:t>
            </a:r>
          </a:p>
          <a:p>
            <a:pPr lvl="0" eaLnBrk="1" hangingPunct="1">
              <a:lnSpc>
                <a:spcPct val="115000"/>
              </a:lnSpc>
              <a:spcBef>
                <a:spcPct val="20000"/>
              </a:spcBef>
              <a:spcAft>
                <a:spcPts val="0"/>
              </a:spcAft>
            </a:pPr>
            <a:r>
              <a:rPr lang="tr-TR" sz="3200" b="0" dirty="0">
                <a:solidFill>
                  <a:srgbClr val="FF0000"/>
                </a:solidFill>
                <a:latin typeface="Times New Roman"/>
                <a:ea typeface="Calibri"/>
              </a:rPr>
              <a:t>Hayallere dalma</a:t>
            </a:r>
          </a:p>
          <a:p>
            <a:pPr lvl="0" eaLnBrk="1" hangingPunct="1">
              <a:lnSpc>
                <a:spcPct val="115000"/>
              </a:lnSpc>
              <a:spcBef>
                <a:spcPct val="20000"/>
              </a:spcBef>
              <a:spcAft>
                <a:spcPts val="0"/>
              </a:spcAft>
            </a:pPr>
            <a:r>
              <a:rPr lang="tr-TR" sz="3200" b="0" dirty="0" err="1">
                <a:solidFill>
                  <a:srgbClr val="17375E"/>
                </a:solidFill>
                <a:latin typeface="Times New Roman"/>
                <a:ea typeface="Calibri"/>
              </a:rPr>
              <a:t>Elyazısını</a:t>
            </a:r>
            <a:r>
              <a:rPr lang="tr-TR" sz="3200" b="0" dirty="0">
                <a:solidFill>
                  <a:srgbClr val="17375E"/>
                </a:solidFill>
                <a:latin typeface="Times New Roman"/>
                <a:ea typeface="Calibri"/>
              </a:rPr>
              <a:t> sevmeme</a:t>
            </a:r>
          </a:p>
          <a:p>
            <a:pPr lvl="0" eaLnBrk="1" hangingPunct="1">
              <a:lnSpc>
                <a:spcPct val="115000"/>
              </a:lnSpc>
              <a:spcBef>
                <a:spcPct val="20000"/>
              </a:spcBef>
              <a:spcAft>
                <a:spcPts val="0"/>
              </a:spcAft>
            </a:pPr>
            <a:r>
              <a:rPr lang="tr-TR" sz="3200" b="0" dirty="0">
                <a:solidFill>
                  <a:prstClr val="black">
                    <a:lumMod val="95000"/>
                    <a:lumOff val="5000"/>
                  </a:prstClr>
                </a:solidFill>
                <a:latin typeface="Times New Roman"/>
                <a:ea typeface="Calibri"/>
              </a:rPr>
              <a:t>Parmak emmek, ayakkabısını bağlayamamak gibi çevrelerince kabul edilmeyen veya şaşırtıcı bulunan davranışlar </a:t>
            </a: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4223332"/>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36104" y="1035587"/>
            <a:ext cx="8892480" cy="5638263"/>
          </a:xfrm>
          <a:prstGeom prst="rect">
            <a:avLst/>
          </a:prstGeom>
          <a:noFill/>
          <a:ln>
            <a:noFill/>
          </a:ln>
        </p:spPr>
        <p:txBody>
          <a:bodyPr lIns="91425" tIns="45700" rIns="91425" bIns="45700" anchor="t" anchorCtr="0">
            <a:noAutofit/>
          </a:bodyPr>
          <a:lstStyle/>
          <a:p>
            <a:pPr marL="0" lvl="0" indent="0" algn="ctr">
              <a:buNone/>
            </a:pPr>
            <a:r>
              <a:rPr lang="tr-TR" sz="4000" dirty="0">
                <a:solidFill>
                  <a:srgbClr val="C00000"/>
                </a:solidFill>
                <a:latin typeface="Times New Roman" pitchFamily="18" charset="0"/>
                <a:cs typeface="Times New Roman" pitchFamily="18" charset="0"/>
                <a:sym typeface="Calibri"/>
              </a:rPr>
              <a:t>Sosyal Çevre</a:t>
            </a:r>
            <a:endParaRPr lang="tr-TR" sz="4000" b="0" dirty="0">
              <a:solidFill>
                <a:srgbClr val="C00000"/>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a:solidFill>
                  <a:srgbClr val="17375E"/>
                </a:solidFill>
                <a:latin typeface="Times New Roman"/>
                <a:ea typeface="Calibri"/>
              </a:rPr>
              <a:t>Her zaman ön planda olma ve takdir edilmeyi bekleme</a:t>
            </a:r>
          </a:p>
          <a:p>
            <a:pPr lvl="0" eaLnBrk="1" hangingPunct="1">
              <a:lnSpc>
                <a:spcPct val="115000"/>
              </a:lnSpc>
              <a:spcBef>
                <a:spcPct val="20000"/>
              </a:spcBef>
              <a:spcAft>
                <a:spcPts val="0"/>
              </a:spcAft>
            </a:pPr>
            <a:r>
              <a:rPr lang="tr-TR" sz="3200" b="0" dirty="0">
                <a:solidFill>
                  <a:srgbClr val="FF0000"/>
                </a:solidFill>
                <a:latin typeface="Times New Roman"/>
                <a:ea typeface="Calibri"/>
              </a:rPr>
              <a:t>Zaman zaman aptalca ya da çocukça davranma</a:t>
            </a:r>
          </a:p>
          <a:p>
            <a:pPr lvl="0" eaLnBrk="1" hangingPunct="1">
              <a:lnSpc>
                <a:spcPct val="115000"/>
              </a:lnSpc>
              <a:spcBef>
                <a:spcPct val="20000"/>
              </a:spcBef>
              <a:spcAft>
                <a:spcPts val="0"/>
              </a:spcAft>
            </a:pPr>
            <a:r>
              <a:rPr lang="tr-TR" sz="3200" b="0" dirty="0">
                <a:solidFill>
                  <a:srgbClr val="00B0F0"/>
                </a:solidFill>
                <a:latin typeface="Times New Roman"/>
              </a:rPr>
              <a:t>Çevrenin çocuğa uyum sağlayamaması, </a:t>
            </a:r>
          </a:p>
          <a:p>
            <a:pPr lvl="0" eaLnBrk="1" hangingPunct="1">
              <a:lnSpc>
                <a:spcPct val="115000"/>
              </a:lnSpc>
              <a:spcBef>
                <a:spcPct val="20000"/>
              </a:spcBef>
              <a:spcAft>
                <a:spcPts val="0"/>
              </a:spcAft>
            </a:pPr>
            <a:r>
              <a:rPr lang="tr-TR" sz="3200" b="0" dirty="0">
                <a:solidFill>
                  <a:srgbClr val="00B050"/>
                </a:solidFill>
                <a:latin typeface="Times New Roman"/>
              </a:rPr>
              <a:t>Çevrenin yüksek beklentisi</a:t>
            </a:r>
          </a:p>
          <a:p>
            <a:pPr lvl="0" eaLnBrk="1" hangingPunct="1">
              <a:lnSpc>
                <a:spcPct val="115000"/>
              </a:lnSpc>
              <a:spcBef>
                <a:spcPct val="20000"/>
              </a:spcBef>
              <a:spcAft>
                <a:spcPts val="0"/>
              </a:spcAft>
            </a:pPr>
            <a:r>
              <a:rPr lang="tr-TR" sz="3200" b="0" dirty="0">
                <a:solidFill>
                  <a:srgbClr val="7030A0"/>
                </a:solidFill>
                <a:latin typeface="Times New Roman"/>
              </a:rPr>
              <a:t>Kendi potansiyellerini bastırma</a:t>
            </a: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tr-TR" b="1" cap="none" dirty="0" smtClean="0">
                <a:solidFill>
                  <a:schemeClr val="bg1"/>
                </a:solidFill>
                <a:latin typeface="Times New Roman" pitchFamily="18" charset="0"/>
                <a:ea typeface="Calibri"/>
                <a:cs typeface="Times New Roman" pitchFamily="18" charset="0"/>
                <a:sym typeface="Calibri"/>
              </a:rPr>
              <a:t>Sosyal Çevre</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sp>
        <p:nvSpPr>
          <p:cNvPr id="3" name="Slayt Numarası Yer Tutucusu 2"/>
          <p:cNvSpPr>
            <a:spLocks noGrp="1"/>
          </p:cNvSpPr>
          <p:nvPr>
            <p:ph type="sldNum" sz="quarter" idx="12"/>
          </p:nvPr>
        </p:nvSpPr>
        <p:spPr/>
        <p:txBody>
          <a:bodyPr/>
          <a:lstStyle/>
          <a:p>
            <a:pPr>
              <a:defRPr/>
            </a:pPr>
            <a:fld id="{66F5C30F-73F2-491F-95CA-AE13DFAB29EE}" type="slidenum">
              <a:rPr lang="tr-TR" altLang="tr-TR" smtClean="0">
                <a:solidFill>
                  <a:schemeClr val="tx1"/>
                </a:solidFill>
              </a:rPr>
              <a:pPr>
                <a:defRPr/>
              </a:pPr>
              <a:t>49</a:t>
            </a:fld>
            <a:endParaRPr lang="tr-TR" altLang="tr-TR" dirty="0">
              <a:solidFill>
                <a:schemeClr val="tx1"/>
              </a:solidFill>
            </a:endParaRPr>
          </a:p>
        </p:txBody>
      </p:sp>
      <p:pic>
        <p:nvPicPr>
          <p:cNvPr id="2" name="Resim 1"/>
          <p:cNvPicPr>
            <a:picLocks noChangeAspect="1"/>
          </p:cNvPicPr>
          <p:nvPr/>
        </p:nvPicPr>
        <p:blipFill>
          <a:blip r:embed="rId3"/>
          <a:stretch>
            <a:fillRect/>
          </a:stretch>
        </p:blipFill>
        <p:spPr>
          <a:xfrm>
            <a:off x="6876256" y="4213721"/>
            <a:ext cx="2152328" cy="2527172"/>
          </a:xfrm>
          <a:prstGeom prst="rect">
            <a:avLst/>
          </a:prstGeom>
        </p:spPr>
      </p:pic>
    </p:spTree>
    <p:extLst>
      <p:ext uri="{BB962C8B-B14F-4D97-AF65-F5344CB8AC3E}">
        <p14:creationId xmlns:p14="http://schemas.microsoft.com/office/powerpoint/2010/main" val="254103557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71400"/>
            <a:ext cx="9144000" cy="1381497"/>
          </a:xfrm>
          <a:solidFill>
            <a:srgbClr val="C00000"/>
          </a:solidFill>
        </p:spPr>
        <p:txBody>
          <a:bodyPr>
            <a:normAutofit/>
          </a:bodyPr>
          <a:lstStyle/>
          <a:p>
            <a:r>
              <a:rPr lang="tr-TR" sz="2400" dirty="0" smtClean="0">
                <a:solidFill>
                  <a:schemeClr val="bg1"/>
                </a:solidFill>
              </a:rPr>
              <a:t>YETENEK</a:t>
            </a:r>
            <a:r>
              <a:rPr lang="tr-TR" sz="2400" dirty="0" smtClean="0"/>
              <a:t> </a:t>
            </a:r>
            <a:r>
              <a:rPr lang="tr-TR" sz="2400" dirty="0" smtClean="0">
                <a:solidFill>
                  <a:schemeClr val="bg1"/>
                </a:solidFill>
              </a:rPr>
              <a:t>NEDİR?</a:t>
            </a:r>
            <a:endParaRPr lang="tr-TR" sz="2400" dirty="0">
              <a:solidFill>
                <a:schemeClr val="bg1"/>
              </a:solidFill>
            </a:endParaRPr>
          </a:p>
        </p:txBody>
      </p:sp>
      <p:sp>
        <p:nvSpPr>
          <p:cNvPr id="3" name="İçerik Yer Tutucusu 2"/>
          <p:cNvSpPr>
            <a:spLocks noGrp="1"/>
          </p:cNvSpPr>
          <p:nvPr>
            <p:ph idx="1"/>
          </p:nvPr>
        </p:nvSpPr>
        <p:spPr/>
        <p:txBody>
          <a:bodyPr/>
          <a:lstStyle/>
          <a:p>
            <a:pPr marL="0" indent="0">
              <a:buNone/>
            </a:pPr>
            <a:r>
              <a:rPr lang="tr-TR" sz="2800" b="1" dirty="0" smtClean="0">
                <a:solidFill>
                  <a:srgbClr val="676A55"/>
                </a:solidFill>
                <a:latin typeface="Cambria"/>
                <a:ea typeface="Calibri"/>
                <a:cs typeface="Times New Roman"/>
              </a:rPr>
              <a:t>    </a:t>
            </a:r>
            <a:r>
              <a:rPr lang="tr-TR" sz="2800" b="1" dirty="0" smtClean="0">
                <a:solidFill>
                  <a:srgbClr val="009900"/>
                </a:solidFill>
                <a:latin typeface="Cambria"/>
                <a:ea typeface="Calibri"/>
                <a:cs typeface="Times New Roman"/>
              </a:rPr>
              <a:t>“</a:t>
            </a:r>
            <a:r>
              <a:rPr lang="tr-TR" sz="2800" b="1" dirty="0">
                <a:solidFill>
                  <a:srgbClr val="009900"/>
                </a:solidFill>
                <a:latin typeface="Cambria"/>
                <a:ea typeface="Calibri"/>
                <a:cs typeface="Times New Roman"/>
              </a:rPr>
              <a:t>Bir kimsenin bir şeyi </a:t>
            </a:r>
          </a:p>
          <a:p>
            <a:pPr marL="0" indent="0">
              <a:buNone/>
            </a:pPr>
            <a:r>
              <a:rPr lang="tr-TR" sz="2800" b="1" dirty="0" smtClean="0">
                <a:solidFill>
                  <a:srgbClr val="009900"/>
                </a:solidFill>
                <a:latin typeface="Cambria"/>
                <a:ea typeface="Calibri"/>
                <a:cs typeface="Times New Roman"/>
              </a:rPr>
              <a:t>      anlama </a:t>
            </a:r>
            <a:r>
              <a:rPr lang="tr-TR" sz="2800" b="1" dirty="0">
                <a:solidFill>
                  <a:srgbClr val="009900"/>
                </a:solidFill>
                <a:latin typeface="Cambria"/>
                <a:ea typeface="Calibri"/>
                <a:cs typeface="Times New Roman"/>
              </a:rPr>
              <a:t>veya </a:t>
            </a:r>
            <a:endParaRPr lang="tr-TR" sz="2800" b="1" dirty="0" smtClean="0">
              <a:solidFill>
                <a:srgbClr val="009900"/>
              </a:solidFill>
              <a:latin typeface="Cambria"/>
              <a:ea typeface="Calibri"/>
              <a:cs typeface="Times New Roman"/>
            </a:endParaRPr>
          </a:p>
          <a:p>
            <a:pPr marL="0" indent="0">
              <a:buNone/>
            </a:pPr>
            <a:r>
              <a:rPr lang="tr-TR" sz="2800" b="1" dirty="0" smtClean="0">
                <a:solidFill>
                  <a:srgbClr val="009900"/>
                </a:solidFill>
                <a:latin typeface="Cambria"/>
                <a:ea typeface="Calibri"/>
                <a:cs typeface="Times New Roman"/>
              </a:rPr>
              <a:t>  yapabilme </a:t>
            </a:r>
            <a:r>
              <a:rPr lang="tr-TR" sz="2800" b="1" dirty="0">
                <a:solidFill>
                  <a:srgbClr val="009900"/>
                </a:solidFill>
                <a:latin typeface="Cambria"/>
                <a:ea typeface="Calibri"/>
                <a:cs typeface="Times New Roman"/>
              </a:rPr>
              <a:t>niteliği </a:t>
            </a:r>
            <a:r>
              <a:rPr lang="tr-TR" sz="2800" b="1" dirty="0" smtClean="0">
                <a:solidFill>
                  <a:srgbClr val="009900"/>
                </a:solidFill>
                <a:latin typeface="Cambria"/>
                <a:ea typeface="Calibri"/>
                <a:cs typeface="Times New Roman"/>
              </a:rPr>
              <a:t>veya</a:t>
            </a:r>
          </a:p>
          <a:p>
            <a:pPr marL="0" indent="0">
              <a:buNone/>
            </a:pPr>
            <a:r>
              <a:rPr lang="tr-TR" sz="2800" b="1" dirty="0" smtClean="0">
                <a:solidFill>
                  <a:srgbClr val="009900"/>
                </a:solidFill>
                <a:latin typeface="Cambria"/>
                <a:ea typeface="Calibri"/>
                <a:cs typeface="Times New Roman"/>
              </a:rPr>
              <a:t>    bir duruma uyma </a:t>
            </a:r>
            <a:r>
              <a:rPr lang="tr-TR" sz="2800" b="1" dirty="0">
                <a:solidFill>
                  <a:srgbClr val="009900"/>
                </a:solidFill>
                <a:latin typeface="Cambria"/>
                <a:ea typeface="Calibri"/>
                <a:cs typeface="Times New Roman"/>
              </a:rPr>
              <a:t>konusunda </a:t>
            </a:r>
            <a:endParaRPr lang="tr-TR" sz="2800" b="1" dirty="0" smtClean="0">
              <a:solidFill>
                <a:srgbClr val="009900"/>
              </a:solidFill>
              <a:latin typeface="Cambria"/>
              <a:ea typeface="Calibri"/>
              <a:cs typeface="Times New Roman"/>
            </a:endParaRPr>
          </a:p>
          <a:p>
            <a:pPr marL="0" indent="0">
              <a:buNone/>
            </a:pPr>
            <a:r>
              <a:rPr lang="tr-TR" sz="2800" b="1" dirty="0" smtClean="0">
                <a:solidFill>
                  <a:srgbClr val="009900"/>
                </a:solidFill>
                <a:latin typeface="Cambria"/>
                <a:ea typeface="Calibri"/>
                <a:cs typeface="Times New Roman"/>
              </a:rPr>
              <a:t> organizmada </a:t>
            </a:r>
            <a:r>
              <a:rPr lang="tr-TR" sz="2800" b="1" dirty="0">
                <a:solidFill>
                  <a:srgbClr val="009900"/>
                </a:solidFill>
                <a:latin typeface="Cambria"/>
                <a:ea typeface="Calibri"/>
                <a:cs typeface="Times New Roman"/>
              </a:rPr>
              <a:t>bulunan </a:t>
            </a:r>
            <a:endParaRPr lang="tr-TR" sz="2800" b="1" dirty="0" smtClean="0">
              <a:solidFill>
                <a:srgbClr val="009900"/>
              </a:solidFill>
              <a:latin typeface="Cambria"/>
              <a:ea typeface="Calibri"/>
              <a:cs typeface="Times New Roman"/>
            </a:endParaRPr>
          </a:p>
          <a:p>
            <a:pPr marL="0" indent="0">
              <a:buNone/>
            </a:pPr>
            <a:r>
              <a:rPr lang="tr-TR" sz="2800" b="1" dirty="0">
                <a:solidFill>
                  <a:srgbClr val="009900"/>
                </a:solidFill>
                <a:latin typeface="Cambria"/>
                <a:ea typeface="Calibri"/>
                <a:cs typeface="Times New Roman"/>
              </a:rPr>
              <a:t> </a:t>
            </a:r>
            <a:r>
              <a:rPr lang="tr-TR" sz="2800" b="1" dirty="0" smtClean="0">
                <a:solidFill>
                  <a:srgbClr val="009900"/>
                </a:solidFill>
                <a:latin typeface="Cambria"/>
                <a:ea typeface="Calibri"/>
                <a:cs typeface="Times New Roman"/>
              </a:rPr>
              <a:t>  ve </a:t>
            </a:r>
            <a:r>
              <a:rPr lang="tr-TR" sz="2800" b="1" dirty="0">
                <a:solidFill>
                  <a:srgbClr val="009900"/>
                </a:solidFill>
                <a:latin typeface="Cambria"/>
                <a:ea typeface="Calibri"/>
                <a:cs typeface="Times New Roman"/>
              </a:rPr>
              <a:t>doğuştan gelen güç, </a:t>
            </a:r>
            <a:r>
              <a:rPr lang="tr-TR" sz="2800" b="1" dirty="0" smtClean="0">
                <a:solidFill>
                  <a:srgbClr val="009900"/>
                </a:solidFill>
                <a:latin typeface="Cambria"/>
                <a:ea typeface="Calibri"/>
                <a:cs typeface="Times New Roman"/>
              </a:rPr>
              <a:t>kapasite</a:t>
            </a:r>
            <a:r>
              <a:rPr lang="tr-TR" sz="2800" b="1" dirty="0" smtClean="0">
                <a:solidFill>
                  <a:srgbClr val="676A55"/>
                </a:solidFill>
                <a:latin typeface="Cambria"/>
                <a:ea typeface="Calibri"/>
                <a:cs typeface="Times New Roman"/>
              </a:rPr>
              <a:t>’’</a:t>
            </a:r>
            <a:endParaRPr lang="tr-TR"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5</a:t>
            </a:fld>
            <a:endParaRPr lang="tr-TR"/>
          </a:p>
        </p:txBody>
      </p:sp>
      <p:pic>
        <p:nvPicPr>
          <p:cNvPr id="6" name="Resim 5"/>
          <p:cNvPicPr>
            <a:picLocks noChangeAspect="1"/>
          </p:cNvPicPr>
          <p:nvPr/>
        </p:nvPicPr>
        <p:blipFill>
          <a:blip r:embed="rId2"/>
          <a:stretch>
            <a:fillRect/>
          </a:stretch>
        </p:blipFill>
        <p:spPr>
          <a:xfrm>
            <a:off x="6516216" y="1412776"/>
            <a:ext cx="2411760" cy="5366445"/>
          </a:xfrm>
          <a:prstGeom prst="rect">
            <a:avLst/>
          </a:prstGeom>
        </p:spPr>
      </p:pic>
    </p:spTree>
    <p:extLst>
      <p:ext uri="{BB962C8B-B14F-4D97-AF65-F5344CB8AC3E}">
        <p14:creationId xmlns:p14="http://schemas.microsoft.com/office/powerpoint/2010/main" val="3969175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36103" y="1035587"/>
            <a:ext cx="6799005" cy="5638263"/>
          </a:xfrm>
          <a:prstGeom prst="rect">
            <a:avLst/>
          </a:prstGeom>
          <a:noFill/>
          <a:ln>
            <a:noFill/>
          </a:ln>
        </p:spPr>
        <p:txBody>
          <a:bodyPr lIns="91425" tIns="45700" rIns="91425" bIns="45700" anchor="t" anchorCtr="0">
            <a:noAutofit/>
          </a:bodyPr>
          <a:lstStyle/>
          <a:p>
            <a:pPr marL="0" lvl="0" indent="0" algn="ctr">
              <a:buNone/>
            </a:pPr>
            <a:r>
              <a:rPr lang="tr-TR" sz="3600" dirty="0">
                <a:solidFill>
                  <a:srgbClr val="C00000"/>
                </a:solidFill>
                <a:latin typeface="Times New Roman" pitchFamily="18" charset="0"/>
                <a:cs typeface="Times New Roman" pitchFamily="18" charset="0"/>
                <a:sym typeface="Calibri"/>
              </a:rPr>
              <a:t>Liderlik - Otorite</a:t>
            </a:r>
            <a:endParaRPr lang="tr-TR" sz="3600" b="0" dirty="0" smtClean="0">
              <a:solidFill>
                <a:srgbClr val="C00000"/>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smtClean="0">
                <a:solidFill>
                  <a:srgbClr val="00B0F0"/>
                </a:solidFill>
                <a:latin typeface="Times New Roman"/>
                <a:ea typeface="Calibri"/>
              </a:rPr>
              <a:t>Otorite ile çatışma eğilimleri </a:t>
            </a:r>
          </a:p>
          <a:p>
            <a:pPr lvl="0" eaLnBrk="1" hangingPunct="1">
              <a:lnSpc>
                <a:spcPct val="115000"/>
              </a:lnSpc>
              <a:spcBef>
                <a:spcPct val="20000"/>
              </a:spcBef>
              <a:spcAft>
                <a:spcPts val="0"/>
              </a:spcAft>
            </a:pPr>
            <a:r>
              <a:rPr lang="tr-TR" sz="3200" b="0" dirty="0" smtClean="0">
                <a:solidFill>
                  <a:srgbClr val="00B050"/>
                </a:solidFill>
                <a:latin typeface="Times New Roman"/>
                <a:ea typeface="Calibri"/>
              </a:rPr>
              <a:t>Kendilerine bir şeylerin dayatılmasından hoşlanmamaları</a:t>
            </a:r>
          </a:p>
          <a:p>
            <a:pPr lvl="0" eaLnBrk="1" hangingPunct="1">
              <a:lnSpc>
                <a:spcPct val="115000"/>
              </a:lnSpc>
              <a:spcBef>
                <a:spcPct val="20000"/>
              </a:spcBef>
              <a:spcAft>
                <a:spcPts val="0"/>
              </a:spcAft>
            </a:pPr>
            <a:r>
              <a:rPr lang="tr-TR" sz="3200" b="0" dirty="0" smtClean="0">
                <a:solidFill>
                  <a:srgbClr val="17375E"/>
                </a:solidFill>
                <a:latin typeface="Times New Roman"/>
                <a:ea typeface="Calibri"/>
              </a:rPr>
              <a:t>Katı kurallardan hoşlanmama</a:t>
            </a:r>
          </a:p>
          <a:p>
            <a:pPr lvl="0" eaLnBrk="1" hangingPunct="1">
              <a:lnSpc>
                <a:spcPct val="115000"/>
              </a:lnSpc>
              <a:spcBef>
                <a:spcPct val="20000"/>
              </a:spcBef>
              <a:spcAft>
                <a:spcPts val="0"/>
              </a:spcAft>
            </a:pPr>
            <a:r>
              <a:rPr lang="tr-TR" sz="3200" b="0" dirty="0" smtClean="0">
                <a:solidFill>
                  <a:srgbClr val="7030A0"/>
                </a:solidFill>
                <a:latin typeface="Calibri"/>
              </a:rPr>
              <a:t>Kendi yöntemini uygulama arzusu</a:t>
            </a:r>
          </a:p>
          <a:p>
            <a:pPr lvl="0" eaLnBrk="1" hangingPunct="1">
              <a:lnSpc>
                <a:spcPct val="115000"/>
              </a:lnSpc>
              <a:spcBef>
                <a:spcPct val="20000"/>
              </a:spcBef>
              <a:spcAft>
                <a:spcPts val="0"/>
              </a:spcAft>
            </a:pPr>
            <a:r>
              <a:rPr lang="tr-TR" sz="3200" b="0" dirty="0" smtClean="0">
                <a:solidFill>
                  <a:srgbClr val="F79646"/>
                </a:solidFill>
                <a:latin typeface="Calibri"/>
              </a:rPr>
              <a:t>Liderlik arzusu – otoriter olma</a:t>
            </a:r>
          </a:p>
          <a:p>
            <a:pPr lvl="0" eaLnBrk="1" hangingPunct="1">
              <a:lnSpc>
                <a:spcPct val="115000"/>
              </a:lnSpc>
              <a:spcBef>
                <a:spcPct val="20000"/>
              </a:spcBef>
              <a:spcAft>
                <a:spcPts val="0"/>
              </a:spcAft>
            </a:pPr>
            <a:r>
              <a:rPr lang="tr-TR" sz="3200" b="0" dirty="0" smtClean="0">
                <a:solidFill>
                  <a:prstClr val="black"/>
                </a:solidFill>
                <a:latin typeface="Calibri"/>
              </a:rPr>
              <a:t>Başkalarının fikirlerine saygı duymama</a:t>
            </a: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title"/>
          </p:nvPr>
        </p:nvSpPr>
        <p:spPr>
          <a:xfrm>
            <a:off x="467544" y="4489"/>
            <a:ext cx="8229600" cy="885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tr-TR" b="1" cap="none" dirty="0" smtClean="0">
                <a:solidFill>
                  <a:schemeClr val="bg1"/>
                </a:solidFill>
                <a:latin typeface="Times New Roman" pitchFamily="18" charset="0"/>
                <a:ea typeface="Calibri"/>
                <a:cs typeface="Times New Roman" pitchFamily="18" charset="0"/>
                <a:sym typeface="Calibri"/>
              </a:rPr>
              <a:t>Liderlik - Otorite</a:t>
            </a:r>
            <a:endParaRPr lang="tr-TR" b="1" i="0" u="none" strike="noStrike" cap="none" dirty="0">
              <a:solidFill>
                <a:schemeClr val="bg1"/>
              </a:solidFill>
              <a:latin typeface="Times New Roman" pitchFamily="18" charset="0"/>
              <a:ea typeface="Calibri"/>
              <a:cs typeface="Times New Roman" pitchFamily="18" charset="0"/>
              <a:sym typeface="Calibri"/>
            </a:endParaRPr>
          </a:p>
        </p:txBody>
      </p:sp>
      <p:pic>
        <p:nvPicPr>
          <p:cNvPr id="4" name="Resim 3"/>
          <p:cNvPicPr>
            <a:picLocks noChangeAspect="1"/>
          </p:cNvPicPr>
          <p:nvPr/>
        </p:nvPicPr>
        <p:blipFill>
          <a:blip r:embed="rId3"/>
          <a:stretch>
            <a:fillRect/>
          </a:stretch>
        </p:blipFill>
        <p:spPr>
          <a:xfrm>
            <a:off x="6903060" y="1946504"/>
            <a:ext cx="1969179" cy="3816427"/>
          </a:xfrm>
          <a:prstGeom prst="rect">
            <a:avLst/>
          </a:prstGeom>
        </p:spPr>
      </p:pic>
    </p:spTree>
    <p:extLst>
      <p:ext uri="{BB962C8B-B14F-4D97-AF65-F5344CB8AC3E}">
        <p14:creationId xmlns:p14="http://schemas.microsoft.com/office/powerpoint/2010/main" val="1682710979"/>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07504" y="548680"/>
            <a:ext cx="6799005" cy="5638263"/>
          </a:xfrm>
          <a:prstGeom prst="rect">
            <a:avLst/>
          </a:prstGeom>
          <a:noFill/>
          <a:ln>
            <a:noFill/>
          </a:ln>
        </p:spPr>
        <p:txBody>
          <a:bodyPr lIns="91425" tIns="45700" rIns="91425" bIns="45700" anchor="t" anchorCtr="0">
            <a:noAutofit/>
          </a:bodyPr>
          <a:lstStyle/>
          <a:p>
            <a:pPr marL="0" lvl="0" indent="0" algn="ctr">
              <a:buNone/>
            </a:pPr>
            <a:r>
              <a:rPr lang="tr-TR" sz="3600" dirty="0">
                <a:solidFill>
                  <a:srgbClr val="C00000"/>
                </a:solidFill>
                <a:latin typeface="Times New Roman" pitchFamily="18" charset="0"/>
                <a:cs typeface="Times New Roman" pitchFamily="18" charset="0"/>
                <a:sym typeface="Calibri"/>
              </a:rPr>
              <a:t>Liderlik - Otorite</a:t>
            </a:r>
            <a:endParaRPr lang="tr-TR" sz="3600" b="0" dirty="0">
              <a:solidFill>
                <a:srgbClr val="C00000"/>
              </a:solidFill>
              <a:latin typeface="Times New Roman" pitchFamily="18" charset="0"/>
              <a:cs typeface="Times New Roman" pitchFamily="18" charset="0"/>
              <a:sym typeface="Calibri"/>
            </a:endParaRPr>
          </a:p>
          <a:p>
            <a:pPr lvl="0" eaLnBrk="1" hangingPunct="1">
              <a:lnSpc>
                <a:spcPct val="115000"/>
              </a:lnSpc>
              <a:spcBef>
                <a:spcPct val="20000"/>
              </a:spcBef>
              <a:spcAft>
                <a:spcPts val="0"/>
              </a:spcAft>
            </a:pPr>
            <a:r>
              <a:rPr lang="tr-TR" sz="3200" b="0" dirty="0">
                <a:solidFill>
                  <a:srgbClr val="17375E"/>
                </a:solidFill>
                <a:latin typeface="Times New Roman"/>
                <a:ea typeface="Calibri"/>
              </a:rPr>
              <a:t>Gelecek, aile, başkaları ile ilişkiler gibi konularda korku ve kaygı </a:t>
            </a:r>
          </a:p>
          <a:p>
            <a:pPr lvl="0" eaLnBrk="1" hangingPunct="1">
              <a:lnSpc>
                <a:spcPct val="115000"/>
              </a:lnSpc>
              <a:spcBef>
                <a:spcPct val="20000"/>
              </a:spcBef>
              <a:spcAft>
                <a:spcPts val="0"/>
              </a:spcAft>
            </a:pPr>
            <a:r>
              <a:rPr lang="tr-TR" sz="3200" b="0" dirty="0">
                <a:solidFill>
                  <a:srgbClr val="FF0000"/>
                </a:solidFill>
                <a:latin typeface="Calibri"/>
              </a:rPr>
              <a:t>Ölüm, hastalık, hamilelik, düşük yapma, iş bulamama, arkadaş bulamama, yalnız kalma, sevilmeme ve zihinsel yetersizliği olma gibi korkular</a:t>
            </a:r>
          </a:p>
          <a:p>
            <a:pPr lvl="0" eaLnBrk="1" hangingPunct="1">
              <a:lnSpc>
                <a:spcPct val="115000"/>
              </a:lnSpc>
              <a:spcBef>
                <a:spcPct val="20000"/>
              </a:spcBef>
              <a:spcAft>
                <a:spcPts val="0"/>
              </a:spcAft>
            </a:pPr>
            <a:r>
              <a:rPr lang="tr-TR" sz="3200" b="0" dirty="0">
                <a:solidFill>
                  <a:prstClr val="black"/>
                </a:solidFill>
                <a:latin typeface="Calibri"/>
              </a:rPr>
              <a:t>Dünyanın durumu ve sorunları hakkında sorumlu hissetme</a:t>
            </a: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smtClean="0">
              <a:solidFill>
                <a:schemeClr val="dk1"/>
              </a:solidFill>
              <a:latin typeface="Calibri"/>
              <a:ea typeface="Calibri"/>
              <a:cs typeface="Calibri"/>
              <a:sym typeface="Calibri"/>
            </a:endParaRPr>
          </a:p>
          <a:p>
            <a:pPr marL="98425" marR="0" lvl="0" indent="-9525" algn="just" rtl="0">
              <a:lnSpc>
                <a:spcPct val="100000"/>
              </a:lnSpc>
              <a:spcBef>
                <a:spcPts val="0"/>
              </a:spcBef>
              <a:spcAft>
                <a:spcPts val="0"/>
              </a:spcAft>
              <a:buClr>
                <a:schemeClr val="dk1"/>
              </a:buClr>
              <a:buSzPct val="25000"/>
              <a:buFont typeface="Arial"/>
              <a:buNone/>
            </a:pPr>
            <a:endParaRPr lang="tr-TR" sz="2400" b="0" i="0" u="none" strike="noStrike" cap="none" dirty="0">
              <a:solidFill>
                <a:schemeClr val="dk1"/>
              </a:solidFill>
              <a:latin typeface="Calibri"/>
              <a:ea typeface="Calibri"/>
              <a:cs typeface="Calibri"/>
              <a:sym typeface="Calibri"/>
            </a:endParaRPr>
          </a:p>
        </p:txBody>
      </p:sp>
      <p:pic>
        <p:nvPicPr>
          <p:cNvPr id="2" name="Resim 1"/>
          <p:cNvPicPr>
            <a:picLocks noChangeAspect="1"/>
          </p:cNvPicPr>
          <p:nvPr/>
        </p:nvPicPr>
        <p:blipFill>
          <a:blip r:embed="rId3"/>
          <a:stretch>
            <a:fillRect/>
          </a:stretch>
        </p:blipFill>
        <p:spPr>
          <a:xfrm>
            <a:off x="7101547" y="2780928"/>
            <a:ext cx="1798476" cy="1804572"/>
          </a:xfrm>
          <a:prstGeom prst="rect">
            <a:avLst/>
          </a:prstGeom>
        </p:spPr>
      </p:pic>
    </p:spTree>
    <p:extLst>
      <p:ext uri="{BB962C8B-B14F-4D97-AF65-F5344CB8AC3E}">
        <p14:creationId xmlns:p14="http://schemas.microsoft.com/office/powerpoint/2010/main" val="2691603204"/>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619672" y="870988"/>
            <a:ext cx="5184576" cy="3342770"/>
          </a:xfrm>
        </p:spPr>
        <p:txBody>
          <a:bodyPr>
            <a:normAutofit fontScale="32500" lnSpcReduction="20000"/>
          </a:bodyPr>
          <a:lstStyle/>
          <a:p>
            <a:r>
              <a:rPr lang="tr-TR" sz="3700" dirty="0" smtClean="0"/>
              <a:t>Albert </a:t>
            </a:r>
            <a:r>
              <a:rPr lang="tr-TR" sz="3700" dirty="0"/>
              <a:t>Einstein dört yaşında konuştu. Yedi yaşında okudu.</a:t>
            </a:r>
          </a:p>
          <a:p>
            <a:endParaRPr lang="tr-TR" sz="3700" dirty="0"/>
          </a:p>
          <a:p>
            <a:r>
              <a:rPr lang="tr-TR" sz="3700" dirty="0" err="1" smtClean="0"/>
              <a:t>Beethoven’ın</a:t>
            </a:r>
            <a:r>
              <a:rPr lang="tr-TR" sz="3700" dirty="0" smtClean="0"/>
              <a:t> </a:t>
            </a:r>
            <a:r>
              <a:rPr lang="tr-TR" sz="3700" dirty="0"/>
              <a:t>müzik öğretmeni onun için” ümitsiz </a:t>
            </a:r>
            <a:r>
              <a:rPr lang="tr-TR" sz="3700" dirty="0" err="1"/>
              <a:t>vak’a</a:t>
            </a:r>
            <a:r>
              <a:rPr lang="tr-TR" sz="3700" dirty="0"/>
              <a:t>” dedi</a:t>
            </a:r>
          </a:p>
          <a:p>
            <a:endParaRPr lang="tr-TR" sz="3700" dirty="0"/>
          </a:p>
          <a:p>
            <a:r>
              <a:rPr lang="tr-TR" sz="3700" dirty="0" smtClean="0"/>
              <a:t>Tolstoy </a:t>
            </a:r>
            <a:r>
              <a:rPr lang="tr-TR" sz="3700" dirty="0"/>
              <a:t>başarısızlık nedeniyle okulu </a:t>
            </a:r>
            <a:r>
              <a:rPr lang="tr-TR" sz="3700" dirty="0" smtClean="0"/>
              <a:t>bıraktı.</a:t>
            </a:r>
            <a:endParaRPr lang="tr-TR" sz="3700" dirty="0"/>
          </a:p>
          <a:p>
            <a:endParaRPr lang="tr-TR" sz="3700" dirty="0"/>
          </a:p>
          <a:p>
            <a:r>
              <a:rPr lang="tr-TR" sz="3700" dirty="0" smtClean="0"/>
              <a:t>Walt </a:t>
            </a:r>
            <a:r>
              <a:rPr lang="tr-TR" sz="3700" dirty="0"/>
              <a:t>Disney, iyi </a:t>
            </a:r>
            <a:r>
              <a:rPr lang="tr-TR" sz="3700" dirty="0" smtClean="0"/>
              <a:t>fikirleri </a:t>
            </a:r>
            <a:r>
              <a:rPr lang="tr-TR" sz="3700" dirty="0"/>
              <a:t>olmadığı </a:t>
            </a:r>
            <a:r>
              <a:rPr lang="tr-TR" sz="3700"/>
              <a:t>için </a:t>
            </a:r>
            <a:r>
              <a:rPr lang="tr-TR" sz="3700" smtClean="0"/>
              <a:t>çalıştığı </a:t>
            </a:r>
            <a:r>
              <a:rPr lang="tr-TR" sz="3700" dirty="0"/>
              <a:t>gazeteden kovuldu.</a:t>
            </a:r>
          </a:p>
          <a:p>
            <a:endParaRPr lang="tr-TR" sz="3700" dirty="0"/>
          </a:p>
          <a:p>
            <a:r>
              <a:rPr lang="tr-TR" sz="3700" dirty="0" smtClean="0"/>
              <a:t>Abraham </a:t>
            </a:r>
            <a:r>
              <a:rPr lang="tr-TR" sz="3700" dirty="0"/>
              <a:t>Lincoln yüzbaşı olarak </a:t>
            </a:r>
            <a:r>
              <a:rPr lang="tr-TR" sz="3700" dirty="0" smtClean="0"/>
              <a:t>katıldığı </a:t>
            </a:r>
            <a:r>
              <a:rPr lang="tr-TR" sz="3700" dirty="0"/>
              <a:t>savaştan er olarak terhis oldu.</a:t>
            </a:r>
          </a:p>
          <a:p>
            <a:endParaRPr lang="tr-TR" sz="3700" dirty="0"/>
          </a:p>
          <a:p>
            <a:r>
              <a:rPr lang="tr-TR" sz="3700" dirty="0" smtClean="0"/>
              <a:t>Winston </a:t>
            </a:r>
            <a:r>
              <a:rPr lang="tr-TR" sz="3700" dirty="0"/>
              <a:t>Churchill </a:t>
            </a:r>
            <a:r>
              <a:rPr lang="tr-TR" sz="3700" dirty="0" smtClean="0"/>
              <a:t>altıncı sınıfta, sınıfta </a:t>
            </a:r>
            <a:r>
              <a:rPr lang="tr-TR" sz="3700" dirty="0"/>
              <a:t>kaldı.</a:t>
            </a:r>
          </a:p>
          <a:p>
            <a:endParaRPr lang="tr-TR" sz="3700" dirty="0"/>
          </a:p>
          <a:p>
            <a:r>
              <a:rPr lang="tr-TR" sz="3700" dirty="0" smtClean="0"/>
              <a:t>Newton’un </a:t>
            </a:r>
            <a:r>
              <a:rPr lang="tr-TR" sz="3700" dirty="0"/>
              <a:t>okulda notları çok düşüktü.</a:t>
            </a:r>
          </a:p>
          <a:p>
            <a:endParaRPr lang="tr-TR" sz="3700" dirty="0"/>
          </a:p>
          <a:p>
            <a:r>
              <a:rPr lang="tr-TR" sz="3700" dirty="0" smtClean="0"/>
              <a:t>Edison’un </a:t>
            </a:r>
            <a:r>
              <a:rPr lang="tr-TR" sz="3700" dirty="0"/>
              <a:t>öğretmeni onu hiçbir şey öğrenemeyecek kadar aptal buluyordu.</a:t>
            </a:r>
          </a:p>
          <a:p>
            <a:endParaRPr lang="tr-TR" sz="3700" dirty="0"/>
          </a:p>
          <a:p>
            <a:r>
              <a:rPr lang="tr-TR" sz="3700" dirty="0" err="1" smtClean="0"/>
              <a:t>Werner</a:t>
            </a:r>
            <a:r>
              <a:rPr lang="tr-TR" sz="3700" dirty="0" smtClean="0"/>
              <a:t> </a:t>
            </a:r>
            <a:r>
              <a:rPr lang="tr-TR" sz="3700" dirty="0" err="1"/>
              <a:t>von</a:t>
            </a:r>
            <a:r>
              <a:rPr lang="tr-TR" sz="3700" dirty="0"/>
              <a:t> </a:t>
            </a:r>
            <a:r>
              <a:rPr lang="tr-TR" sz="3700" dirty="0" err="1"/>
              <a:t>Braun</a:t>
            </a:r>
            <a:r>
              <a:rPr lang="tr-TR" sz="3700" dirty="0"/>
              <a:t> dokuzuncu </a:t>
            </a:r>
            <a:r>
              <a:rPr lang="tr-TR" sz="3700" dirty="0" smtClean="0"/>
              <a:t>sınıfta </a:t>
            </a:r>
            <a:r>
              <a:rPr lang="tr-TR" sz="3700" dirty="0"/>
              <a:t>cebirden kaldı</a:t>
            </a:r>
            <a:r>
              <a:rPr lang="tr-TR" dirty="0"/>
              <a:t>.</a:t>
            </a:r>
          </a:p>
        </p:txBody>
      </p:sp>
      <p:sp>
        <p:nvSpPr>
          <p:cNvPr id="3" name="Başlık 2"/>
          <p:cNvSpPr>
            <a:spLocks noGrp="1"/>
          </p:cNvSpPr>
          <p:nvPr>
            <p:ph type="title"/>
          </p:nvPr>
        </p:nvSpPr>
        <p:spPr>
          <a:xfrm>
            <a:off x="487071" y="116632"/>
            <a:ext cx="8229600" cy="562074"/>
          </a:xfrm>
        </p:spPr>
        <p:txBody>
          <a:bodyPr>
            <a:normAutofit fontScale="90000"/>
          </a:bodyPr>
          <a:lstStyle/>
          <a:p>
            <a:pPr algn="ctr"/>
            <a:r>
              <a:rPr lang="tr-TR" sz="2700" dirty="0">
                <a:solidFill>
                  <a:schemeClr val="accent2">
                    <a:lumMod val="75000"/>
                  </a:schemeClr>
                </a:solidFill>
              </a:rPr>
              <a:t>BİR ÖZEL EĞİTİM GRUBU OLARAK </a:t>
            </a:r>
            <a:r>
              <a:rPr lang="tr-TR" sz="2700" dirty="0" smtClean="0">
                <a:solidFill>
                  <a:schemeClr val="accent2">
                    <a:lumMod val="75000"/>
                  </a:schemeClr>
                </a:solidFill>
              </a:rPr>
              <a:t>ÖZEL YETENEKLİLER</a:t>
            </a:r>
            <a:r>
              <a:rPr lang="tr-TR" sz="1600" dirty="0">
                <a:solidFill>
                  <a:schemeClr val="accent2">
                    <a:lumMod val="75000"/>
                  </a:schemeClr>
                </a:solidFill>
              </a:rPr>
              <a:t/>
            </a:r>
            <a:br>
              <a:rPr lang="tr-TR" sz="1600" dirty="0">
                <a:solidFill>
                  <a:schemeClr val="accent2">
                    <a:lumMod val="75000"/>
                  </a:schemeClr>
                </a:solidFill>
              </a:rPr>
            </a:br>
            <a:endParaRPr lang="tr-TR" sz="1600" dirty="0">
              <a:solidFill>
                <a:schemeClr val="accent2">
                  <a:lumMod val="75000"/>
                </a:schemeClr>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798011"/>
            <a:ext cx="163428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280441"/>
            <a:ext cx="1720524" cy="182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336624"/>
            <a:ext cx="1720524" cy="157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383824"/>
            <a:ext cx="1296144" cy="147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13" y="908720"/>
            <a:ext cx="122673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112" y="2588962"/>
            <a:ext cx="1226739" cy="150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112" y="4213758"/>
            <a:ext cx="1203138" cy="164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2" y="4213758"/>
            <a:ext cx="1728192" cy="164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4242911"/>
            <a:ext cx="1368152" cy="161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368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635896" y="1196752"/>
            <a:ext cx="5050904" cy="5400600"/>
          </a:xfrm>
        </p:spPr>
        <p:txBody>
          <a:bodyPr>
            <a:normAutofit fontScale="92500" lnSpcReduction="10000"/>
          </a:bodyPr>
          <a:lstStyle/>
          <a:p>
            <a:pPr marL="342900" lvl="0" indent="-342900">
              <a:lnSpc>
                <a:spcPct val="115000"/>
              </a:lnSpc>
              <a:buFont typeface="Wingdings"/>
              <a:buChar char=""/>
            </a:pPr>
            <a:r>
              <a:rPr lang="tr-TR" sz="2800" b="1" i="1" dirty="0">
                <a:solidFill>
                  <a:srgbClr val="7030A0"/>
                </a:solidFill>
                <a:latin typeface="Times New Roman"/>
                <a:ea typeface="Calibri"/>
                <a:cs typeface="Times New Roman"/>
              </a:rPr>
              <a:t>Üstün yetenekli </a:t>
            </a:r>
            <a:r>
              <a:rPr lang="tr-TR" sz="2800" b="1" i="1" dirty="0" smtClean="0">
                <a:solidFill>
                  <a:srgbClr val="7030A0"/>
                </a:solidFill>
                <a:latin typeface="Times New Roman"/>
                <a:ea typeface="Calibri"/>
                <a:cs typeface="Times New Roman"/>
              </a:rPr>
              <a:t>çocuk</a:t>
            </a:r>
            <a:endParaRPr lang="tr-TR" sz="2800" dirty="0" smtClean="0">
              <a:solidFill>
                <a:srgbClr val="7030A0"/>
              </a:solidFill>
              <a:latin typeface="Times New Roman"/>
              <a:ea typeface="Calibri"/>
              <a:cs typeface="Times New Roman"/>
            </a:endParaRPr>
          </a:p>
          <a:p>
            <a:pPr marL="342900" lvl="0" indent="-342900">
              <a:lnSpc>
                <a:spcPct val="115000"/>
              </a:lnSpc>
              <a:buFont typeface="Wingdings"/>
              <a:buChar char=""/>
            </a:pPr>
            <a:r>
              <a:rPr lang="tr-TR" sz="2800" b="1" i="1" dirty="0" smtClean="0">
                <a:solidFill>
                  <a:schemeClr val="accent2">
                    <a:lumMod val="75000"/>
                  </a:schemeClr>
                </a:solidFill>
                <a:latin typeface="Times New Roman"/>
                <a:ea typeface="Calibri"/>
                <a:cs typeface="Times New Roman"/>
              </a:rPr>
              <a:t>Üstün </a:t>
            </a:r>
            <a:r>
              <a:rPr lang="tr-TR" sz="2800" b="1" i="1" dirty="0">
                <a:solidFill>
                  <a:schemeClr val="accent2">
                    <a:lumMod val="75000"/>
                  </a:schemeClr>
                </a:solidFill>
                <a:latin typeface="Times New Roman"/>
                <a:ea typeface="Calibri"/>
                <a:cs typeface="Times New Roman"/>
              </a:rPr>
              <a:t>özel yetenekli </a:t>
            </a:r>
            <a:r>
              <a:rPr lang="tr-TR" sz="2800" b="1" i="1" dirty="0" smtClean="0">
                <a:solidFill>
                  <a:schemeClr val="accent2">
                    <a:lumMod val="75000"/>
                  </a:schemeClr>
                </a:solidFill>
                <a:latin typeface="Times New Roman"/>
                <a:ea typeface="Calibri"/>
                <a:cs typeface="Times New Roman"/>
              </a:rPr>
              <a:t>çocuk</a:t>
            </a:r>
            <a:r>
              <a:rPr lang="tr-TR" sz="2800" dirty="0" smtClean="0">
                <a:solidFill>
                  <a:schemeClr val="accent2">
                    <a:lumMod val="75000"/>
                  </a:schemeClr>
                </a:solidFill>
                <a:latin typeface="Times New Roman"/>
                <a:ea typeface="Calibri"/>
                <a:cs typeface="Times New Roman"/>
              </a:rPr>
              <a:t> </a:t>
            </a:r>
          </a:p>
          <a:p>
            <a:pPr marL="342900" lvl="0" indent="-342900">
              <a:lnSpc>
                <a:spcPct val="115000"/>
              </a:lnSpc>
              <a:buFont typeface="Wingdings"/>
              <a:buChar char=""/>
            </a:pPr>
            <a:r>
              <a:rPr lang="tr-TR" sz="2800" b="1" i="1" dirty="0" smtClean="0">
                <a:solidFill>
                  <a:srgbClr val="00B050"/>
                </a:solidFill>
                <a:latin typeface="Times New Roman"/>
                <a:ea typeface="Calibri"/>
                <a:cs typeface="Times New Roman"/>
              </a:rPr>
              <a:t>Yaratıcılık </a:t>
            </a:r>
            <a:r>
              <a:rPr lang="tr-TR" sz="2800" b="1" i="1" dirty="0">
                <a:solidFill>
                  <a:srgbClr val="00B050"/>
                </a:solidFill>
                <a:latin typeface="Times New Roman"/>
                <a:ea typeface="Calibri"/>
                <a:cs typeface="Times New Roman"/>
              </a:rPr>
              <a:t>yeteneği ayrıcalıklı olan </a:t>
            </a:r>
            <a:r>
              <a:rPr lang="tr-TR" sz="2800" b="1" i="1" dirty="0" smtClean="0">
                <a:solidFill>
                  <a:srgbClr val="00B050"/>
                </a:solidFill>
                <a:latin typeface="Times New Roman"/>
                <a:ea typeface="Calibri"/>
                <a:cs typeface="Times New Roman"/>
              </a:rPr>
              <a:t>çocuk</a:t>
            </a:r>
            <a:r>
              <a:rPr lang="tr-TR" sz="2800" i="1" dirty="0" smtClean="0">
                <a:solidFill>
                  <a:srgbClr val="00B050"/>
                </a:solidFill>
                <a:latin typeface="Times New Roman"/>
                <a:ea typeface="Calibri"/>
                <a:cs typeface="Times New Roman"/>
              </a:rPr>
              <a:t> </a:t>
            </a:r>
          </a:p>
          <a:p>
            <a:pPr marL="342900" lvl="0" indent="-342900">
              <a:lnSpc>
                <a:spcPct val="115000"/>
              </a:lnSpc>
              <a:buFont typeface="Wingdings"/>
              <a:buChar char=""/>
            </a:pPr>
            <a:r>
              <a:rPr lang="tr-TR" sz="2800" b="1" i="1" dirty="0" smtClean="0">
                <a:solidFill>
                  <a:schemeClr val="accent6">
                    <a:lumMod val="75000"/>
                  </a:schemeClr>
                </a:solidFill>
                <a:latin typeface="Times New Roman"/>
                <a:ea typeface="Calibri"/>
                <a:cs typeface="Times New Roman"/>
              </a:rPr>
              <a:t>Liderlik </a:t>
            </a:r>
            <a:r>
              <a:rPr lang="tr-TR" sz="2800" b="1" i="1" dirty="0">
                <a:solidFill>
                  <a:schemeClr val="accent6">
                    <a:lumMod val="75000"/>
                  </a:schemeClr>
                </a:solidFill>
                <a:latin typeface="Times New Roman"/>
                <a:ea typeface="Calibri"/>
                <a:cs typeface="Times New Roman"/>
              </a:rPr>
              <a:t>gizilgücü ayrıcalıklı olan </a:t>
            </a:r>
            <a:r>
              <a:rPr lang="tr-TR" sz="2800" b="1" i="1" dirty="0" smtClean="0">
                <a:solidFill>
                  <a:schemeClr val="accent6">
                    <a:lumMod val="75000"/>
                  </a:schemeClr>
                </a:solidFill>
                <a:latin typeface="Times New Roman"/>
                <a:ea typeface="Calibri"/>
                <a:cs typeface="Times New Roman"/>
              </a:rPr>
              <a:t>çocuk</a:t>
            </a:r>
            <a:r>
              <a:rPr lang="tr-TR" sz="2800" i="1" dirty="0" smtClean="0">
                <a:solidFill>
                  <a:schemeClr val="accent6">
                    <a:lumMod val="75000"/>
                  </a:schemeClr>
                </a:solidFill>
                <a:latin typeface="Times New Roman"/>
                <a:ea typeface="Calibri"/>
                <a:cs typeface="Times New Roman"/>
              </a:rPr>
              <a:t> </a:t>
            </a:r>
          </a:p>
          <a:p>
            <a:pPr marL="342900" lvl="0" indent="-342900">
              <a:lnSpc>
                <a:spcPct val="115000"/>
              </a:lnSpc>
              <a:buFont typeface="Wingdings"/>
              <a:buChar char=""/>
            </a:pPr>
            <a:r>
              <a:rPr lang="tr-TR" sz="2800" b="1" i="1" dirty="0" smtClean="0">
                <a:solidFill>
                  <a:srgbClr val="FF0000"/>
                </a:solidFill>
                <a:latin typeface="Times New Roman"/>
                <a:ea typeface="Calibri"/>
                <a:cs typeface="Times New Roman"/>
              </a:rPr>
              <a:t>Olağanüstü </a:t>
            </a:r>
            <a:r>
              <a:rPr lang="tr-TR" sz="2800" b="1" i="1" dirty="0">
                <a:solidFill>
                  <a:srgbClr val="FF0000"/>
                </a:solidFill>
                <a:latin typeface="Times New Roman"/>
                <a:ea typeface="Calibri"/>
                <a:cs typeface="Times New Roman"/>
              </a:rPr>
              <a:t>yetenekli </a:t>
            </a:r>
            <a:r>
              <a:rPr lang="tr-TR" sz="2800" b="1" i="1" dirty="0" smtClean="0">
                <a:solidFill>
                  <a:srgbClr val="FF0000"/>
                </a:solidFill>
                <a:latin typeface="Times New Roman"/>
                <a:ea typeface="Calibri"/>
                <a:cs typeface="Times New Roman"/>
              </a:rPr>
              <a:t>çocuklar</a:t>
            </a:r>
            <a:endParaRPr lang="tr-TR" sz="2800" dirty="0" smtClean="0">
              <a:solidFill>
                <a:srgbClr val="FF0000"/>
              </a:solidFill>
              <a:latin typeface="Times New Roman"/>
              <a:ea typeface="Calibri"/>
              <a:cs typeface="Times New Roman"/>
            </a:endParaRPr>
          </a:p>
          <a:p>
            <a:pPr marL="342900" lvl="0" indent="-342900">
              <a:lnSpc>
                <a:spcPct val="115000"/>
              </a:lnSpc>
              <a:buFont typeface="Wingdings"/>
              <a:buChar char=""/>
            </a:pPr>
            <a:r>
              <a:rPr lang="tr-TR" sz="2800" b="1" i="1" dirty="0" err="1" smtClean="0">
                <a:solidFill>
                  <a:schemeClr val="bg2">
                    <a:lumMod val="25000"/>
                  </a:schemeClr>
                </a:solidFill>
                <a:latin typeface="Times New Roman"/>
                <a:ea typeface="Calibri"/>
                <a:cs typeface="Times New Roman"/>
              </a:rPr>
              <a:t>Psikomotor</a:t>
            </a:r>
            <a:r>
              <a:rPr lang="tr-TR" sz="2800" b="1" i="1" dirty="0" smtClean="0">
                <a:solidFill>
                  <a:schemeClr val="bg2">
                    <a:lumMod val="25000"/>
                  </a:schemeClr>
                </a:solidFill>
                <a:latin typeface="Times New Roman"/>
                <a:ea typeface="Calibri"/>
                <a:cs typeface="Times New Roman"/>
              </a:rPr>
              <a:t> </a:t>
            </a:r>
            <a:r>
              <a:rPr lang="tr-TR" sz="2800" b="1" i="1" dirty="0">
                <a:solidFill>
                  <a:schemeClr val="bg2">
                    <a:lumMod val="25000"/>
                  </a:schemeClr>
                </a:solidFill>
                <a:latin typeface="Times New Roman"/>
                <a:ea typeface="Calibri"/>
                <a:cs typeface="Times New Roman"/>
              </a:rPr>
              <a:t>alanlarda olağanüstü yetenek gösteren </a:t>
            </a:r>
            <a:r>
              <a:rPr lang="tr-TR" sz="2800" b="1" i="1" dirty="0" smtClean="0">
                <a:solidFill>
                  <a:schemeClr val="bg2">
                    <a:lumMod val="25000"/>
                  </a:schemeClr>
                </a:solidFill>
                <a:latin typeface="Times New Roman"/>
                <a:ea typeface="Calibri"/>
                <a:cs typeface="Times New Roman"/>
              </a:rPr>
              <a:t>çocuk</a:t>
            </a:r>
          </a:p>
          <a:p>
            <a:pPr marL="342900" lvl="0" indent="-342900">
              <a:lnSpc>
                <a:spcPct val="115000"/>
              </a:lnSpc>
              <a:buFont typeface="Wingdings"/>
              <a:buChar char=""/>
            </a:pPr>
            <a:r>
              <a:rPr lang="tr-TR" sz="2800" b="1" i="1" dirty="0" smtClean="0">
                <a:solidFill>
                  <a:srgbClr val="00B0F0"/>
                </a:solidFill>
                <a:latin typeface="Times New Roman"/>
                <a:cs typeface="Times New Roman"/>
              </a:rPr>
              <a:t>Parlak çocuk</a:t>
            </a:r>
            <a:endParaRPr lang="tr-TR" dirty="0">
              <a:solidFill>
                <a:srgbClr val="00B0F0"/>
              </a:solidFill>
            </a:endParaRPr>
          </a:p>
        </p:txBody>
      </p:sp>
      <p:sp>
        <p:nvSpPr>
          <p:cNvPr id="3" name="Başlık 2"/>
          <p:cNvSpPr>
            <a:spLocks noGrp="1"/>
          </p:cNvSpPr>
          <p:nvPr>
            <p:ph type="title"/>
          </p:nvPr>
        </p:nvSpPr>
        <p:spPr>
          <a:xfrm>
            <a:off x="395536" y="116632"/>
            <a:ext cx="8229600" cy="1143000"/>
          </a:xfrm>
        </p:spPr>
        <p:txBody>
          <a:bodyPr/>
          <a:lstStyle/>
          <a:p>
            <a:r>
              <a:rPr lang="tr-TR" dirty="0" smtClean="0"/>
              <a:t>Sınıflandırma</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3138054"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3625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r>
              <a:rPr lang="tr-TR" dirty="0">
                <a:solidFill>
                  <a:srgbClr val="FF0000"/>
                </a:solidFill>
              </a:rPr>
              <a:t>Özel  Yetenekli Öğrencilerin Sınıflandırılması </a:t>
            </a:r>
          </a:p>
        </p:txBody>
      </p:sp>
      <p:sp>
        <p:nvSpPr>
          <p:cNvPr id="3" name="İçerik Yer Tutucusu 2"/>
          <p:cNvSpPr>
            <a:spLocks noGrp="1"/>
          </p:cNvSpPr>
          <p:nvPr>
            <p:ph idx="1"/>
          </p:nvPr>
        </p:nvSpPr>
        <p:spPr>
          <a:blipFill>
            <a:blip r:embed="rId2"/>
            <a:tile tx="0" ty="0" sx="100000" sy="100000" flip="none" algn="tl"/>
          </a:blipFill>
        </p:spPr>
        <p:txBody>
          <a:bodyPr/>
          <a:lstStyle/>
          <a:p>
            <a:pPr marL="0" indent="0">
              <a:buNone/>
            </a:pPr>
            <a:endParaRPr lang="tr-TR" dirty="0"/>
          </a:p>
          <a:p>
            <a:pPr marL="0" indent="0">
              <a:buNone/>
            </a:pPr>
            <a:r>
              <a:rPr lang="tr-TR" sz="2800" dirty="0"/>
              <a:t>                 </a:t>
            </a:r>
            <a:r>
              <a:rPr lang="tr-TR" sz="2800" dirty="0" smtClean="0"/>
              <a:t>          </a:t>
            </a:r>
            <a:r>
              <a:rPr lang="tr-TR" sz="2800" dirty="0"/>
              <a:t>Özel Yetenekli  Çocuk</a:t>
            </a:r>
          </a:p>
          <a:p>
            <a:endParaRPr lang="tr-TR" sz="2800" dirty="0"/>
          </a:p>
          <a:p>
            <a:pPr marL="0" indent="0">
              <a:buNone/>
            </a:pPr>
            <a:r>
              <a:rPr lang="tr-TR" sz="2800" dirty="0"/>
              <a:t>           </a:t>
            </a:r>
            <a:r>
              <a:rPr lang="tr-TR" sz="2800" dirty="0">
                <a:latin typeface="Californian FB" panose="0207040306080B030204" pitchFamily="18" charset="0"/>
              </a:rPr>
              <a:t>Bir ya da birden çok yetenek alanında  ya  da zeka özelliğinde akranlarından çok üstün performans gösteren ve diğer alanlarda da ortalama düzeyde özelliklere sahip olan çocuklar</a:t>
            </a:r>
          </a:p>
        </p:txBody>
      </p:sp>
    </p:spTree>
    <p:extLst>
      <p:ext uri="{BB962C8B-B14F-4D97-AF65-F5344CB8AC3E}">
        <p14:creationId xmlns:p14="http://schemas.microsoft.com/office/powerpoint/2010/main" val="2409597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27584" y="1124744"/>
            <a:ext cx="7520940" cy="3579849"/>
          </a:xfrm>
          <a:blipFill>
            <a:blip r:embed="rId2"/>
            <a:tile tx="0" ty="0" sx="100000" sy="100000" flip="none" algn="tl"/>
          </a:blipFill>
        </p:spPr>
        <p:txBody>
          <a:bodyPr>
            <a:normAutofit fontScale="92500" lnSpcReduction="20000"/>
          </a:bodyPr>
          <a:lstStyle/>
          <a:p>
            <a:endParaRPr lang="tr-TR" dirty="0" smtClean="0"/>
          </a:p>
          <a:p>
            <a:endParaRPr lang="tr-TR" dirty="0" smtClean="0"/>
          </a:p>
          <a:p>
            <a:pPr marL="0" indent="0">
              <a:buNone/>
            </a:pPr>
            <a:r>
              <a:rPr lang="tr-TR" sz="2800" dirty="0">
                <a:solidFill>
                  <a:srgbClr val="FF0000"/>
                </a:solidFill>
              </a:rPr>
              <a:t> </a:t>
            </a:r>
            <a:r>
              <a:rPr lang="tr-TR" sz="2800" dirty="0" smtClean="0">
                <a:solidFill>
                  <a:srgbClr val="FF0000"/>
                </a:solidFill>
              </a:rPr>
              <a:t>                 Üstün Özel Yetenekli Çocuk</a:t>
            </a:r>
          </a:p>
          <a:p>
            <a:endParaRPr lang="tr-TR" sz="3000" dirty="0"/>
          </a:p>
          <a:p>
            <a:pPr marL="0" indent="0" algn="just">
              <a:buNone/>
            </a:pPr>
            <a:r>
              <a:rPr lang="tr-TR" sz="3000" dirty="0" smtClean="0"/>
              <a:t>           Belirli bir alanda, olağanüstü yetenek ya da başarı gösteren diğer alanlarda ise ortalama yetenek gösteren ya da dil becerilerinde olağanüstü iken diğer alanlarda ortalama yeteneğe sahip olanlardır.</a:t>
            </a:r>
            <a:endParaRPr lang="tr-TR" sz="3000" dirty="0"/>
          </a:p>
        </p:txBody>
      </p:sp>
    </p:spTree>
    <p:extLst>
      <p:ext uri="{BB962C8B-B14F-4D97-AF65-F5344CB8AC3E}">
        <p14:creationId xmlns:p14="http://schemas.microsoft.com/office/powerpoint/2010/main" val="223625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755576" y="1124744"/>
            <a:ext cx="7520940" cy="3579849"/>
          </a:xfrm>
          <a:blipFill>
            <a:blip r:embed="rId2"/>
            <a:tile tx="0" ty="0" sx="100000" sy="100000" flip="none" algn="tl"/>
          </a:blipFill>
        </p:spPr>
        <p:txBody>
          <a:bodyPr>
            <a:normAutofit/>
          </a:bodyPr>
          <a:lstStyle/>
          <a:p>
            <a:endParaRPr lang="tr-TR" dirty="0" smtClean="0"/>
          </a:p>
          <a:p>
            <a:pPr marL="0" indent="0">
              <a:buNone/>
            </a:pPr>
            <a:r>
              <a:rPr lang="tr-TR" sz="2800" dirty="0" smtClean="0">
                <a:solidFill>
                  <a:srgbClr val="FF0000"/>
                </a:solidFill>
              </a:rPr>
              <a:t>      Yaratıcılık Yeteneği Ayrıcalıklı olan Çocuk</a:t>
            </a:r>
          </a:p>
          <a:p>
            <a:endParaRPr lang="tr-TR" sz="2800" dirty="0"/>
          </a:p>
          <a:p>
            <a:pPr marL="0" indent="0" algn="just">
              <a:buNone/>
            </a:pPr>
            <a:r>
              <a:rPr lang="tr-TR" sz="2800" dirty="0" smtClean="0"/>
              <a:t>    </a:t>
            </a:r>
            <a:r>
              <a:rPr lang="tr-TR" sz="2800" b="0" dirty="0" smtClean="0"/>
              <a:t>Performans ya da gizilgüç olarak özgün düşünme biçimi olan ya da sanat dalları ve müzik ortamı ile düşüncelerini kendine özgü ifade eden çocuklar</a:t>
            </a:r>
            <a:endParaRPr lang="tr-TR" sz="2800" b="0" dirty="0"/>
          </a:p>
        </p:txBody>
      </p:sp>
    </p:spTree>
    <p:extLst>
      <p:ext uri="{BB962C8B-B14F-4D97-AF65-F5344CB8AC3E}">
        <p14:creationId xmlns:p14="http://schemas.microsoft.com/office/powerpoint/2010/main" val="5097431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755576" y="1052736"/>
            <a:ext cx="7520940" cy="3579849"/>
          </a:xfrm>
          <a:blipFill>
            <a:blip r:embed="rId3"/>
            <a:tile tx="0" ty="0" sx="100000" sy="100000" flip="none" algn="tl"/>
          </a:blipFill>
        </p:spPr>
        <p:txBody>
          <a:bodyPr>
            <a:normAutofit/>
          </a:bodyPr>
          <a:lstStyle/>
          <a:p>
            <a:pPr marL="0" indent="0">
              <a:buNone/>
            </a:pPr>
            <a:r>
              <a:rPr lang="tr-TR" sz="2800" dirty="0" smtClean="0"/>
              <a:t>      </a:t>
            </a:r>
            <a:r>
              <a:rPr lang="tr-TR" sz="2800" dirty="0" smtClean="0">
                <a:solidFill>
                  <a:srgbClr val="FF0000"/>
                </a:solidFill>
              </a:rPr>
              <a:t>Liderlik  Gizilgücü Ayrıcalıklı Olan Çocuk</a:t>
            </a:r>
          </a:p>
          <a:p>
            <a:pPr marL="0" indent="0">
              <a:buNone/>
            </a:pPr>
            <a:r>
              <a:rPr lang="tr-TR" sz="2800" dirty="0"/>
              <a:t> </a:t>
            </a:r>
            <a:r>
              <a:rPr lang="tr-TR" sz="2800" dirty="0" smtClean="0"/>
              <a:t> </a:t>
            </a:r>
          </a:p>
          <a:p>
            <a:pPr marL="0" indent="0" algn="just">
              <a:buNone/>
            </a:pPr>
            <a:r>
              <a:rPr lang="tr-TR" sz="2800" dirty="0"/>
              <a:t> </a:t>
            </a:r>
            <a:r>
              <a:rPr lang="tr-TR" sz="2800" dirty="0" smtClean="0"/>
              <a:t>     </a:t>
            </a:r>
            <a:r>
              <a:rPr lang="tr-TR" sz="2800" b="0" dirty="0" smtClean="0"/>
              <a:t>Diğer kişileri etkileme yeteneği olarak </a:t>
            </a:r>
            <a:r>
              <a:rPr lang="tr-TR" sz="2800" b="0" dirty="0" err="1" smtClean="0"/>
              <a:t>tanımlanabilir.Kendi</a:t>
            </a:r>
            <a:r>
              <a:rPr lang="tr-TR" sz="2800" b="0" dirty="0" smtClean="0"/>
              <a:t> akran grupları üzerinde genellikle etkili </a:t>
            </a:r>
            <a:r>
              <a:rPr lang="tr-TR" sz="2800" b="0" dirty="0" err="1" smtClean="0"/>
              <a:t>olur.Çok</a:t>
            </a:r>
            <a:r>
              <a:rPr lang="tr-TR" sz="2800" b="0" dirty="0" smtClean="0"/>
              <a:t>  erken yaşlardan itibaren yeteneklerini sergilemeye başlarlar.</a:t>
            </a:r>
            <a:endParaRPr lang="tr-TR" sz="2800" b="0" dirty="0"/>
          </a:p>
        </p:txBody>
      </p:sp>
    </p:spTree>
    <p:extLst>
      <p:ext uri="{BB962C8B-B14F-4D97-AF65-F5344CB8AC3E}">
        <p14:creationId xmlns:p14="http://schemas.microsoft.com/office/powerpoint/2010/main" val="937651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blipFill>
            <a:blip r:embed="rId2"/>
            <a:tile tx="0" ty="0" sx="100000" sy="100000" flip="none" algn="tl"/>
          </a:blipFill>
        </p:spPr>
        <p:txBody>
          <a:bodyPr>
            <a:normAutofit/>
          </a:bodyPr>
          <a:lstStyle/>
          <a:p>
            <a:pPr marL="0" indent="0">
              <a:buNone/>
            </a:pPr>
            <a:r>
              <a:rPr lang="tr-TR" sz="2800" dirty="0" smtClean="0"/>
              <a:t>                     </a:t>
            </a:r>
            <a:r>
              <a:rPr lang="tr-TR" sz="2800" dirty="0" smtClean="0">
                <a:solidFill>
                  <a:srgbClr val="FF0000"/>
                </a:solidFill>
              </a:rPr>
              <a:t>Olağanüstü Yetenekli Çocuklar</a:t>
            </a:r>
          </a:p>
          <a:p>
            <a:endParaRPr lang="tr-TR" sz="2800" dirty="0"/>
          </a:p>
          <a:p>
            <a:pPr marL="0" indent="0" algn="just">
              <a:buNone/>
            </a:pPr>
            <a:r>
              <a:rPr lang="tr-TR" sz="2000" b="0" dirty="0" smtClean="0"/>
              <a:t>     </a:t>
            </a:r>
            <a:r>
              <a:rPr lang="tr-TR" sz="2800" b="0" dirty="0" err="1" smtClean="0"/>
              <a:t>Müzik,bale,drama,tiyatro</a:t>
            </a:r>
            <a:r>
              <a:rPr lang="tr-TR" sz="2800" b="0" dirty="0" smtClean="0"/>
              <a:t> gibi performans alanlarından birinde olağanüstü yetenek gösteren çocuklar</a:t>
            </a:r>
            <a:endParaRPr lang="tr-TR" sz="2800" b="0" dirty="0"/>
          </a:p>
        </p:txBody>
      </p:sp>
    </p:spTree>
    <p:extLst>
      <p:ext uri="{BB962C8B-B14F-4D97-AF65-F5344CB8AC3E}">
        <p14:creationId xmlns:p14="http://schemas.microsoft.com/office/powerpoint/2010/main" val="151569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blipFill>
            <a:blip r:embed="rId2"/>
            <a:tile tx="0" ty="0" sx="100000" sy="100000" flip="none" algn="tl"/>
          </a:blipFill>
        </p:spPr>
        <p:txBody>
          <a:bodyPr>
            <a:normAutofit/>
          </a:bodyPr>
          <a:lstStyle/>
          <a:p>
            <a:pPr marL="0" indent="0">
              <a:buNone/>
            </a:pPr>
            <a:r>
              <a:rPr lang="tr-TR" sz="2800" dirty="0" smtClean="0">
                <a:solidFill>
                  <a:srgbClr val="FF0000"/>
                </a:solidFill>
              </a:rPr>
              <a:t>    </a:t>
            </a:r>
            <a:r>
              <a:rPr lang="tr-TR" sz="2800" dirty="0" err="1" smtClean="0">
                <a:solidFill>
                  <a:srgbClr val="FF0000"/>
                </a:solidFill>
              </a:rPr>
              <a:t>Psikomotor</a:t>
            </a:r>
            <a:r>
              <a:rPr lang="tr-TR" sz="2800" dirty="0" smtClean="0">
                <a:solidFill>
                  <a:srgbClr val="FF0000"/>
                </a:solidFill>
              </a:rPr>
              <a:t> Alanlarda Olağanüstü Yetenek Gösteren         				Çocuklar	</a:t>
            </a:r>
          </a:p>
          <a:p>
            <a:endParaRPr lang="tr-TR" sz="2800" dirty="0">
              <a:solidFill>
                <a:srgbClr val="FF0000"/>
              </a:solidFill>
            </a:endParaRPr>
          </a:p>
          <a:p>
            <a:pPr marL="0" indent="0" algn="just">
              <a:buNone/>
            </a:pPr>
            <a:r>
              <a:rPr lang="tr-TR" sz="2800" dirty="0"/>
              <a:t> </a:t>
            </a:r>
            <a:r>
              <a:rPr lang="tr-TR" sz="2800" dirty="0" smtClean="0"/>
              <a:t>     </a:t>
            </a:r>
            <a:r>
              <a:rPr lang="tr-TR" sz="2800" dirty="0" err="1" smtClean="0"/>
              <a:t>Hız,güç,koordinasyon</a:t>
            </a:r>
            <a:r>
              <a:rPr lang="tr-TR" sz="2800" dirty="0"/>
              <a:t> </a:t>
            </a:r>
            <a:r>
              <a:rPr lang="tr-TR" sz="2800" dirty="0" err="1" smtClean="0"/>
              <a:t>v.b</a:t>
            </a:r>
            <a:r>
              <a:rPr lang="tr-TR" sz="2800" dirty="0" smtClean="0"/>
              <a:t> spor alanlarına üstünlük gösteren çocuklar</a:t>
            </a:r>
            <a:endParaRPr lang="tr-TR" sz="2800" dirty="0"/>
          </a:p>
        </p:txBody>
      </p:sp>
    </p:spTree>
    <p:extLst>
      <p:ext uri="{BB962C8B-B14F-4D97-AF65-F5344CB8AC3E}">
        <p14:creationId xmlns:p14="http://schemas.microsoft.com/office/powerpoint/2010/main" val="988183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2060848"/>
            <a:ext cx="5626968" cy="3744416"/>
          </a:xfrm>
        </p:spPr>
        <p:txBody>
          <a:bodyPr>
            <a:normAutofit/>
          </a:bodyPr>
          <a:lstStyle/>
          <a:p>
            <a:r>
              <a:rPr lang="tr-TR" sz="2800" dirty="0" smtClean="0"/>
              <a:t>Aynı yaş</a:t>
            </a:r>
            <a:r>
              <a:rPr lang="tr-TR" sz="2800" dirty="0"/>
              <a:t>, deneyim veya çevre şartlarına sahip </a:t>
            </a:r>
            <a:r>
              <a:rPr lang="tr-TR" sz="2800" dirty="0">
                <a:solidFill>
                  <a:srgbClr val="00B0F0"/>
                </a:solidFill>
              </a:rPr>
              <a:t>akranlarına </a:t>
            </a:r>
            <a:r>
              <a:rPr lang="tr-TR" sz="2800" dirty="0" smtClean="0">
                <a:solidFill>
                  <a:srgbClr val="00B0F0"/>
                </a:solidFill>
              </a:rPr>
              <a:t>göre</a:t>
            </a:r>
            <a:r>
              <a:rPr lang="tr-TR" sz="2800" dirty="0" smtClean="0"/>
              <a:t>, </a:t>
            </a:r>
            <a:r>
              <a:rPr lang="tr-TR" sz="2800" dirty="0"/>
              <a:t>genel ve/veya özel yetenekleri açısından </a:t>
            </a:r>
            <a:r>
              <a:rPr lang="tr-TR" sz="2800" dirty="0" smtClean="0">
                <a:solidFill>
                  <a:srgbClr val="FF0000"/>
                </a:solidFill>
              </a:rPr>
              <a:t>yüksek </a:t>
            </a:r>
            <a:r>
              <a:rPr lang="tr-TR" sz="2800" dirty="0">
                <a:solidFill>
                  <a:srgbClr val="FF0000"/>
                </a:solidFill>
              </a:rPr>
              <a:t>düzeyde performans</a:t>
            </a:r>
            <a:r>
              <a:rPr lang="tr-TR" sz="2800" dirty="0"/>
              <a:t> gösterdiği </a:t>
            </a:r>
            <a:r>
              <a:rPr lang="tr-TR" sz="2800" dirty="0">
                <a:solidFill>
                  <a:srgbClr val="7030A0"/>
                </a:solidFill>
              </a:rPr>
              <a:t>konunun uzmanları tarafından</a:t>
            </a:r>
            <a:r>
              <a:rPr lang="tr-TR" sz="2800" dirty="0"/>
              <a:t> belirlenmiş </a:t>
            </a:r>
            <a:r>
              <a:rPr lang="tr-TR" sz="2800" dirty="0" smtClean="0"/>
              <a:t>kişi</a:t>
            </a:r>
            <a:endParaRPr lang="tr-TR" sz="2800" dirty="0"/>
          </a:p>
          <a:p>
            <a:pPr marL="109728" indent="0">
              <a:buNone/>
            </a:pPr>
            <a:endParaRPr lang="tr-TR" dirty="0"/>
          </a:p>
        </p:txBody>
      </p:sp>
      <p:sp>
        <p:nvSpPr>
          <p:cNvPr id="3" name="Başlık 2"/>
          <p:cNvSpPr>
            <a:spLocks noGrp="1"/>
          </p:cNvSpPr>
          <p:nvPr>
            <p:ph type="title"/>
          </p:nvPr>
        </p:nvSpPr>
        <p:spPr>
          <a:xfrm>
            <a:off x="827584" y="188640"/>
            <a:ext cx="7521575" cy="549275"/>
          </a:xfrm>
        </p:spPr>
        <p:txBody>
          <a:bodyPr/>
          <a:lstStyle/>
          <a:p>
            <a:pPr algn="ctr"/>
            <a:r>
              <a:rPr lang="tr-TR" dirty="0" smtClean="0">
                <a:solidFill>
                  <a:schemeClr val="bg1"/>
                </a:solidFill>
              </a:rPr>
              <a:t>ÖZEL </a:t>
            </a:r>
            <a:r>
              <a:rPr lang="tr-TR" b="0" dirty="0" smtClean="0">
                <a:solidFill>
                  <a:schemeClr val="bg1"/>
                </a:solidFill>
              </a:rPr>
              <a:t>Yetenekli </a:t>
            </a:r>
            <a:r>
              <a:rPr lang="tr-TR" b="0" dirty="0">
                <a:solidFill>
                  <a:schemeClr val="bg1"/>
                </a:solidFill>
              </a:rPr>
              <a:t>Çocuk Kimdir?</a:t>
            </a:r>
            <a:endParaRPr lang="tr-TR"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301" y="1988840"/>
            <a:ext cx="235426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242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948" y="0"/>
            <a:ext cx="9175948" cy="1143000"/>
          </a:xfrm>
          <a:solidFill>
            <a:srgbClr val="C00000"/>
          </a:solidFill>
        </p:spPr>
        <p:txBody>
          <a:bodyPr/>
          <a:lstStyle/>
          <a:p>
            <a:r>
              <a:rPr lang="tr-TR" dirty="0" smtClean="0">
                <a:solidFill>
                  <a:schemeClr val="bg1"/>
                </a:solidFill>
              </a:rPr>
              <a:t>Mevcut Durum Nedir?</a:t>
            </a:r>
            <a:endParaRPr lang="tr-TR" dirty="0">
              <a:solidFill>
                <a:schemeClr val="bg1"/>
              </a:solidFill>
            </a:endParaRPr>
          </a:p>
        </p:txBody>
      </p:sp>
      <p:sp>
        <p:nvSpPr>
          <p:cNvPr id="3" name="İçerik Yer Tutucusu 2"/>
          <p:cNvSpPr>
            <a:spLocks noGrp="1"/>
          </p:cNvSpPr>
          <p:nvPr>
            <p:ph idx="1"/>
          </p:nvPr>
        </p:nvSpPr>
        <p:spPr/>
        <p:txBody>
          <a:bodyPr>
            <a:normAutofit fontScale="62500" lnSpcReduction="20000"/>
          </a:bodyPr>
          <a:lstStyle/>
          <a:p>
            <a:pPr marL="0" indent="0" algn="just">
              <a:buNone/>
            </a:pPr>
            <a:r>
              <a:rPr lang="tr-TR" dirty="0" smtClean="0"/>
              <a:t>         </a:t>
            </a:r>
            <a:r>
              <a:rPr lang="tr-TR" sz="3400" dirty="0" smtClean="0"/>
              <a:t>Özel Yetenekli Çocukların toplumda rastlanma düzeyleri de değişkenlik göstermektedir.</a:t>
            </a:r>
          </a:p>
          <a:p>
            <a:pPr algn="just"/>
            <a:endParaRPr lang="tr-TR" sz="3400" dirty="0"/>
          </a:p>
          <a:p>
            <a:pPr marL="0" indent="0" algn="just">
              <a:buNone/>
            </a:pPr>
            <a:r>
              <a:rPr lang="tr-TR" sz="3400" dirty="0" smtClean="0"/>
              <a:t>         TÜBİTAK araştırmasına göre </a:t>
            </a:r>
            <a:r>
              <a:rPr lang="tr-TR" sz="3400" dirty="0" err="1" smtClean="0"/>
              <a:t>Türkiyede</a:t>
            </a:r>
            <a:r>
              <a:rPr lang="tr-TR" sz="3400" dirty="0" smtClean="0"/>
              <a:t> 0-24 yaş aralığında  682 bin </a:t>
            </a:r>
            <a:r>
              <a:rPr lang="tr-TR" sz="3400" dirty="0"/>
              <a:t>ö</a:t>
            </a:r>
            <a:r>
              <a:rPr lang="tr-TR" sz="3400" dirty="0" smtClean="0"/>
              <a:t>zel yetenekli birey </a:t>
            </a:r>
            <a:r>
              <a:rPr lang="tr-TR" sz="3400" dirty="0" err="1" smtClean="0"/>
              <a:t>vardır.Bu</a:t>
            </a:r>
            <a:r>
              <a:rPr lang="tr-TR" sz="3400" dirty="0" smtClean="0"/>
              <a:t> sayı nüfusun  % 2’sini oluşturmaktadır.</a:t>
            </a:r>
          </a:p>
          <a:p>
            <a:pPr marL="0" indent="0" algn="just">
              <a:buNone/>
            </a:pPr>
            <a:endParaRPr lang="tr-TR" sz="3400" dirty="0" smtClean="0"/>
          </a:p>
          <a:p>
            <a:pPr marL="0" indent="0" algn="just">
              <a:buNone/>
            </a:pPr>
            <a:r>
              <a:rPr lang="tr-TR" sz="3400" dirty="0"/>
              <a:t> </a:t>
            </a:r>
            <a:r>
              <a:rPr lang="tr-TR" sz="3400" dirty="0" smtClean="0"/>
              <a:t>      Bu </a:t>
            </a:r>
            <a:r>
              <a:rPr lang="tr-TR" sz="3400" dirty="0"/>
              <a:t>nedenle  ender rastlanan özel yetenekli çocukların fark </a:t>
            </a:r>
            <a:r>
              <a:rPr lang="tr-TR" sz="3400" dirty="0" smtClean="0"/>
              <a:t>edilmesi, </a:t>
            </a:r>
            <a:r>
              <a:rPr lang="tr-TR" altLang="tr-TR" sz="3400" dirty="0" smtClean="0"/>
              <a:t> </a:t>
            </a:r>
            <a:r>
              <a:rPr lang="tr-TR" altLang="tr-TR" sz="3400" dirty="0"/>
              <a:t>erken yaşta tanılanmaları, gereksinim duydukları eğitime yönlendirilmeleri ve kendilerine uygun eğitimi almalarının sağlanması, ülkemizin </a:t>
            </a:r>
            <a:r>
              <a:rPr lang="tr-TR" altLang="tr-TR" sz="3400" dirty="0" smtClean="0"/>
              <a:t>kalkınması ve toplumun geleceği açısından </a:t>
            </a:r>
            <a:r>
              <a:rPr lang="tr-TR" altLang="tr-TR" sz="3400" dirty="0"/>
              <a:t>son derece önemlidir. </a:t>
            </a:r>
          </a:p>
          <a:p>
            <a:pPr marL="0" indent="0" algn="just">
              <a:buNone/>
            </a:pPr>
            <a:endParaRPr lang="tr-TR" sz="3400" dirty="0"/>
          </a:p>
          <a:p>
            <a:pPr marL="0" indent="0" algn="just">
              <a:buNone/>
            </a:pPr>
            <a:r>
              <a:rPr lang="tr-TR" sz="3400" dirty="0" smtClean="0"/>
              <a:t>      Özel Yetenekli  Çocukların bir tanesinin bile eğitim kapsamı dışında kalması toplum için büyük kayıp olacaktır.</a:t>
            </a:r>
            <a:endParaRPr lang="tr-TR" sz="3400" dirty="0"/>
          </a:p>
        </p:txBody>
      </p:sp>
    </p:spTree>
    <p:extLst>
      <p:ext uri="{BB962C8B-B14F-4D97-AF65-F5344CB8AC3E}">
        <p14:creationId xmlns:p14="http://schemas.microsoft.com/office/powerpoint/2010/main" val="25717453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03648"/>
          </a:xfrm>
          <a:solidFill>
            <a:srgbClr val="C00000"/>
          </a:solidFill>
        </p:spPr>
        <p:txBody>
          <a:bodyPr/>
          <a:lstStyle/>
          <a:p>
            <a:r>
              <a:rPr lang="tr-TR" dirty="0">
                <a:solidFill>
                  <a:schemeClr val="bg1"/>
                </a:solidFill>
              </a:rPr>
              <a:t>Mevcut Durum Nedir?</a:t>
            </a:r>
          </a:p>
        </p:txBody>
      </p:sp>
      <p:sp>
        <p:nvSpPr>
          <p:cNvPr id="3" name="İçerik Yer Tutucusu 2"/>
          <p:cNvSpPr>
            <a:spLocks noGrp="1"/>
          </p:cNvSpPr>
          <p:nvPr>
            <p:ph idx="1"/>
          </p:nvPr>
        </p:nvSpPr>
        <p:spPr/>
        <p:txBody>
          <a:bodyPr>
            <a:normAutofit/>
          </a:bodyPr>
          <a:lstStyle/>
          <a:p>
            <a:pPr marL="0" indent="0" algn="just">
              <a:buNone/>
            </a:pPr>
            <a:r>
              <a:rPr lang="tr-TR" altLang="tr-TR" sz="2400" dirty="0" smtClean="0"/>
              <a:t>         Özel </a:t>
            </a:r>
            <a:r>
              <a:rPr lang="tr-TR" altLang="tr-TR" sz="2400" dirty="0"/>
              <a:t>yetenekli/zekâlı öğrencilerin % 96’sı, hem tanılanmamış hem de özellikleri doğrultusunda bir eğitim desteği almayan grubu oluşturmaktadır. </a:t>
            </a:r>
            <a:endParaRPr lang="tr-TR" altLang="tr-TR" sz="2400" dirty="0" smtClean="0"/>
          </a:p>
          <a:p>
            <a:pPr marL="0" indent="0" algn="just">
              <a:buNone/>
            </a:pPr>
            <a:r>
              <a:rPr lang="tr-TR" altLang="tr-TR" sz="2400" dirty="0" smtClean="0"/>
              <a:t>        Dolayısıyla </a:t>
            </a:r>
            <a:r>
              <a:rPr lang="tr-TR" altLang="tr-TR" sz="2400" dirty="0"/>
              <a:t>ülkemizdeki bireysel farklılıklarına uygun ve bilimsel temellere dayanan destekleyici eğitim etkinliklerinden faydalanan özel yetenekli/zekâlı çocuk </a:t>
            </a:r>
            <a:r>
              <a:rPr lang="tr-TR" altLang="tr-TR" sz="2400" dirty="0" smtClean="0"/>
              <a:t>sayısı, olması </a:t>
            </a:r>
            <a:r>
              <a:rPr lang="tr-TR" altLang="tr-TR" sz="2400" dirty="0"/>
              <a:t>gerekenle kıyaslandığında oldukça sınırlıdır.</a:t>
            </a:r>
          </a:p>
          <a:p>
            <a:pPr algn="just"/>
            <a:endParaRPr lang="tr-TR" sz="2800" dirty="0"/>
          </a:p>
        </p:txBody>
      </p:sp>
    </p:spTree>
    <p:extLst>
      <p:ext uri="{BB962C8B-B14F-4D97-AF65-F5344CB8AC3E}">
        <p14:creationId xmlns:p14="http://schemas.microsoft.com/office/powerpoint/2010/main" val="2713735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C00000"/>
          </a:solidFill>
        </p:spPr>
        <p:txBody>
          <a:bodyPr>
            <a:normAutofit/>
          </a:bodyPr>
          <a:lstStyle/>
          <a:p>
            <a:r>
              <a:rPr lang="tr-TR" sz="3200" dirty="0" smtClean="0">
                <a:solidFill>
                  <a:schemeClr val="bg1"/>
                </a:solidFill>
              </a:rPr>
              <a:t>Mevcut Durum Nedir?</a:t>
            </a:r>
            <a:endParaRPr lang="tr-TR" sz="3200" dirty="0">
              <a:solidFill>
                <a:schemeClr val="bg1"/>
              </a:solidFill>
            </a:endParaRPr>
          </a:p>
        </p:txBody>
      </p:sp>
      <p:sp>
        <p:nvSpPr>
          <p:cNvPr id="3" name="İçerik Yer Tutucusu 2"/>
          <p:cNvSpPr>
            <a:spLocks noGrp="1"/>
          </p:cNvSpPr>
          <p:nvPr>
            <p:ph idx="1"/>
          </p:nvPr>
        </p:nvSpPr>
        <p:spPr>
          <a:xfrm>
            <a:off x="467544" y="1700808"/>
            <a:ext cx="8229600" cy="4525963"/>
          </a:xfrm>
        </p:spPr>
        <p:txBody>
          <a:bodyPr>
            <a:normAutofit/>
          </a:bodyPr>
          <a:lstStyle/>
          <a:p>
            <a:pPr marL="0" indent="0">
              <a:buNone/>
            </a:pPr>
            <a:endParaRPr lang="tr-TR" sz="3400" dirty="0"/>
          </a:p>
          <a:p>
            <a:pPr marL="0" indent="0" algn="just">
              <a:buNone/>
            </a:pPr>
            <a:r>
              <a:rPr lang="tr-TR" sz="3400" dirty="0" smtClean="0"/>
              <a:t>          </a:t>
            </a:r>
            <a:r>
              <a:rPr lang="tr-TR" sz="2800" dirty="0" smtClean="0"/>
              <a:t>Yönetmelik</a:t>
            </a:r>
            <a:r>
              <a:rPr lang="tr-TR" sz="2800" dirty="0"/>
              <a:t>, üstün yetenekli/zekâlı bireyler dâhil olmak üzere özel eğitime ihtiyaç duyan tüm bireylerin “tanılama” ve “yönlendirme” görevini Rehberlik ve Araştırma Merkezleri’ne (RAM) vermiştir. </a:t>
            </a:r>
          </a:p>
          <a:p>
            <a:pPr marL="0" indent="0" algn="just">
              <a:buNone/>
            </a:pPr>
            <a:r>
              <a:rPr lang="tr-TR" sz="3400" dirty="0"/>
              <a:t> </a:t>
            </a:r>
            <a:r>
              <a:rPr lang="tr-TR" sz="3400" dirty="0" smtClean="0"/>
              <a:t>         </a:t>
            </a:r>
          </a:p>
          <a:p>
            <a:pPr algn="just"/>
            <a:endParaRPr lang="tr-TR" sz="3400" dirty="0"/>
          </a:p>
        </p:txBody>
      </p:sp>
    </p:spTree>
    <p:extLst>
      <p:ext uri="{BB962C8B-B14F-4D97-AF65-F5344CB8AC3E}">
        <p14:creationId xmlns:p14="http://schemas.microsoft.com/office/powerpoint/2010/main" val="21713395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C00000"/>
          </a:solidFill>
        </p:spPr>
        <p:txBody>
          <a:bodyPr>
            <a:normAutofit fontScale="90000"/>
          </a:bodyPr>
          <a:lstStyle/>
          <a:p>
            <a:r>
              <a:rPr lang="tr-TR" dirty="0">
                <a:solidFill>
                  <a:schemeClr val="bg1"/>
                </a:solidFill>
              </a:rPr>
              <a:t>Yasal Düzenlemeler ve Eğitim Gerekçeleri</a:t>
            </a:r>
          </a:p>
        </p:txBody>
      </p:sp>
      <p:sp>
        <p:nvSpPr>
          <p:cNvPr id="3" name="İçerik Yer Tutucusu 2"/>
          <p:cNvSpPr>
            <a:spLocks noGrp="1"/>
          </p:cNvSpPr>
          <p:nvPr>
            <p:ph idx="1"/>
          </p:nvPr>
        </p:nvSpPr>
        <p:spPr/>
        <p:txBody>
          <a:bodyPr>
            <a:normAutofit/>
          </a:bodyPr>
          <a:lstStyle/>
          <a:p>
            <a:pPr marL="0" indent="0" algn="just">
              <a:buNone/>
            </a:pPr>
            <a:endParaRPr lang="tr-TR" b="0" dirty="0"/>
          </a:p>
          <a:p>
            <a:pPr marL="0" indent="0" algn="just">
              <a:buNone/>
            </a:pPr>
            <a:r>
              <a:rPr lang="tr-TR" sz="2800" b="0" dirty="0" smtClean="0"/>
              <a:t>        </a:t>
            </a:r>
            <a:r>
              <a:rPr lang="tr-TR" sz="2800" b="0" dirty="0" err="1" smtClean="0"/>
              <a:t>MEB’nin</a:t>
            </a:r>
            <a:r>
              <a:rPr lang="tr-TR" sz="2800" b="0" dirty="0" smtClean="0"/>
              <a:t> 2006 yılında çıkarmış olduğu Özel Eğitim Hizmetleri Yönetmeliği’nde özel yetenekli bireyler özel eğitim ihtiyacı açısından gerekli tüm eğitim hizmetlerinden(</a:t>
            </a:r>
            <a:r>
              <a:rPr lang="tr-TR" sz="2800" b="0" dirty="0" smtClean="0">
                <a:solidFill>
                  <a:srgbClr val="FF0000"/>
                </a:solidFill>
              </a:rPr>
              <a:t>Bilsem, Destek Eğitim Odası)</a:t>
            </a:r>
            <a:r>
              <a:rPr lang="tr-TR" sz="2800" b="0" dirty="0" smtClean="0"/>
              <a:t>yetenekleri doğrultusunda faydalanır.(31.05.2006 tarihli ve 26184 sayılı Özel Eğitim Hizmetleri Yönetmeliği mad.4,2006)</a:t>
            </a:r>
            <a:endParaRPr lang="tr-TR" sz="2800" b="0" dirty="0"/>
          </a:p>
        </p:txBody>
      </p:sp>
    </p:spTree>
    <p:extLst>
      <p:ext uri="{BB962C8B-B14F-4D97-AF65-F5344CB8AC3E}">
        <p14:creationId xmlns:p14="http://schemas.microsoft.com/office/powerpoint/2010/main" val="38921812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3717032"/>
            <a:ext cx="8229600" cy="1143000"/>
          </a:xfrm>
        </p:spPr>
        <p:txBody>
          <a:bodyPr>
            <a:noAutofit/>
          </a:bodyPr>
          <a:lstStyle/>
          <a:p>
            <a:pPr algn="ctr"/>
            <a:r>
              <a:rPr lang="tr-TR" dirty="0">
                <a:solidFill>
                  <a:srgbClr val="FF0000"/>
                </a:solidFill>
              </a:rPr>
              <a:t>Üstün Yetenekli Çocukların </a:t>
            </a:r>
            <a:r>
              <a:rPr lang="tr-TR" dirty="0" smtClean="0">
                <a:solidFill>
                  <a:srgbClr val="FF0000"/>
                </a:solidFill>
              </a:rPr>
              <a:t>Eğitimleri</a:t>
            </a:r>
            <a:endParaRPr lang="tr-TR"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2696"/>
            <a:ext cx="4123431"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510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628800"/>
          </a:xfrm>
          <a:solidFill>
            <a:schemeClr val="bg1">
              <a:lumMod val="85000"/>
            </a:schemeClr>
          </a:solidFill>
        </p:spPr>
        <p:txBody>
          <a:bodyPr>
            <a:normAutofit/>
          </a:bodyPr>
          <a:lstStyle/>
          <a:p>
            <a:r>
              <a:rPr lang="tr-TR" dirty="0" smtClean="0">
                <a:solidFill>
                  <a:srgbClr val="FF0000"/>
                </a:solidFill>
              </a:rPr>
              <a:t>Özel </a:t>
            </a:r>
            <a:r>
              <a:rPr lang="tr-TR" dirty="0">
                <a:solidFill>
                  <a:srgbClr val="FF0000"/>
                </a:solidFill>
              </a:rPr>
              <a:t>Y</a:t>
            </a:r>
            <a:r>
              <a:rPr lang="tr-TR" dirty="0" smtClean="0">
                <a:solidFill>
                  <a:srgbClr val="FF0000"/>
                </a:solidFill>
              </a:rPr>
              <a:t>etenekli Öğrenciler İçin Eğitim Yöntemleri</a:t>
            </a:r>
            <a:endParaRPr lang="tr-TR" dirty="0">
              <a:solidFill>
                <a:srgbClr val="FF0000"/>
              </a:solidFill>
            </a:endParaRPr>
          </a:p>
        </p:txBody>
      </p:sp>
      <p:sp>
        <p:nvSpPr>
          <p:cNvPr id="3" name="İçerik Yer Tutucusu 2"/>
          <p:cNvSpPr>
            <a:spLocks noGrp="1"/>
          </p:cNvSpPr>
          <p:nvPr>
            <p:ph idx="1"/>
          </p:nvPr>
        </p:nvSpPr>
        <p:spPr>
          <a:xfrm>
            <a:off x="457200" y="1600200"/>
            <a:ext cx="4906888" cy="4525963"/>
          </a:xfrm>
        </p:spPr>
        <p:txBody>
          <a:bodyPr>
            <a:normAutofit fontScale="77500" lnSpcReduction="20000"/>
          </a:bodyPr>
          <a:lstStyle/>
          <a:p>
            <a:endParaRPr lang="tr-TR" dirty="0" smtClean="0"/>
          </a:p>
          <a:p>
            <a:pPr marL="0" indent="0">
              <a:buNone/>
            </a:pPr>
            <a:r>
              <a:rPr lang="tr-TR" dirty="0" smtClean="0"/>
              <a:t>      Özel Yetenekli öğrencilerin tanılama süreci yapıldıktan ve potansiyeli belirlendikten sonra gereksinimlerini en iyi şekilde karşılayacak eğitim programı hazırlanmalı ve hizmeti verilmelidir.</a:t>
            </a:r>
          </a:p>
          <a:p>
            <a:pPr marL="0" indent="0">
              <a:buNone/>
            </a:pPr>
            <a:r>
              <a:rPr lang="tr-TR" dirty="0" smtClean="0"/>
              <a:t>      Günümüzde özel yetenekli çocukların eğitim ihtiyaçları:</a:t>
            </a:r>
            <a:endParaRPr lang="tr-TR" dirty="0"/>
          </a:p>
          <a:p>
            <a:r>
              <a:rPr lang="tr-TR" dirty="0" smtClean="0">
                <a:solidFill>
                  <a:srgbClr val="0070C0"/>
                </a:solidFill>
              </a:rPr>
              <a:t>    hızlandırma</a:t>
            </a:r>
          </a:p>
          <a:p>
            <a:r>
              <a:rPr lang="tr-TR" dirty="0" smtClean="0">
                <a:solidFill>
                  <a:srgbClr val="0070C0"/>
                </a:solidFill>
              </a:rPr>
              <a:t>    gruplama    </a:t>
            </a:r>
            <a:endParaRPr lang="tr-TR" dirty="0">
              <a:solidFill>
                <a:srgbClr val="0070C0"/>
              </a:solidFill>
            </a:endParaRPr>
          </a:p>
          <a:p>
            <a:r>
              <a:rPr lang="tr-TR" dirty="0" smtClean="0">
                <a:solidFill>
                  <a:srgbClr val="0070C0"/>
                </a:solidFill>
              </a:rPr>
              <a:t>    zenginleştirme</a:t>
            </a:r>
          </a:p>
          <a:p>
            <a:pPr marL="0" indent="0">
              <a:buNone/>
            </a:pPr>
            <a:r>
              <a:rPr lang="tr-TR" dirty="0" smtClean="0"/>
              <a:t>    yöntemleriyle desteklenmektedir.</a:t>
            </a:r>
          </a:p>
          <a:p>
            <a:endParaRPr lang="tr-TR" dirty="0"/>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835" y="1988840"/>
            <a:ext cx="3291830" cy="4176464"/>
          </a:xfrm>
          <a:prstGeom prst="rect">
            <a:avLst/>
          </a:prstGeom>
        </p:spPr>
      </p:pic>
    </p:spTree>
    <p:extLst>
      <p:ext uri="{BB962C8B-B14F-4D97-AF65-F5344CB8AC3E}">
        <p14:creationId xmlns:p14="http://schemas.microsoft.com/office/powerpoint/2010/main" val="374473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pPr marL="68580" indent="0" algn="ctr" eaLnBrk="1" fontAlgn="auto" hangingPunct="1">
              <a:spcAft>
                <a:spcPts val="0"/>
              </a:spcAft>
              <a:buFont typeface="Wingdings 3"/>
              <a:buNone/>
              <a:defRPr/>
            </a:pPr>
            <a:endParaRPr lang="tr-TR" sz="4000" b="1" dirty="0" smtClean="0">
              <a:effectLst>
                <a:outerShdw blurRad="38100" dist="38100" dir="2700000" algn="tl">
                  <a:srgbClr val="000000">
                    <a:alpha val="43137"/>
                  </a:srgbClr>
                </a:outerShdw>
              </a:effectLst>
            </a:endParaRPr>
          </a:p>
          <a:p>
            <a:pPr marL="68580" indent="0" algn="ctr" eaLnBrk="1" fontAlgn="auto" hangingPunct="1">
              <a:spcAft>
                <a:spcPts val="0"/>
              </a:spcAft>
              <a:buFont typeface="Wingdings 3"/>
              <a:buNone/>
              <a:defRPr/>
            </a:pPr>
            <a:endParaRPr lang="tr-TR" sz="4000" b="1" dirty="0" smtClean="0">
              <a:effectLst>
                <a:outerShdw blurRad="38100" dist="38100" dir="2700000" algn="tl">
                  <a:srgbClr val="000000">
                    <a:alpha val="43137"/>
                  </a:srgbClr>
                </a:outerShdw>
              </a:effectLst>
            </a:endParaRPr>
          </a:p>
          <a:p>
            <a:pPr marL="68580" indent="0" algn="ctr" eaLnBrk="1" fontAlgn="auto" hangingPunct="1">
              <a:spcAft>
                <a:spcPts val="0"/>
              </a:spcAft>
              <a:buFont typeface="Wingdings 3"/>
              <a:buNone/>
              <a:defRPr/>
            </a:pPr>
            <a:endParaRPr lang="tr-TR" sz="4000" b="1" dirty="0" smtClean="0">
              <a:effectLst>
                <a:outerShdw blurRad="38100" dist="38100" dir="2700000" algn="tl">
                  <a:srgbClr val="000000">
                    <a:alpha val="43137"/>
                  </a:srgbClr>
                </a:outerShdw>
              </a:effectLst>
            </a:endParaRPr>
          </a:p>
          <a:p>
            <a:pPr marL="68580" indent="0" algn="ctr" eaLnBrk="1" fontAlgn="auto" hangingPunct="1">
              <a:spcAft>
                <a:spcPts val="0"/>
              </a:spcAft>
              <a:buFont typeface="Wingdings 3"/>
              <a:buNone/>
              <a:defRPr/>
            </a:pPr>
            <a:endParaRPr lang="tr-TR" sz="4000" b="1" dirty="0" smtClean="0">
              <a:effectLst>
                <a:outerShdw blurRad="38100" dist="38100" dir="2700000" algn="tl">
                  <a:srgbClr val="000000">
                    <a:alpha val="43137"/>
                  </a:srgbClr>
                </a:outerShdw>
              </a:effectLst>
            </a:endParaRPr>
          </a:p>
          <a:p>
            <a:pPr marL="68580" indent="0" algn="ctr" eaLnBrk="1" fontAlgn="auto" hangingPunct="1">
              <a:spcAft>
                <a:spcPts val="0"/>
              </a:spcAft>
              <a:buFont typeface="Wingdings 3"/>
              <a:buNone/>
              <a:defRPr/>
            </a:pPr>
            <a:r>
              <a:rPr lang="tr-TR" b="1" dirty="0" smtClean="0">
                <a:solidFill>
                  <a:srgbClr val="C00000"/>
                </a:solidFill>
                <a:effectLst>
                  <a:outerShdw blurRad="38100" dist="38100" dir="2700000" algn="tl">
                    <a:srgbClr val="000000">
                      <a:alpha val="43137"/>
                    </a:srgbClr>
                  </a:outerShdw>
                </a:effectLst>
              </a:rPr>
              <a:t>BİLİM VE SANAT MERKEZLERİ NEDİR? </a:t>
            </a:r>
          </a:p>
          <a:p>
            <a:pPr marL="68580" indent="0" algn="ctr" eaLnBrk="1" fontAlgn="auto" hangingPunct="1">
              <a:spcAft>
                <a:spcPts val="0"/>
              </a:spcAft>
              <a:buFont typeface="Wingdings 3"/>
              <a:buNone/>
              <a:defRPr/>
            </a:pPr>
            <a:r>
              <a:rPr lang="tr-TR" b="1" dirty="0" smtClean="0">
                <a:solidFill>
                  <a:srgbClr val="C00000"/>
                </a:solidFill>
                <a:effectLst>
                  <a:outerShdw blurRad="38100" dist="38100" dir="2700000" algn="tl">
                    <a:srgbClr val="000000">
                      <a:alpha val="43137"/>
                    </a:srgbClr>
                  </a:outerShdw>
                </a:effectLst>
              </a:rPr>
              <a:t>ÖĞRENCİ TANILAMA SÜRECİ</a:t>
            </a:r>
            <a:endParaRPr lang="tr-TR" b="1" dirty="0">
              <a:solidFill>
                <a:srgbClr val="C00000"/>
              </a:solidFill>
              <a:effectLst>
                <a:outerShdw blurRad="38100" dist="38100" dir="2700000" algn="tl">
                  <a:srgbClr val="000000">
                    <a:alpha val="43137"/>
                  </a:srgbClr>
                </a:outerShdw>
              </a:effectLst>
            </a:endParaRPr>
          </a:p>
          <a:p>
            <a:pPr marL="68580" indent="0" algn="ctr" eaLnBrk="1" fontAlgn="auto" hangingPunct="1">
              <a:spcAft>
                <a:spcPts val="0"/>
              </a:spcAft>
              <a:buFont typeface="Wingdings 3"/>
              <a:buNone/>
              <a:defRPr/>
            </a:pPr>
            <a:endParaRPr lang="tr-TR" sz="1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895791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08504" cy="1714153"/>
          </a:xfrm>
          <a:blipFill>
            <a:blip r:embed="rId2"/>
            <a:tile tx="0" ty="0" sx="100000" sy="100000" flip="none" algn="tl"/>
          </a:blipFill>
        </p:spPr>
        <p:txBody>
          <a:bodyPr>
            <a:normAutofit/>
          </a:bodyPr>
          <a:lstStyle/>
          <a:p>
            <a:r>
              <a:rPr lang="tr-TR" dirty="0">
                <a:solidFill>
                  <a:srgbClr val="FF0000"/>
                </a:solidFill>
              </a:rPr>
              <a:t>Özel Yetenekli Öğrencilerin Tanılanma Süreci</a:t>
            </a:r>
            <a:endParaRPr lang="tr-TR" dirty="0"/>
          </a:p>
        </p:txBody>
      </p:sp>
      <p:sp>
        <p:nvSpPr>
          <p:cNvPr id="3" name="İçerik Yer Tutucusu 2"/>
          <p:cNvSpPr>
            <a:spLocks noGrp="1"/>
          </p:cNvSpPr>
          <p:nvPr>
            <p:ph idx="1"/>
          </p:nvPr>
        </p:nvSpPr>
        <p:spPr/>
        <p:txBody>
          <a:bodyPr/>
          <a:lstStyle/>
          <a:p>
            <a:endParaRPr lang="tr-TR" dirty="0" smtClean="0"/>
          </a:p>
          <a:p>
            <a:pPr marL="0" indent="0" algn="just">
              <a:buNone/>
            </a:pPr>
            <a:r>
              <a:rPr lang="tr-TR" dirty="0"/>
              <a:t> </a:t>
            </a:r>
            <a:r>
              <a:rPr lang="tr-TR" dirty="0" smtClean="0"/>
              <a:t>     </a:t>
            </a:r>
            <a:r>
              <a:rPr lang="tr-TR" sz="2800" dirty="0" smtClean="0"/>
              <a:t>Özel yetenekli bireylere yetenek ve potansiyellerini ortaya koyabilecekleri eğitim ortamlarının sağlanması konusunda erken ve doğru tanılama önemlidir.</a:t>
            </a:r>
            <a:endParaRPr lang="tr-TR" sz="2800" dirty="0"/>
          </a:p>
        </p:txBody>
      </p:sp>
    </p:spTree>
    <p:extLst>
      <p:ext uri="{BB962C8B-B14F-4D97-AF65-F5344CB8AC3E}">
        <p14:creationId xmlns:p14="http://schemas.microsoft.com/office/powerpoint/2010/main" val="2140197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blipFill>
            <a:blip r:embed="rId2"/>
            <a:tile tx="0" ty="0" sx="100000" sy="100000" flip="none" algn="tl"/>
          </a:blipFill>
        </p:spPr>
        <p:txBody>
          <a:bodyPr>
            <a:normAutofit fontScale="90000"/>
          </a:bodyPr>
          <a:lstStyle/>
          <a:p>
            <a:r>
              <a:rPr lang="tr-TR" dirty="0">
                <a:solidFill>
                  <a:srgbClr val="FF0000"/>
                </a:solidFill>
              </a:rPr>
              <a:t>Özel Yetenekli Öğrencilerin Tanılanma Süreci</a:t>
            </a:r>
            <a:endParaRPr lang="tr-TR" dirty="0"/>
          </a:p>
        </p:txBody>
      </p:sp>
      <p:sp>
        <p:nvSpPr>
          <p:cNvPr id="3" name="İçerik Yer Tutucusu 2"/>
          <p:cNvSpPr>
            <a:spLocks noGrp="1"/>
          </p:cNvSpPr>
          <p:nvPr>
            <p:ph idx="1"/>
          </p:nvPr>
        </p:nvSpPr>
        <p:spPr/>
        <p:txBody>
          <a:bodyPr>
            <a:normAutofit fontScale="85000" lnSpcReduction="10000"/>
          </a:bodyPr>
          <a:lstStyle/>
          <a:p>
            <a:pPr marL="0" indent="0" algn="just">
              <a:buNone/>
            </a:pPr>
            <a:r>
              <a:rPr lang="tr-TR" dirty="0" smtClean="0">
                <a:solidFill>
                  <a:srgbClr val="00B0F0"/>
                </a:solidFill>
              </a:rPr>
              <a:t>     </a:t>
            </a:r>
            <a:r>
              <a:rPr lang="tr-TR" dirty="0" smtClean="0">
                <a:solidFill>
                  <a:srgbClr val="C00000"/>
                </a:solidFill>
              </a:rPr>
              <a:t>Ülkemizde özel yetenekli bireylerin tanılanması iki şekilde yapılmaktadır.</a:t>
            </a:r>
          </a:p>
          <a:p>
            <a:pPr marL="0" indent="0" algn="just">
              <a:buNone/>
            </a:pPr>
            <a:r>
              <a:rPr lang="tr-TR" dirty="0" smtClean="0">
                <a:solidFill>
                  <a:schemeClr val="tx1">
                    <a:lumMod val="75000"/>
                    <a:lumOff val="25000"/>
                  </a:schemeClr>
                </a:solidFill>
              </a:rPr>
              <a:t>      </a:t>
            </a:r>
            <a:r>
              <a:rPr lang="tr-TR" dirty="0" smtClean="0">
                <a:solidFill>
                  <a:schemeClr val="tx1">
                    <a:lumMod val="85000"/>
                    <a:lumOff val="15000"/>
                  </a:schemeClr>
                </a:solidFill>
              </a:rPr>
              <a:t>Bireyin BİLSEM sürecinde tanılanması ya da RAM’lara başvuru yaparak eğitsel tanılamanın yapılması,</a:t>
            </a:r>
          </a:p>
          <a:p>
            <a:pPr marL="0" indent="0" algn="just">
              <a:buNone/>
            </a:pPr>
            <a:r>
              <a:rPr lang="tr-TR" dirty="0">
                <a:solidFill>
                  <a:schemeClr val="tx1">
                    <a:lumMod val="85000"/>
                    <a:lumOff val="15000"/>
                  </a:schemeClr>
                </a:solidFill>
              </a:rPr>
              <a:t> </a:t>
            </a:r>
            <a:r>
              <a:rPr lang="tr-TR" dirty="0" smtClean="0">
                <a:solidFill>
                  <a:schemeClr val="tx1">
                    <a:lumMod val="85000"/>
                    <a:lumOff val="15000"/>
                  </a:schemeClr>
                </a:solidFill>
              </a:rPr>
              <a:t>    Bakanlıkça belirlenen yaşı ve sınıf seviyesi esas alınarak ve genel zihinsel </a:t>
            </a:r>
            <a:r>
              <a:rPr lang="tr-TR" dirty="0" err="1" smtClean="0">
                <a:solidFill>
                  <a:schemeClr val="tx1">
                    <a:lumMod val="85000"/>
                    <a:lumOff val="15000"/>
                  </a:schemeClr>
                </a:solidFill>
              </a:rPr>
              <a:t>yetenek,görsel</a:t>
            </a:r>
            <a:r>
              <a:rPr lang="tr-TR" dirty="0" smtClean="0">
                <a:solidFill>
                  <a:schemeClr val="tx1">
                    <a:lumMod val="85000"/>
                    <a:lumOff val="15000"/>
                  </a:schemeClr>
                </a:solidFill>
              </a:rPr>
              <a:t> sanatlar ile müzik alanlarında ,özel yetenekli  olduğu düşünülen öğrencilerin </a:t>
            </a:r>
            <a:r>
              <a:rPr lang="tr-TR" dirty="0" err="1" smtClean="0">
                <a:solidFill>
                  <a:schemeClr val="tx1">
                    <a:lumMod val="85000"/>
                    <a:lumOff val="15000"/>
                  </a:schemeClr>
                </a:solidFill>
              </a:rPr>
              <a:t>BİLSEM’lere</a:t>
            </a:r>
            <a:r>
              <a:rPr lang="tr-TR" dirty="0" smtClean="0">
                <a:solidFill>
                  <a:schemeClr val="tx1">
                    <a:lumMod val="85000"/>
                    <a:lumOff val="15000"/>
                  </a:schemeClr>
                </a:solidFill>
              </a:rPr>
              <a:t> aday gösterilmesi ile ilgili </a:t>
            </a:r>
            <a:r>
              <a:rPr lang="tr-TR" dirty="0" err="1" smtClean="0">
                <a:solidFill>
                  <a:schemeClr val="tx1">
                    <a:lumMod val="85000"/>
                    <a:lumOff val="15000"/>
                  </a:schemeClr>
                </a:solidFill>
              </a:rPr>
              <a:t>işlemler,Bakanlıkça</a:t>
            </a:r>
            <a:r>
              <a:rPr lang="tr-TR" dirty="0" smtClean="0">
                <a:solidFill>
                  <a:schemeClr val="tx1">
                    <a:lumMod val="85000"/>
                    <a:lumOff val="15000"/>
                  </a:schemeClr>
                </a:solidFill>
              </a:rPr>
              <a:t> yayımlanan  tanılama takvimi doğrultusunda  yürütülür.( </a:t>
            </a:r>
            <a:r>
              <a:rPr lang="tr-TR" dirty="0" err="1" smtClean="0">
                <a:solidFill>
                  <a:schemeClr val="tx1">
                    <a:lumMod val="85000"/>
                    <a:lumOff val="15000"/>
                  </a:schemeClr>
                </a:solidFill>
              </a:rPr>
              <a:t>Meb.BİLSEM</a:t>
            </a:r>
            <a:r>
              <a:rPr lang="tr-TR" dirty="0" smtClean="0">
                <a:solidFill>
                  <a:schemeClr val="tx1">
                    <a:lumMod val="85000"/>
                    <a:lumOff val="15000"/>
                  </a:schemeClr>
                </a:solidFill>
              </a:rPr>
              <a:t> Yönergesi,2016)</a:t>
            </a:r>
            <a:endParaRPr lang="tr-TR" dirty="0">
              <a:solidFill>
                <a:schemeClr val="tx1">
                  <a:lumMod val="85000"/>
                  <a:lumOff val="15000"/>
                </a:schemeClr>
              </a:solidFill>
            </a:endParaRPr>
          </a:p>
          <a:p>
            <a:pPr marL="0" indent="0">
              <a:buNone/>
            </a:pPr>
            <a:endParaRPr lang="tr-TR" dirty="0"/>
          </a:p>
        </p:txBody>
      </p:sp>
    </p:spTree>
    <p:extLst>
      <p:ext uri="{BB962C8B-B14F-4D97-AF65-F5344CB8AC3E}">
        <p14:creationId xmlns:p14="http://schemas.microsoft.com/office/powerpoint/2010/main" val="12651592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676" y="0"/>
            <a:ext cx="9128323" cy="1354162"/>
          </a:xfrm>
          <a:blipFill>
            <a:blip r:embed="rId2"/>
            <a:tile tx="0" ty="0" sx="100000" sy="100000" flip="none" algn="tl"/>
          </a:blipFill>
        </p:spPr>
        <p:txBody>
          <a:bodyPr>
            <a:normAutofit fontScale="90000"/>
          </a:bodyPr>
          <a:lstStyle/>
          <a:p>
            <a:r>
              <a:rPr lang="tr-TR" dirty="0" smtClean="0">
                <a:solidFill>
                  <a:srgbClr val="FF0000"/>
                </a:solidFill>
              </a:rPr>
              <a:t>Özel Yetenekli Öğrencilerin Tanılanma Süreci</a:t>
            </a:r>
            <a:endParaRPr lang="tr-TR" dirty="0">
              <a:solidFill>
                <a:srgbClr val="FF0000"/>
              </a:solidFill>
            </a:endParaRPr>
          </a:p>
        </p:txBody>
      </p:sp>
      <p:sp>
        <p:nvSpPr>
          <p:cNvPr id="3" name="İçerik Yer Tutucusu 2"/>
          <p:cNvSpPr>
            <a:spLocks noGrp="1"/>
          </p:cNvSpPr>
          <p:nvPr>
            <p:ph idx="1"/>
          </p:nvPr>
        </p:nvSpPr>
        <p:spPr>
          <a:xfrm>
            <a:off x="457200" y="1772816"/>
            <a:ext cx="8229600" cy="4353347"/>
          </a:xfrm>
        </p:spPr>
        <p:txBody>
          <a:bodyPr>
            <a:noAutofit/>
          </a:bodyPr>
          <a:lstStyle/>
          <a:p>
            <a:pPr marL="0" indent="0" algn="just">
              <a:buNone/>
            </a:pPr>
            <a:r>
              <a:rPr lang="tr-TR" sz="2800" dirty="0" smtClean="0"/>
              <a:t>          Bilim </a:t>
            </a:r>
            <a:r>
              <a:rPr lang="tr-TR" sz="2800" dirty="0"/>
              <a:t>ve sanat merkezleri; okul öncesi eğitim, ilkokul, ortaokul ve lise çağındaki </a:t>
            </a:r>
            <a:r>
              <a:rPr lang="tr-TR" sz="2800" dirty="0" smtClean="0"/>
              <a:t>özel yetenekli </a:t>
            </a:r>
            <a:r>
              <a:rPr lang="tr-TR" sz="2800" dirty="0"/>
              <a:t>öğrencilerin (resim, müzik ve genel zihinsel yetenek) örgün </a:t>
            </a:r>
            <a:r>
              <a:rPr lang="tr-TR" sz="2800" dirty="0" smtClean="0"/>
              <a:t>eğitim kurumlarındaki </a:t>
            </a:r>
            <a:r>
              <a:rPr lang="tr-TR" sz="2800" dirty="0"/>
              <a:t>eğitimlerini aksatmayacak şekilde bireysel yeteneklerinin </a:t>
            </a:r>
            <a:r>
              <a:rPr lang="tr-TR" sz="2800" dirty="0" smtClean="0"/>
              <a:t>farkında olmalarını </a:t>
            </a:r>
            <a:r>
              <a:rPr lang="tr-TR" sz="2800" dirty="0"/>
              <a:t>ve kapasitelerini geliştirerek en üst düzeyde kullanmalarını </a:t>
            </a:r>
            <a:r>
              <a:rPr lang="tr-TR" sz="2800" dirty="0" smtClean="0"/>
              <a:t>sağlamak amacıyla </a:t>
            </a:r>
            <a:r>
              <a:rPr lang="tr-TR" sz="2800" dirty="0"/>
              <a:t>açılmış olan bağımsız özel eğitim kurumlarıdır</a:t>
            </a:r>
            <a:r>
              <a:rPr lang="tr-TR" sz="2800" dirty="0" smtClean="0">
                <a:solidFill>
                  <a:srgbClr val="C00000"/>
                </a:solidFill>
              </a:rPr>
              <a:t>.( 2016-2017</a:t>
            </a:r>
            <a:r>
              <a:rPr lang="tr-TR" sz="2000" dirty="0">
                <a:solidFill>
                  <a:srgbClr val="C00000"/>
                </a:solidFill>
              </a:rPr>
              <a:t> </a:t>
            </a:r>
            <a:r>
              <a:rPr lang="tr-TR" sz="2000" dirty="0" smtClean="0">
                <a:solidFill>
                  <a:srgbClr val="C00000"/>
                </a:solidFill>
              </a:rPr>
              <a:t>Bilim ve Sanat Merkezleri Öğrenci Tanılama  Kılavuzu,)</a:t>
            </a:r>
            <a:endParaRPr lang="tr-TR" sz="2000" dirty="0">
              <a:solidFill>
                <a:srgbClr val="C00000"/>
              </a:solidFill>
            </a:endParaRPr>
          </a:p>
        </p:txBody>
      </p:sp>
    </p:spTree>
    <p:extLst>
      <p:ext uri="{BB962C8B-B14F-4D97-AF65-F5344CB8AC3E}">
        <p14:creationId xmlns:p14="http://schemas.microsoft.com/office/powerpoint/2010/main" val="2093661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5266928" cy="4525963"/>
          </a:xfrm>
        </p:spPr>
        <p:txBody>
          <a:bodyPr>
            <a:normAutofit/>
          </a:bodyPr>
          <a:lstStyle/>
          <a:p>
            <a:endParaRPr lang="tr-TR" dirty="0" smtClean="0"/>
          </a:p>
          <a:p>
            <a:r>
              <a:rPr lang="tr-TR" sz="3200" dirty="0" err="1">
                <a:solidFill>
                  <a:srgbClr val="00B0F0"/>
                </a:solidFill>
              </a:rPr>
              <a:t>Terman</a:t>
            </a:r>
            <a:r>
              <a:rPr lang="tr-TR" sz="3200" dirty="0"/>
              <a:t> </a:t>
            </a:r>
            <a:r>
              <a:rPr lang="tr-TR" sz="3200" dirty="0" smtClean="0"/>
              <a:t>üstün </a:t>
            </a:r>
            <a:r>
              <a:rPr lang="tr-TR" sz="3200" dirty="0"/>
              <a:t>zekâyı </a:t>
            </a:r>
            <a:r>
              <a:rPr lang="tr-TR" sz="3200" dirty="0">
                <a:solidFill>
                  <a:srgbClr val="7030A0"/>
                </a:solidFill>
              </a:rPr>
              <a:t>IQ</a:t>
            </a:r>
            <a:r>
              <a:rPr lang="tr-TR" sz="3200" dirty="0"/>
              <a:t> ile eş değer tutmuş ve zekâ testlerinde belli bir puanı alan ve</a:t>
            </a:r>
            <a:r>
              <a:rPr lang="tr-TR" sz="3200" dirty="0">
                <a:solidFill>
                  <a:srgbClr val="C00000"/>
                </a:solidFill>
              </a:rPr>
              <a:t> üst dilime girebilenleri </a:t>
            </a:r>
            <a:r>
              <a:rPr lang="tr-TR" sz="3200" dirty="0"/>
              <a:t>üstün zekâlı olarak kabul etmiştir</a:t>
            </a:r>
            <a:r>
              <a:rPr lang="tr-TR" sz="3200" dirty="0" smtClean="0"/>
              <a:t>. </a:t>
            </a:r>
          </a:p>
        </p:txBody>
      </p:sp>
      <p:sp>
        <p:nvSpPr>
          <p:cNvPr id="3" name="Başlık 2"/>
          <p:cNvSpPr>
            <a:spLocks noGrp="1"/>
          </p:cNvSpPr>
          <p:nvPr>
            <p:ph type="title"/>
          </p:nvPr>
        </p:nvSpPr>
        <p:spPr>
          <a:xfrm>
            <a:off x="827584" y="188640"/>
            <a:ext cx="7521575" cy="549275"/>
          </a:xfrm>
        </p:spPr>
        <p:txBody>
          <a:bodyPr/>
          <a:lstStyle/>
          <a:p>
            <a:pPr algn="ctr"/>
            <a:r>
              <a:rPr lang="tr-TR" dirty="0" smtClean="0">
                <a:solidFill>
                  <a:schemeClr val="bg1"/>
                </a:solidFill>
              </a:rPr>
              <a:t>Üstün Yetenek Nedir?</a:t>
            </a:r>
            <a:endParaRPr lang="tr-TR" dirty="0">
              <a:solidFill>
                <a:schemeClr val="bg1"/>
              </a:solidFill>
            </a:endParaRPr>
          </a:p>
        </p:txBody>
      </p:sp>
      <p:pic>
        <p:nvPicPr>
          <p:cNvPr id="4" name="Resim 3"/>
          <p:cNvPicPr>
            <a:picLocks noChangeAspect="1"/>
          </p:cNvPicPr>
          <p:nvPr/>
        </p:nvPicPr>
        <p:blipFill>
          <a:blip r:embed="rId3"/>
          <a:stretch>
            <a:fillRect/>
          </a:stretch>
        </p:blipFill>
        <p:spPr>
          <a:xfrm>
            <a:off x="5724128" y="2276872"/>
            <a:ext cx="3159503" cy="237626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937117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50796" cy="1260723"/>
          </a:xfrm>
          <a:blipFill>
            <a:blip r:embed="rId2"/>
            <a:tile tx="0" ty="0" sx="100000" sy="100000" flip="none" algn="tl"/>
          </a:blipFill>
        </p:spPr>
        <p:txBody>
          <a:bodyPr>
            <a:normAutofit fontScale="90000"/>
          </a:bodyPr>
          <a:lstStyle/>
          <a:p>
            <a:r>
              <a:rPr lang="tr-TR" dirty="0" smtClean="0">
                <a:solidFill>
                  <a:srgbClr val="FF0000"/>
                </a:solidFill>
              </a:rPr>
              <a:t>Özel Yetenekli Öğrencilerin Tanılanma</a:t>
            </a:r>
            <a:br>
              <a:rPr lang="tr-TR" dirty="0" smtClean="0">
                <a:solidFill>
                  <a:srgbClr val="FF0000"/>
                </a:solidFill>
              </a:rPr>
            </a:br>
            <a:r>
              <a:rPr lang="tr-TR" dirty="0" smtClean="0">
                <a:solidFill>
                  <a:srgbClr val="FF0000"/>
                </a:solidFill>
              </a:rPr>
              <a:t>Süreci</a:t>
            </a:r>
            <a:endParaRPr lang="tr-TR" dirty="0"/>
          </a:p>
        </p:txBody>
      </p:sp>
      <p:sp>
        <p:nvSpPr>
          <p:cNvPr id="3" name="İçerik Yer Tutucusu 2"/>
          <p:cNvSpPr>
            <a:spLocks noGrp="1"/>
          </p:cNvSpPr>
          <p:nvPr>
            <p:ph idx="1"/>
          </p:nvPr>
        </p:nvSpPr>
        <p:spPr/>
        <p:txBody>
          <a:bodyPr/>
          <a:lstStyle/>
          <a:p>
            <a:pPr marL="0" indent="0" algn="just">
              <a:buNone/>
            </a:pPr>
            <a:r>
              <a:rPr lang="tr-TR" dirty="0" smtClean="0">
                <a:solidFill>
                  <a:srgbClr val="FF0000"/>
                </a:solidFill>
              </a:rPr>
              <a:t>         Bilim </a:t>
            </a:r>
            <a:r>
              <a:rPr lang="tr-TR" dirty="0">
                <a:solidFill>
                  <a:srgbClr val="FF0000"/>
                </a:solidFill>
              </a:rPr>
              <a:t>Sanat Merkezleri 81 ilde 116 merkezde hizmet vermektedir</a:t>
            </a:r>
            <a:r>
              <a:rPr lang="tr-TR" dirty="0" smtClean="0">
                <a:solidFill>
                  <a:srgbClr val="FF0000"/>
                </a:solidFill>
              </a:rPr>
              <a:t>.</a:t>
            </a:r>
          </a:p>
          <a:p>
            <a:pPr marL="0" indent="0" algn="just">
              <a:buNone/>
            </a:pPr>
            <a:r>
              <a:rPr lang="tr-TR" dirty="0" smtClean="0"/>
              <a:t>          </a:t>
            </a:r>
            <a:r>
              <a:rPr lang="tr-TR" sz="2800" dirty="0" smtClean="0"/>
              <a:t>Bu merkezlerde öğrenciler uyum</a:t>
            </a:r>
            <a:r>
              <a:rPr lang="tr-TR" sz="2800" dirty="0"/>
              <a:t>, destek eğitimi, bireysel yetenekleri fark ettirme, özel </a:t>
            </a:r>
            <a:r>
              <a:rPr lang="tr-TR" sz="2800" dirty="0" smtClean="0"/>
              <a:t>yetenekleri geliştirme ve proje </a:t>
            </a:r>
            <a:r>
              <a:rPr lang="tr-TR" sz="2800" dirty="0"/>
              <a:t>üretimi/yönetimi alanlarında düzenlenmiş eğitim programlarına alınırlar</a:t>
            </a:r>
            <a:r>
              <a:rPr lang="tr-TR" sz="2800" dirty="0" smtClean="0"/>
              <a:t>.(Özel Eğit.ve </a:t>
            </a:r>
            <a:r>
              <a:rPr lang="tr-TR" sz="2800" dirty="0" err="1" smtClean="0"/>
              <a:t>Reh</a:t>
            </a:r>
            <a:r>
              <a:rPr lang="tr-TR" sz="2800" dirty="0" smtClean="0"/>
              <a:t>. </a:t>
            </a:r>
            <a:r>
              <a:rPr lang="tr-TR" sz="2800" dirty="0" err="1" smtClean="0"/>
              <a:t>Hiz.Genel</a:t>
            </a:r>
            <a:r>
              <a:rPr lang="tr-TR" sz="2800" dirty="0" smtClean="0"/>
              <a:t> </a:t>
            </a:r>
            <a:r>
              <a:rPr lang="tr-TR" sz="2800" dirty="0" err="1" smtClean="0"/>
              <a:t>Müd</a:t>
            </a:r>
            <a:r>
              <a:rPr lang="tr-TR" sz="2800" dirty="0" smtClean="0"/>
              <a:t>.)</a:t>
            </a:r>
            <a:endParaRPr lang="tr-TR" sz="2800" dirty="0">
              <a:solidFill>
                <a:srgbClr val="FF0000"/>
              </a:solidFill>
            </a:endParaRPr>
          </a:p>
          <a:p>
            <a:pPr marL="0" indent="0" algn="just">
              <a:buNone/>
            </a:pPr>
            <a:endParaRPr lang="tr-TR" dirty="0">
              <a:solidFill>
                <a:srgbClr val="FF0000"/>
              </a:solidFill>
            </a:endParaRPr>
          </a:p>
        </p:txBody>
      </p:sp>
    </p:spTree>
    <p:extLst>
      <p:ext uri="{BB962C8B-B14F-4D97-AF65-F5344CB8AC3E}">
        <p14:creationId xmlns:p14="http://schemas.microsoft.com/office/powerpoint/2010/main" val="8889821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08912" cy="1512168"/>
          </a:xfrm>
        </p:spPr>
        <p:txBody>
          <a:bodyPr/>
          <a:lstStyle/>
          <a:p>
            <a:r>
              <a:rPr lang="tr-TR" dirty="0" smtClean="0">
                <a:solidFill>
                  <a:srgbClr val="FF0000"/>
                </a:solidFill>
              </a:rPr>
              <a:t>                                               PROJE</a:t>
            </a:r>
            <a:endParaRPr lang="tr-TR" dirty="0">
              <a:solidFill>
                <a:srgbClr val="FF0000"/>
              </a:solidFill>
            </a:endParaRPr>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8172400" cy="4104456"/>
          </a:xfrm>
          <a:prstGeom prst="rect">
            <a:avLst/>
          </a:prstGeom>
          <a:noFill/>
          <a:ln>
            <a:noFill/>
          </a:ln>
        </p:spPr>
      </p:pic>
    </p:spTree>
    <p:extLst>
      <p:ext uri="{BB962C8B-B14F-4D97-AF65-F5344CB8AC3E}">
        <p14:creationId xmlns:p14="http://schemas.microsoft.com/office/powerpoint/2010/main" val="5433471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147248" cy="1728192"/>
          </a:xfrm>
        </p:spPr>
        <p:txBody>
          <a:bodyPr>
            <a:normAutofit fontScale="90000"/>
          </a:bodyPr>
          <a:lstStyle/>
          <a:p>
            <a:pPr lvl="0" fontAlgn="base">
              <a:spcBef>
                <a:spcPts val="800"/>
              </a:spcBef>
              <a:spcAft>
                <a:spcPct val="0"/>
              </a:spcAft>
            </a:pPr>
            <a:r>
              <a:rPr lang="tr-TR" altLang="tr-TR" sz="2400" b="1" dirty="0" smtClean="0">
                <a:solidFill>
                  <a:prstClr val="black"/>
                </a:solidFill>
                <a:latin typeface="Times New Roman" pitchFamily="18" charset="0"/>
                <a:ea typeface="+mn-ea"/>
                <a:cs typeface="Times New Roman" pitchFamily="18" charset="0"/>
              </a:rPr>
              <a:t>1, </a:t>
            </a:r>
            <a:r>
              <a:rPr lang="tr-TR" altLang="tr-TR" sz="2400" b="1" dirty="0">
                <a:solidFill>
                  <a:prstClr val="black"/>
                </a:solidFill>
                <a:latin typeface="Times New Roman" pitchFamily="18" charset="0"/>
                <a:ea typeface="+mn-ea"/>
                <a:cs typeface="Times New Roman" pitchFamily="18" charset="0"/>
              </a:rPr>
              <a:t>2 ve 3. sınıf düzeyindeki öğrencilerin, sınıf öğretmeni tarafından yetenek alanlarına (genel zihinsel, resim ve müzik) göre aday gösterilir. Seçim süreci üç aşamada gerçekleşmektedir.</a:t>
            </a:r>
            <a:br>
              <a:rPr lang="tr-TR" altLang="tr-TR" sz="2400" b="1" dirty="0">
                <a:solidFill>
                  <a:prstClr val="black"/>
                </a:solidFill>
                <a:latin typeface="Times New Roman" pitchFamily="18" charset="0"/>
                <a:ea typeface="+mn-ea"/>
                <a:cs typeface="Times New Roman" pitchFamily="18" charset="0"/>
              </a:rPr>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7365935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4976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80512" cy="1224136"/>
          </a:xfrm>
          <a:solidFill>
            <a:srgbClr val="FF9900"/>
          </a:solidFill>
        </p:spPr>
        <p:txBody>
          <a:bodyPr>
            <a:normAutofit/>
          </a:bodyPr>
          <a:lstStyle/>
          <a:p>
            <a:pPr lvl="0"/>
            <a:r>
              <a:rPr lang="tr-TR" sz="2800" b="1" dirty="0"/>
              <a:t>Gözlem Formlarının Doldurulması</a:t>
            </a:r>
            <a:r>
              <a:rPr lang="tr-TR" b="1" dirty="0"/>
              <a:t/>
            </a:r>
            <a:br>
              <a:rPr lang="tr-TR" b="1" dirty="0"/>
            </a:br>
            <a:endParaRPr lang="tr-TR" dirty="0"/>
          </a:p>
        </p:txBody>
      </p:sp>
      <p:sp>
        <p:nvSpPr>
          <p:cNvPr id="5" name="İçerik Yer Tutucusu 2"/>
          <p:cNvSpPr>
            <a:spLocks noGrp="1"/>
          </p:cNvSpPr>
          <p:nvPr>
            <p:ph idx="1"/>
          </p:nvPr>
        </p:nvSpPr>
        <p:spPr>
          <a:xfrm>
            <a:off x="457200" y="1600200"/>
            <a:ext cx="8229600" cy="4525963"/>
          </a:xfrm>
        </p:spPr>
        <p:txBody>
          <a:bodyPr>
            <a:normAutofit fontScale="92500"/>
          </a:bodyPr>
          <a:lstStyle/>
          <a:p>
            <a:pPr marL="0" indent="0">
              <a:buNone/>
            </a:pPr>
            <a:r>
              <a:rPr lang="tr-TR" dirty="0" smtClean="0"/>
              <a:t>      </a:t>
            </a:r>
            <a:r>
              <a:rPr lang="tr-TR" sz="3000" dirty="0" smtClean="0"/>
              <a:t>Genel </a:t>
            </a:r>
            <a:r>
              <a:rPr lang="tr-TR" sz="3000" dirty="0" err="1" smtClean="0"/>
              <a:t>zihinsel,görsel</a:t>
            </a:r>
            <a:r>
              <a:rPr lang="tr-TR" sz="3000" dirty="0" smtClean="0"/>
              <a:t> sanatlar ve müzik yetenek alanlarında yetenekli olduğu düşünülen öğrencinin sınıf öğretmeni tarafından e-okul sistemi </a:t>
            </a:r>
            <a:r>
              <a:rPr lang="tr-TR" sz="3000" dirty="0" err="1" smtClean="0"/>
              <a:t>üzerinden‘</a:t>
            </a:r>
            <a:r>
              <a:rPr lang="tr-TR" sz="3000" dirty="0" err="1" smtClean="0">
                <a:solidFill>
                  <a:srgbClr val="FF0000"/>
                </a:solidFill>
              </a:rPr>
              <a:t>’Gözlem</a:t>
            </a:r>
            <a:r>
              <a:rPr lang="tr-TR" sz="3000" dirty="0" smtClean="0">
                <a:solidFill>
                  <a:srgbClr val="FF0000"/>
                </a:solidFill>
              </a:rPr>
              <a:t> </a:t>
            </a:r>
            <a:r>
              <a:rPr lang="tr-TR" sz="3000" dirty="0" err="1" smtClean="0">
                <a:solidFill>
                  <a:srgbClr val="FF0000"/>
                </a:solidFill>
              </a:rPr>
              <a:t>Formu’</a:t>
            </a:r>
            <a:r>
              <a:rPr lang="tr-TR" sz="3000" dirty="0" err="1" smtClean="0">
                <a:solidFill>
                  <a:schemeClr val="tx1">
                    <a:lumMod val="95000"/>
                    <a:lumOff val="5000"/>
                  </a:schemeClr>
                </a:solidFill>
              </a:rPr>
              <a:t>’doldurularak</a:t>
            </a:r>
            <a:r>
              <a:rPr lang="tr-TR" sz="3000" dirty="0" smtClean="0">
                <a:solidFill>
                  <a:schemeClr val="tx1">
                    <a:lumMod val="95000"/>
                    <a:lumOff val="5000"/>
                  </a:schemeClr>
                </a:solidFill>
              </a:rPr>
              <a:t> öğrenci sisteme kaydedilir.</a:t>
            </a:r>
          </a:p>
          <a:p>
            <a:pPr marL="0" indent="0">
              <a:buNone/>
            </a:pPr>
            <a:r>
              <a:rPr lang="tr-TR" sz="3000" dirty="0">
                <a:solidFill>
                  <a:schemeClr val="tx1">
                    <a:lumMod val="95000"/>
                    <a:lumOff val="5000"/>
                  </a:schemeClr>
                </a:solidFill>
              </a:rPr>
              <a:t> </a:t>
            </a:r>
            <a:r>
              <a:rPr lang="tr-TR" sz="3000" dirty="0" smtClean="0">
                <a:solidFill>
                  <a:schemeClr val="tx1">
                    <a:lumMod val="95000"/>
                    <a:lumOff val="5000"/>
                  </a:schemeClr>
                </a:solidFill>
              </a:rPr>
              <a:t>   Bir öğrenci en fazla </a:t>
            </a:r>
            <a:r>
              <a:rPr lang="tr-TR" sz="3000" dirty="0" smtClean="0">
                <a:solidFill>
                  <a:srgbClr val="C00000"/>
                </a:solidFill>
              </a:rPr>
              <a:t>iki yetenek </a:t>
            </a:r>
            <a:r>
              <a:rPr lang="tr-TR" sz="3000" dirty="0" smtClean="0">
                <a:solidFill>
                  <a:schemeClr val="tx1">
                    <a:lumMod val="95000"/>
                    <a:lumOff val="5000"/>
                  </a:schemeClr>
                </a:solidFill>
              </a:rPr>
              <a:t>alanından aday gösterilmektedir.</a:t>
            </a:r>
          </a:p>
          <a:p>
            <a:pPr marL="0" indent="0">
              <a:buNone/>
            </a:pPr>
            <a:r>
              <a:rPr lang="tr-TR" sz="3000" dirty="0">
                <a:solidFill>
                  <a:schemeClr val="tx1">
                    <a:lumMod val="95000"/>
                    <a:lumOff val="5000"/>
                  </a:schemeClr>
                </a:solidFill>
              </a:rPr>
              <a:t> </a:t>
            </a:r>
            <a:r>
              <a:rPr lang="tr-TR" sz="3000" dirty="0" smtClean="0">
                <a:solidFill>
                  <a:schemeClr val="tx1">
                    <a:lumMod val="95000"/>
                    <a:lumOff val="5000"/>
                  </a:schemeClr>
                </a:solidFill>
              </a:rPr>
              <a:t>    </a:t>
            </a:r>
            <a:r>
              <a:rPr lang="tr-TR" sz="3000" dirty="0" err="1" smtClean="0">
                <a:solidFill>
                  <a:srgbClr val="FF0000"/>
                </a:solidFill>
              </a:rPr>
              <a:t>Örneğin;genel</a:t>
            </a:r>
            <a:r>
              <a:rPr lang="tr-TR" sz="3000" dirty="0">
                <a:solidFill>
                  <a:srgbClr val="FF0000"/>
                </a:solidFill>
              </a:rPr>
              <a:t> </a:t>
            </a:r>
            <a:r>
              <a:rPr lang="tr-TR" sz="3000" dirty="0" smtClean="0">
                <a:solidFill>
                  <a:srgbClr val="FF0000"/>
                </a:solidFill>
              </a:rPr>
              <a:t>zihinsel-</a:t>
            </a:r>
            <a:r>
              <a:rPr lang="tr-TR" sz="3000" dirty="0" err="1" smtClean="0">
                <a:solidFill>
                  <a:srgbClr val="FF0000"/>
                </a:solidFill>
              </a:rPr>
              <a:t>resim,genel</a:t>
            </a:r>
            <a:r>
              <a:rPr lang="tr-TR" sz="3000" dirty="0" smtClean="0">
                <a:solidFill>
                  <a:srgbClr val="FF0000"/>
                </a:solidFill>
              </a:rPr>
              <a:t> zihinsel-  </a:t>
            </a:r>
            <a:r>
              <a:rPr lang="tr-TR" sz="3000" dirty="0" err="1" smtClean="0">
                <a:solidFill>
                  <a:srgbClr val="FF0000"/>
                </a:solidFill>
              </a:rPr>
              <a:t>müzik,resim</a:t>
            </a:r>
            <a:r>
              <a:rPr lang="tr-TR" sz="3000" dirty="0" smtClean="0">
                <a:solidFill>
                  <a:srgbClr val="FF0000"/>
                </a:solidFill>
              </a:rPr>
              <a:t>-müzik</a:t>
            </a:r>
          </a:p>
          <a:p>
            <a:pPr marL="0" indent="0">
              <a:buNone/>
            </a:pPr>
            <a:r>
              <a:rPr lang="tr-TR" dirty="0" smtClean="0">
                <a:solidFill>
                  <a:srgbClr val="FF0000"/>
                </a:solidFill>
              </a:rPr>
              <a:t>      </a:t>
            </a:r>
          </a:p>
        </p:txBody>
      </p:sp>
    </p:spTree>
    <p:extLst>
      <p:ext uri="{BB962C8B-B14F-4D97-AF65-F5344CB8AC3E}">
        <p14:creationId xmlns:p14="http://schemas.microsoft.com/office/powerpoint/2010/main" val="22427553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a:xfrm>
            <a:off x="0" y="23664"/>
            <a:ext cx="9144000" cy="1389112"/>
          </a:xfrm>
          <a:solidFill>
            <a:srgbClr val="92D050"/>
          </a:solidFill>
        </p:spPr>
        <p:txBody>
          <a:bodyPr>
            <a:normAutofit/>
          </a:bodyPr>
          <a:lstStyle/>
          <a:p>
            <a:pPr lvl="0"/>
            <a:r>
              <a:rPr lang="tr-TR" sz="2800" b="1" dirty="0" smtClean="0"/>
              <a:t>Tablet </a:t>
            </a:r>
            <a:r>
              <a:rPr lang="tr-TR" sz="2800" b="1" dirty="0"/>
              <a:t>Bilgisayar Grup Tarama Uygulaması</a:t>
            </a:r>
            <a:br>
              <a:rPr lang="tr-TR" sz="2800" b="1" dirty="0"/>
            </a:br>
            <a:endParaRPr lang="tr-TR" altLang="tr-TR" b="1" dirty="0" smtClean="0">
              <a:solidFill>
                <a:schemeClr val="bg1"/>
              </a:solidFill>
              <a:cs typeface="Times New Roman" pitchFamily="18" charset="0"/>
            </a:endParaRPr>
          </a:p>
        </p:txBody>
      </p:sp>
      <p:sp>
        <p:nvSpPr>
          <p:cNvPr id="20485" name="Dikdörtgen 3"/>
          <p:cNvSpPr>
            <a:spLocks noChangeArrowheads="1"/>
          </p:cNvSpPr>
          <p:nvPr/>
        </p:nvSpPr>
        <p:spPr bwMode="auto">
          <a:xfrm>
            <a:off x="555625" y="2689225"/>
            <a:ext cx="4392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tr-TR" altLang="tr-TR" sz="2400" dirty="0">
                <a:latin typeface="Arial" pitchFamily="34" charset="0"/>
                <a:sym typeface="Wingdings 3" pitchFamily="18" charset="2"/>
              </a:rPr>
              <a:t></a:t>
            </a:r>
            <a:r>
              <a:rPr lang="tr-TR" altLang="tr-TR" sz="2400" dirty="0">
                <a:latin typeface="Arial" pitchFamily="34" charset="0"/>
              </a:rPr>
              <a:t>Grup tarama uygulaması ülke genelinde tablet bilgisayarlar ile yapılmaktadır. </a:t>
            </a:r>
          </a:p>
          <a:p>
            <a:pPr>
              <a:spcBef>
                <a:spcPct val="0"/>
              </a:spcBef>
              <a:buFontTx/>
              <a:buNone/>
            </a:pPr>
            <a:endParaRPr lang="tr-TR" altLang="tr-TR" sz="2400" dirty="0">
              <a:latin typeface="Arial" pitchFamily="34" charset="0"/>
              <a:sym typeface="Wingdings 3" pitchFamily="18" charset="2"/>
            </a:endParaRPr>
          </a:p>
          <a:p>
            <a:pPr>
              <a:spcBef>
                <a:spcPct val="0"/>
              </a:spcBef>
              <a:buFontTx/>
              <a:buNone/>
            </a:pPr>
            <a:endParaRPr lang="tr-TR" altLang="tr-TR" sz="2400" dirty="0">
              <a:latin typeface="Arial" pitchFamily="34" charset="0"/>
            </a:endParaRPr>
          </a:p>
        </p:txBody>
      </p:sp>
      <p:pic>
        <p:nvPicPr>
          <p:cNvPr id="20486" name="Picture 2" descr="C:\Users\Rahsan ONAT\Desktop\bilgi notu 2017\k_03174847_9da97287623a4b22bfd14b9c9fb9ce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238" y="2463800"/>
            <a:ext cx="3095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014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a:solidFill>
            <a:srgbClr val="92D050"/>
          </a:solidFill>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sz="2800" dirty="0" smtClean="0">
                <a:solidFill>
                  <a:srgbClr val="FF0000"/>
                </a:solidFill>
              </a:rPr>
              <a:t>     </a:t>
            </a:r>
            <a:r>
              <a:rPr lang="tr-TR" sz="2800" dirty="0" smtClean="0">
                <a:solidFill>
                  <a:schemeClr val="tx1">
                    <a:lumMod val="95000"/>
                    <a:lumOff val="5000"/>
                  </a:schemeClr>
                </a:solidFill>
              </a:rPr>
              <a:t>Sınıf </a:t>
            </a:r>
            <a:r>
              <a:rPr lang="tr-TR" sz="2800" dirty="0">
                <a:solidFill>
                  <a:schemeClr val="tx1">
                    <a:lumMod val="95000"/>
                    <a:lumOff val="5000"/>
                  </a:schemeClr>
                </a:solidFill>
              </a:rPr>
              <a:t>öğretmenleri tarafından sisteme tanıtılan öğrencilere Bakanlığın belirlediği şekilde merkezi </a:t>
            </a:r>
            <a:r>
              <a:rPr lang="tr-TR" sz="2800" dirty="0" smtClean="0">
                <a:solidFill>
                  <a:schemeClr val="tx1">
                    <a:lumMod val="95000"/>
                    <a:lumOff val="5000"/>
                  </a:schemeClr>
                </a:solidFill>
              </a:rPr>
              <a:t>biçimde </a:t>
            </a:r>
            <a:r>
              <a:rPr lang="tr-TR" sz="2800" dirty="0">
                <a:solidFill>
                  <a:srgbClr val="FF0000"/>
                </a:solidFill>
              </a:rPr>
              <a:t>Grup Tarama Uygulaması </a:t>
            </a:r>
            <a:r>
              <a:rPr lang="tr-TR" sz="2800" dirty="0">
                <a:solidFill>
                  <a:schemeClr val="tx1">
                    <a:lumMod val="95000"/>
                    <a:lumOff val="5000"/>
                  </a:schemeClr>
                </a:solidFill>
              </a:rPr>
              <a:t>yapılır.</a:t>
            </a:r>
            <a:r>
              <a:rPr lang="tr-TR" sz="2800" dirty="0">
                <a:solidFill>
                  <a:srgbClr val="FF0000"/>
                </a:solidFill>
              </a:rPr>
              <a:t>       </a:t>
            </a:r>
            <a:endParaRPr lang="tr-TR" sz="2800" dirty="0"/>
          </a:p>
        </p:txBody>
      </p:sp>
    </p:spTree>
    <p:extLst>
      <p:ext uri="{BB962C8B-B14F-4D97-AF65-F5344CB8AC3E}">
        <p14:creationId xmlns:p14="http://schemas.microsoft.com/office/powerpoint/2010/main" val="1932590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68" y="21754"/>
            <a:ext cx="9124131" cy="1174998"/>
          </a:xfrm>
          <a:solidFill>
            <a:srgbClr val="00B0F0"/>
          </a:solidFill>
        </p:spPr>
        <p:txBody>
          <a:bodyPr>
            <a:normAutofit/>
          </a:bodyPr>
          <a:lstStyle/>
          <a:p>
            <a:r>
              <a:rPr lang="tr-TR" b="1" dirty="0">
                <a:solidFill>
                  <a:sysClr val="windowText" lastClr="000000"/>
                </a:solidFill>
                <a:latin typeface="Franklin Gothic Book"/>
              </a:rPr>
              <a:t>Bireysel Değerlendirme</a:t>
            </a:r>
            <a:endParaRPr lang="tr-TR" dirty="0"/>
          </a:p>
        </p:txBody>
      </p:sp>
      <p:sp>
        <p:nvSpPr>
          <p:cNvPr id="3" name="İçerik Yer Tutucusu 2"/>
          <p:cNvSpPr>
            <a:spLocks noGrp="1"/>
          </p:cNvSpPr>
          <p:nvPr>
            <p:ph idx="1"/>
          </p:nvPr>
        </p:nvSpPr>
        <p:spPr>
          <a:xfrm>
            <a:off x="467544" y="1556792"/>
            <a:ext cx="8229600" cy="4525963"/>
          </a:xfrm>
        </p:spPr>
        <p:txBody>
          <a:bodyPr>
            <a:normAutofit/>
          </a:bodyPr>
          <a:lstStyle/>
          <a:p>
            <a:pPr marL="0" indent="0" algn="just">
              <a:buNone/>
            </a:pPr>
            <a:r>
              <a:rPr lang="tr-TR" sz="2800" dirty="0" smtClean="0"/>
              <a:t>          </a:t>
            </a:r>
            <a:r>
              <a:rPr lang="tr-TR" sz="2800" dirty="0" smtClean="0">
                <a:solidFill>
                  <a:schemeClr val="tx1">
                    <a:lumMod val="85000"/>
                    <a:lumOff val="15000"/>
                  </a:schemeClr>
                </a:solidFill>
              </a:rPr>
              <a:t>Grup tarama uygulamasında beklenilen performansı gösteren öğrencilerin bireysel incelemeler alınarak değerlendirilmesidir.</a:t>
            </a:r>
          </a:p>
          <a:p>
            <a:pPr marL="0" indent="0" algn="just">
              <a:buNone/>
            </a:pPr>
            <a:r>
              <a:rPr lang="tr-TR" sz="2800" dirty="0" smtClean="0">
                <a:solidFill>
                  <a:schemeClr val="tx1">
                    <a:lumMod val="85000"/>
                    <a:lumOff val="15000"/>
                  </a:schemeClr>
                </a:solidFill>
              </a:rPr>
              <a:t>          Bireysel inceleme sürecinde istenilen performansı gösteren öğrenci BİLSEM öğrencisi olmaya hak kazanır.</a:t>
            </a:r>
          </a:p>
          <a:p>
            <a:pPr marL="0" indent="0" algn="just">
              <a:buNone/>
            </a:pPr>
            <a:r>
              <a:rPr lang="tr-TR" sz="2800" dirty="0">
                <a:solidFill>
                  <a:schemeClr val="tx1">
                    <a:lumMod val="85000"/>
                    <a:lumOff val="15000"/>
                  </a:schemeClr>
                </a:solidFill>
              </a:rPr>
              <a:t> </a:t>
            </a:r>
            <a:r>
              <a:rPr lang="tr-TR" sz="2800" dirty="0" smtClean="0">
                <a:solidFill>
                  <a:schemeClr val="tx1">
                    <a:lumMod val="85000"/>
                    <a:lumOff val="15000"/>
                  </a:schemeClr>
                </a:solidFill>
              </a:rPr>
              <a:t>        Bilsem öğrencisi aynı zamanda örgün eğitim gördüğü okulunda </a:t>
            </a:r>
            <a:r>
              <a:rPr lang="tr-TR" sz="2800" dirty="0">
                <a:solidFill>
                  <a:srgbClr val="FF0000"/>
                </a:solidFill>
              </a:rPr>
              <a:t> </a:t>
            </a:r>
            <a:r>
              <a:rPr lang="tr-TR" sz="2800" dirty="0" smtClean="0">
                <a:solidFill>
                  <a:srgbClr val="FF0000"/>
                </a:solidFill>
              </a:rPr>
              <a:t>destek eğitim odasından da faydalanır.</a:t>
            </a:r>
          </a:p>
          <a:p>
            <a:pPr marL="0" indent="0" algn="just">
              <a:buNone/>
            </a:pPr>
            <a:r>
              <a:rPr lang="tr-TR" dirty="0">
                <a:solidFill>
                  <a:srgbClr val="FF0000"/>
                </a:solidFill>
              </a:rPr>
              <a:t> </a:t>
            </a:r>
            <a:r>
              <a:rPr lang="tr-TR" dirty="0" smtClean="0">
                <a:solidFill>
                  <a:srgbClr val="FF0000"/>
                </a:solidFill>
              </a:rPr>
              <a:t>        </a:t>
            </a:r>
            <a:endParaRPr lang="tr-TR" dirty="0">
              <a:solidFill>
                <a:schemeClr val="tx1">
                  <a:lumMod val="85000"/>
                  <a:lumOff val="15000"/>
                </a:schemeClr>
              </a:solidFill>
            </a:endParaRPr>
          </a:p>
        </p:txBody>
      </p:sp>
    </p:spTree>
    <p:extLst>
      <p:ext uri="{BB962C8B-B14F-4D97-AF65-F5344CB8AC3E}">
        <p14:creationId xmlns:p14="http://schemas.microsoft.com/office/powerpoint/2010/main" val="18592178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a:solidFill>
            <a:srgbClr val="C00000"/>
          </a:solidFill>
        </p:spPr>
        <p:txBody>
          <a:bodyPr>
            <a:normAutofit fontScale="90000"/>
          </a:bodyPr>
          <a:lstStyle/>
          <a:p>
            <a:r>
              <a:rPr lang="tr-TR" dirty="0">
                <a:solidFill>
                  <a:schemeClr val="bg1"/>
                </a:solidFill>
              </a:rPr>
              <a:t>Özel Yetenekli Öğrencilerin Tanılanma</a:t>
            </a:r>
            <a:br>
              <a:rPr lang="tr-TR" dirty="0">
                <a:solidFill>
                  <a:schemeClr val="bg1"/>
                </a:solidFill>
              </a:rPr>
            </a:br>
            <a:r>
              <a:rPr lang="tr-TR" dirty="0">
                <a:solidFill>
                  <a:schemeClr val="bg1"/>
                </a:solidFill>
              </a:rPr>
              <a:t>Süreci</a:t>
            </a:r>
          </a:p>
        </p:txBody>
      </p:sp>
      <p:sp>
        <p:nvSpPr>
          <p:cNvPr id="3" name="İçerik Yer Tutucusu 2"/>
          <p:cNvSpPr>
            <a:spLocks noGrp="1"/>
          </p:cNvSpPr>
          <p:nvPr>
            <p:ph idx="1"/>
          </p:nvPr>
        </p:nvSpPr>
        <p:spPr/>
        <p:txBody>
          <a:bodyPr>
            <a:normAutofit fontScale="85000" lnSpcReduction="10000"/>
          </a:bodyPr>
          <a:lstStyle/>
          <a:p>
            <a:endParaRPr lang="tr-TR" dirty="0"/>
          </a:p>
          <a:p>
            <a:pPr marL="0" indent="0" algn="just">
              <a:buNone/>
            </a:pPr>
            <a:r>
              <a:rPr lang="tr-TR" dirty="0" smtClean="0"/>
              <a:t>           Bireysel </a:t>
            </a:r>
            <a:r>
              <a:rPr lang="tr-TR" dirty="0"/>
              <a:t>inceleme ve değerlendirme sonuçlarına göre sıralanan öğrenci listeleri, </a:t>
            </a:r>
            <a:r>
              <a:rPr lang="tr-TR" dirty="0">
                <a:solidFill>
                  <a:srgbClr val="FF0000"/>
                </a:solidFill>
              </a:rPr>
              <a:t>MEB Özel Eğitim ve Rehberlik Hizmetleri Genel Müdürlüğü’ne </a:t>
            </a:r>
            <a:r>
              <a:rPr lang="tr-TR" dirty="0"/>
              <a:t>gönderilir. </a:t>
            </a:r>
          </a:p>
          <a:p>
            <a:pPr marL="0" indent="0" algn="just">
              <a:buNone/>
            </a:pPr>
            <a:r>
              <a:rPr lang="tr-TR" dirty="0" smtClean="0"/>
              <a:t>         Genel </a:t>
            </a:r>
            <a:r>
              <a:rPr lang="tr-TR" dirty="0"/>
              <a:t>Müdürlükçe yapılacak değerlendirme sonunda uygun bulunan listeler, onaylandıktan sonra ilgili </a:t>
            </a:r>
            <a:r>
              <a:rPr lang="tr-TR" dirty="0" err="1">
                <a:solidFill>
                  <a:srgbClr val="FF0000"/>
                </a:solidFill>
              </a:rPr>
              <a:t>BİLSEM’e</a:t>
            </a:r>
            <a:r>
              <a:rPr lang="tr-TR" dirty="0">
                <a:solidFill>
                  <a:srgbClr val="FF0000"/>
                </a:solidFill>
              </a:rPr>
              <a:t> </a:t>
            </a:r>
            <a:r>
              <a:rPr lang="tr-TR" dirty="0"/>
              <a:t>gönderilir. </a:t>
            </a:r>
          </a:p>
          <a:p>
            <a:pPr marL="0" indent="0" algn="just">
              <a:buNone/>
            </a:pPr>
            <a:r>
              <a:rPr lang="tr-TR" dirty="0" smtClean="0"/>
              <a:t>          Bakanlıkça </a:t>
            </a:r>
            <a:r>
              <a:rPr lang="tr-TR" dirty="0"/>
              <a:t>belirlenen kontenjanlara göre onaylı listelerde yer alan öğrenciler, en yüksek puan alandan başlanarak Bilim ve Sanat Merkezi‘ne </a:t>
            </a:r>
            <a:r>
              <a:rPr lang="tr-TR" dirty="0" smtClean="0"/>
              <a:t>kaydedilir. </a:t>
            </a:r>
            <a:r>
              <a:rPr lang="tr-TR" dirty="0"/>
              <a:t>(MEB Bilim ve Sanat Merkezleri Yönergesi </a:t>
            </a:r>
            <a:r>
              <a:rPr lang="tr-TR" dirty="0" smtClean="0"/>
              <a:t>)</a:t>
            </a:r>
            <a:endParaRPr lang="tr-TR" dirty="0"/>
          </a:p>
        </p:txBody>
      </p:sp>
    </p:spTree>
    <p:extLst>
      <p:ext uri="{BB962C8B-B14F-4D97-AF65-F5344CB8AC3E}">
        <p14:creationId xmlns:p14="http://schemas.microsoft.com/office/powerpoint/2010/main" val="4840206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896"/>
            <a:ext cx="9144000" cy="1143000"/>
          </a:xfrm>
          <a:solidFill>
            <a:srgbClr val="C00000"/>
          </a:solidFill>
        </p:spPr>
        <p:txBody>
          <a:bodyPr>
            <a:normAutofit fontScale="90000"/>
          </a:bodyPr>
          <a:lstStyle/>
          <a:p>
            <a:r>
              <a:rPr lang="tr-TR" dirty="0">
                <a:solidFill>
                  <a:schemeClr val="bg1"/>
                </a:solidFill>
              </a:rPr>
              <a:t>Özel Yetenekli Öğrencilerin Tanılanma</a:t>
            </a:r>
            <a:br>
              <a:rPr lang="tr-TR" dirty="0">
                <a:solidFill>
                  <a:schemeClr val="bg1"/>
                </a:solidFill>
              </a:rPr>
            </a:br>
            <a:r>
              <a:rPr lang="tr-TR" dirty="0">
                <a:solidFill>
                  <a:schemeClr val="bg1"/>
                </a:solidFill>
              </a:rPr>
              <a:t>Süreci</a:t>
            </a:r>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Bilsem tanılama sınıf seviyesinin dışında olan bireyler ise RAM’larda tanılama sürecine dahil olurlar.</a:t>
            </a:r>
          </a:p>
          <a:p>
            <a:pPr marL="0" indent="0">
              <a:buNone/>
            </a:pPr>
            <a:r>
              <a:rPr lang="tr-TR" dirty="0">
                <a:solidFill>
                  <a:srgbClr val="FF0000"/>
                </a:solidFill>
              </a:rPr>
              <a:t> </a:t>
            </a:r>
            <a:r>
              <a:rPr lang="tr-TR" dirty="0" smtClean="0">
                <a:solidFill>
                  <a:srgbClr val="FF0000"/>
                </a:solidFill>
              </a:rPr>
              <a:t>     RAM’larda Tanılama Süreci</a:t>
            </a:r>
            <a:r>
              <a:rPr lang="tr-TR" dirty="0" smtClean="0"/>
              <a:t>;</a:t>
            </a:r>
          </a:p>
          <a:p>
            <a:pPr marL="0" indent="0" algn="just">
              <a:buNone/>
            </a:pPr>
            <a:r>
              <a:rPr lang="tr-TR" dirty="0"/>
              <a:t> </a:t>
            </a:r>
            <a:r>
              <a:rPr lang="tr-TR" dirty="0" smtClean="0"/>
              <a:t>      Özel yetenekli olduğu düşünülen öğrenci için okul rehber öğretmeni ve sınıf öğretmeni tarafından </a:t>
            </a:r>
            <a:r>
              <a:rPr lang="tr-TR" dirty="0" smtClean="0">
                <a:solidFill>
                  <a:srgbClr val="FF0000"/>
                </a:solidFill>
              </a:rPr>
              <a:t>Eğitsel Değerlendirme İsteği Formu </a:t>
            </a:r>
            <a:r>
              <a:rPr lang="tr-TR" dirty="0" smtClean="0">
                <a:solidFill>
                  <a:schemeClr val="tx1">
                    <a:lumMod val="95000"/>
                    <a:lumOff val="5000"/>
                  </a:schemeClr>
                </a:solidFill>
              </a:rPr>
              <a:t>doldurulur.</a:t>
            </a:r>
          </a:p>
          <a:p>
            <a:pPr marL="0" indent="0" algn="just">
              <a:buNone/>
            </a:pPr>
            <a:r>
              <a:rPr lang="tr-TR" dirty="0">
                <a:solidFill>
                  <a:schemeClr val="tx1">
                    <a:lumMod val="95000"/>
                    <a:lumOff val="5000"/>
                  </a:schemeClr>
                </a:solidFill>
              </a:rPr>
              <a:t> </a:t>
            </a:r>
            <a:r>
              <a:rPr lang="tr-TR" dirty="0" smtClean="0">
                <a:solidFill>
                  <a:schemeClr val="tx1">
                    <a:lumMod val="95000"/>
                    <a:lumOff val="5000"/>
                  </a:schemeClr>
                </a:solidFill>
              </a:rPr>
              <a:t>     Form kapalı zarf içinde veliye verilir. Veli randevu günü form ve çocukla birlikte  RAM’a gider. Öğrenci RAM’ da uzman </a:t>
            </a:r>
            <a:r>
              <a:rPr lang="tr-TR" dirty="0" err="1" smtClean="0">
                <a:solidFill>
                  <a:schemeClr val="tx1">
                    <a:lumMod val="95000"/>
                    <a:lumOff val="5000"/>
                  </a:schemeClr>
                </a:solidFill>
              </a:rPr>
              <a:t>testörler</a:t>
            </a:r>
            <a:r>
              <a:rPr lang="tr-TR" dirty="0" smtClean="0">
                <a:solidFill>
                  <a:schemeClr val="tx1">
                    <a:lumMod val="95000"/>
                    <a:lumOff val="5000"/>
                  </a:schemeClr>
                </a:solidFill>
              </a:rPr>
              <a:t> tarafından bireysel incelemeye </a:t>
            </a:r>
            <a:r>
              <a:rPr lang="tr-TR" dirty="0" err="1" smtClean="0">
                <a:solidFill>
                  <a:schemeClr val="tx1">
                    <a:lumMod val="95000"/>
                    <a:lumOff val="5000"/>
                  </a:schemeClr>
                </a:solidFill>
              </a:rPr>
              <a:t>alınır.İstenilen</a:t>
            </a:r>
            <a:r>
              <a:rPr lang="tr-TR" dirty="0" smtClean="0">
                <a:solidFill>
                  <a:schemeClr val="tx1">
                    <a:lumMod val="95000"/>
                    <a:lumOff val="5000"/>
                  </a:schemeClr>
                </a:solidFill>
              </a:rPr>
              <a:t> performansı gösteren öğrenci Özel Eğitim Değerlendirme Kurulu kararıyla</a:t>
            </a:r>
            <a:r>
              <a:rPr lang="tr-TR" dirty="0" smtClean="0">
                <a:solidFill>
                  <a:srgbClr val="FF0000"/>
                </a:solidFill>
              </a:rPr>
              <a:t> Özel Yetenekli Birey </a:t>
            </a:r>
            <a:r>
              <a:rPr lang="tr-TR" dirty="0" smtClean="0">
                <a:solidFill>
                  <a:schemeClr val="tx1">
                    <a:lumMod val="95000"/>
                    <a:lumOff val="5000"/>
                  </a:schemeClr>
                </a:solidFill>
              </a:rPr>
              <a:t>tanısını </a:t>
            </a:r>
            <a:r>
              <a:rPr lang="tr-TR" dirty="0" err="1" smtClean="0">
                <a:solidFill>
                  <a:schemeClr val="tx1">
                    <a:lumMod val="95000"/>
                    <a:lumOff val="5000"/>
                  </a:schemeClr>
                </a:solidFill>
              </a:rPr>
              <a:t>alır.Eğitsel</a:t>
            </a:r>
            <a:r>
              <a:rPr lang="tr-TR" dirty="0" smtClean="0">
                <a:solidFill>
                  <a:schemeClr val="tx1">
                    <a:lumMod val="95000"/>
                    <a:lumOff val="5000"/>
                  </a:schemeClr>
                </a:solidFill>
              </a:rPr>
              <a:t> tanılaması yapılan öğrenciler okulunda Destek Eğitim Odasından faydalanabilir.</a:t>
            </a:r>
            <a:endParaRPr lang="tr-TR" dirty="0">
              <a:solidFill>
                <a:schemeClr val="tx1">
                  <a:lumMod val="95000"/>
                  <a:lumOff val="5000"/>
                </a:schemeClr>
              </a:solidFill>
            </a:endParaRPr>
          </a:p>
        </p:txBody>
      </p:sp>
    </p:spTree>
    <p:extLst>
      <p:ext uri="{BB962C8B-B14F-4D97-AF65-F5344CB8AC3E}">
        <p14:creationId xmlns:p14="http://schemas.microsoft.com/office/powerpoint/2010/main" val="15233802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blipFill>
            <a:blip r:embed="rId2"/>
            <a:tile tx="0" ty="0" sx="100000" sy="100000" flip="none" algn="tl"/>
          </a:blipFill>
        </p:spPr>
        <p:txBody>
          <a:bodyPr>
            <a:normAutofit/>
          </a:bodyPr>
          <a:lstStyle/>
          <a:p>
            <a:r>
              <a:rPr lang="tr-TR" dirty="0" smtClean="0">
                <a:solidFill>
                  <a:srgbClr val="FF0000"/>
                </a:solidFill>
              </a:rPr>
              <a:t>Destek Eğitim Odaları Nedir?</a:t>
            </a:r>
            <a:endParaRPr lang="tr-TR" dirty="0"/>
          </a:p>
        </p:txBody>
      </p:sp>
      <p:sp>
        <p:nvSpPr>
          <p:cNvPr id="3" name="İçerik Yer Tutucusu 2"/>
          <p:cNvSpPr>
            <a:spLocks noGrp="1"/>
          </p:cNvSpPr>
          <p:nvPr>
            <p:ph idx="1"/>
          </p:nvPr>
        </p:nvSpPr>
        <p:spPr/>
        <p:txBody>
          <a:bodyPr/>
          <a:lstStyle/>
          <a:p>
            <a:pPr marL="0" indent="0" algn="just">
              <a:buNone/>
            </a:pPr>
            <a:r>
              <a:rPr lang="tr-TR" sz="2400" dirty="0" smtClean="0"/>
              <a:t>        Özel yetenekli öğrencilerin destek eğitim odasından yararlanabilmesi için BİLSEM seçim sürecinde veya Rehberlik ve Araştırma Merkezlerinde tanılanmış olması zorunludur.</a:t>
            </a:r>
          </a:p>
          <a:p>
            <a:pPr marL="0" indent="0" algn="just">
              <a:buNone/>
            </a:pPr>
            <a:r>
              <a:rPr lang="tr-TR" sz="2400" dirty="0"/>
              <a:t> </a:t>
            </a:r>
            <a:r>
              <a:rPr lang="tr-TR" sz="2400" dirty="0" smtClean="0"/>
              <a:t>     </a:t>
            </a:r>
          </a:p>
          <a:p>
            <a:pPr marL="0" indent="0" algn="just">
              <a:buNone/>
            </a:pPr>
            <a:r>
              <a:rPr lang="tr-TR" sz="2400" dirty="0"/>
              <a:t> </a:t>
            </a:r>
            <a:r>
              <a:rPr lang="tr-TR" sz="2400" dirty="0" smtClean="0"/>
              <a:t>    Örgün eğitim kurumlarındaki destek eğitim odalarında  BEP (Bireyselleştirilmiş Eğitim Planı)çerçevesinde destek eğitim verilir</a:t>
            </a:r>
            <a:r>
              <a:rPr lang="tr-TR" dirty="0" smtClean="0"/>
              <a:t>.</a:t>
            </a:r>
            <a:endParaRPr lang="tr-TR" dirty="0"/>
          </a:p>
        </p:txBody>
      </p:sp>
    </p:spTree>
    <p:extLst>
      <p:ext uri="{BB962C8B-B14F-4D97-AF65-F5344CB8AC3E}">
        <p14:creationId xmlns:p14="http://schemas.microsoft.com/office/powerpoint/2010/main" val="316234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2998"/>
            <a:ext cx="9137476" cy="792088"/>
          </a:xfrm>
          <a:solidFill>
            <a:srgbClr val="C00000"/>
          </a:solidFill>
        </p:spPr>
        <p:txBody>
          <a:bodyPr>
            <a:noAutofit/>
          </a:bodyPr>
          <a:lstStyle/>
          <a:p>
            <a:r>
              <a:rPr lang="tr-TR" sz="2400" dirty="0" smtClean="0">
                <a:solidFill>
                  <a:schemeClr val="bg1"/>
                </a:solidFill>
              </a:rPr>
              <a:t>ÖZEL YETENEKLİ BİREY KİMDİR? </a:t>
            </a:r>
            <a:endParaRPr lang="tr-TR" sz="2400" i="1" dirty="0">
              <a:solidFill>
                <a:srgbClr val="FF0000"/>
              </a:solidFill>
            </a:endParaRPr>
          </a:p>
        </p:txBody>
      </p:sp>
      <p:sp>
        <p:nvSpPr>
          <p:cNvPr id="3" name="İçerik Yer Tutucusu 2"/>
          <p:cNvSpPr>
            <a:spLocks noGrp="1"/>
          </p:cNvSpPr>
          <p:nvPr>
            <p:ph idx="1"/>
          </p:nvPr>
        </p:nvSpPr>
        <p:spPr>
          <a:xfrm>
            <a:off x="827584" y="1124744"/>
            <a:ext cx="7520940" cy="3579849"/>
          </a:xfrm>
        </p:spPr>
        <p:txBody>
          <a:bodyPr/>
          <a:lstStyle/>
          <a:p>
            <a:pPr marL="98425" indent="0" algn="just">
              <a:buNone/>
            </a:pPr>
            <a:r>
              <a:rPr lang="tr-TR" sz="2400" b="0" dirty="0" smtClean="0">
                <a:latin typeface="Verdana" pitchFamily="34" charset="0"/>
              </a:rPr>
              <a:t>     Zeka, yaratıcılık, sanat, liderlik kapasitesi veya özel akademik alanlarda, yaşıtlarına göre yüksek düzeyde motivasyon, performans gösterdiği uzmanlar tarafından belirlenen çocuk/öğrencilerdir.(</a:t>
            </a:r>
            <a:r>
              <a:rPr lang="tr-TR" sz="2400" b="0" dirty="0" err="1" smtClean="0">
                <a:solidFill>
                  <a:schemeClr val="tx1"/>
                </a:solidFill>
                <a:latin typeface="Verdana" pitchFamily="34" charset="0"/>
              </a:rPr>
              <a:t>Meb.Özel</a:t>
            </a:r>
            <a:r>
              <a:rPr lang="tr-TR" sz="2400" b="0" dirty="0" smtClean="0">
                <a:solidFill>
                  <a:schemeClr val="tx1"/>
                </a:solidFill>
                <a:latin typeface="Verdana" pitchFamily="34" charset="0"/>
              </a:rPr>
              <a:t> </a:t>
            </a:r>
            <a:r>
              <a:rPr lang="tr-TR" sz="2400" b="0" dirty="0" err="1" smtClean="0">
                <a:solidFill>
                  <a:schemeClr val="tx1"/>
                </a:solidFill>
                <a:latin typeface="Verdana" pitchFamily="34" charset="0"/>
              </a:rPr>
              <a:t>Eğtm.Hiz</a:t>
            </a:r>
            <a:r>
              <a:rPr lang="tr-TR" sz="2400" dirty="0" err="1" smtClean="0">
                <a:latin typeface="Verdana" pitchFamily="34" charset="0"/>
              </a:rPr>
              <a:t>metleri</a:t>
            </a:r>
            <a:r>
              <a:rPr lang="tr-TR" sz="2400" b="0" dirty="0" smtClean="0">
                <a:solidFill>
                  <a:schemeClr val="tx1"/>
                </a:solidFill>
                <a:latin typeface="Verdana" pitchFamily="34" charset="0"/>
              </a:rPr>
              <a:t> Yönet.)</a:t>
            </a:r>
          </a:p>
          <a:p>
            <a:pPr marL="98425" indent="0">
              <a:buNone/>
            </a:pPr>
            <a:endParaRPr lang="tr-TR" sz="2000" b="0" dirty="0" smtClean="0">
              <a:solidFill>
                <a:schemeClr val="bg1"/>
              </a:solidFill>
              <a:latin typeface="Verdana" pitchFamily="34" charset="0"/>
            </a:endParaRPr>
          </a:p>
          <a:p>
            <a:endParaRPr lang="tr-TR" sz="2000" b="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212976"/>
            <a:ext cx="4896544" cy="3456384"/>
          </a:xfrm>
          <a:prstGeom prst="rect">
            <a:avLst/>
          </a:prstGeom>
        </p:spPr>
      </p:pic>
    </p:spTree>
    <p:extLst>
      <p:ext uri="{BB962C8B-B14F-4D97-AF65-F5344CB8AC3E}">
        <p14:creationId xmlns:p14="http://schemas.microsoft.com/office/powerpoint/2010/main" val="23713304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blipFill>
            <a:blip r:embed="rId2"/>
            <a:tile tx="0" ty="0" sx="100000" sy="100000" flip="none" algn="tl"/>
          </a:blipFill>
        </p:spPr>
        <p:txBody>
          <a:bodyPr/>
          <a:lstStyle/>
          <a:p>
            <a:endParaRPr lang="tr-T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852936"/>
            <a:ext cx="847479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3765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331"/>
            <a:ext cx="9144000" cy="1143000"/>
          </a:xfrm>
          <a:blipFill>
            <a:blip r:embed="rId2"/>
            <a:tile tx="0" ty="0" sx="100000" sy="100000" flip="none" algn="tl"/>
          </a:blipFill>
        </p:spPr>
        <p:txBody>
          <a:bodyPr>
            <a:normAutofit/>
          </a:bodyPr>
          <a:lstStyle/>
          <a:p>
            <a:r>
              <a:rPr lang="tr-TR" sz="3200" b="1" dirty="0">
                <a:solidFill>
                  <a:srgbClr val="FF0000"/>
                </a:solidFill>
              </a:rPr>
              <a:t>ÖZEL YETENEKLİ ÖĞRENCİLERİN ÖĞRETMENLERİNE ÖNERİLER</a:t>
            </a:r>
            <a:endParaRPr lang="tr-TR" sz="3200"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pPr marL="0" indent="0">
              <a:buNone/>
            </a:pPr>
            <a:r>
              <a:rPr lang="tr-TR" dirty="0" smtClean="0"/>
              <a:t>          Öğrencinin </a:t>
            </a:r>
            <a:r>
              <a:rPr lang="tr-TR" dirty="0"/>
              <a:t>üstün yetenekli olduğu ne kendisine ne de sınıf arkadaşlarına söylenmemelidir. </a:t>
            </a:r>
          </a:p>
          <a:p>
            <a:pPr marL="0" indent="0">
              <a:buNone/>
            </a:pPr>
            <a:r>
              <a:rPr lang="tr-TR" dirty="0" smtClean="0"/>
              <a:t>          Öğrenci </a:t>
            </a:r>
            <a:r>
              <a:rPr lang="tr-TR" dirty="0"/>
              <a:t>üstün yetenekli olduğu için beklentiler yükseltilmemeli, öğrencinin kendisini baskı altında görmesine izin verilmemelidir. </a:t>
            </a:r>
          </a:p>
          <a:p>
            <a:pPr marL="0" indent="0">
              <a:buNone/>
            </a:pPr>
            <a:r>
              <a:rPr lang="tr-TR" dirty="0" smtClean="0"/>
              <a:t>          Öğrenciye </a:t>
            </a:r>
            <a:r>
              <a:rPr lang="tr-TR" dirty="0"/>
              <a:t>sınıf içinde arkadaşlarından farklı davranılmamalı, diğer öğrencilere verilen sorumluluklar bu öğrencilere de verilmelidir. </a:t>
            </a:r>
          </a:p>
          <a:p>
            <a:pPr marL="0" indent="0">
              <a:buNone/>
            </a:pPr>
            <a:r>
              <a:rPr lang="tr-TR" dirty="0" smtClean="0"/>
              <a:t>          Bazen </a:t>
            </a:r>
            <a:r>
              <a:rPr lang="tr-TR" dirty="0"/>
              <a:t>sınıf etkinliklerinin yeterince uyarıcı olmaması nedeniyle üstün zekâlılar, sınıf çalışmalarına karşı istekli ve ilgili olmayabilir. Bunu önlemek için ders müfredatına ek olarak, proje geliştirme gibi yaratıcılık ve zekâyı öne çıkarıcı ve geliştirici çalışmalar bütün sınıf düzeyinde yaptırılmalıdır. Böylece hem üstün zekâlı çocuğun kendi potansiyelini değerlendirebilmesi hem de diğer arkadaşlarını da teşviki sağlanmalıdır. </a:t>
            </a:r>
          </a:p>
          <a:p>
            <a:pPr marL="0" indent="0">
              <a:buNone/>
            </a:pPr>
            <a:r>
              <a:rPr lang="tr-TR" dirty="0" smtClean="0"/>
              <a:t>          Konuların </a:t>
            </a:r>
            <a:r>
              <a:rPr lang="tr-TR" dirty="0"/>
              <a:t>sunumunda ve öğrenilmesinde tekrara dayalı anlatımlardan, ödevlerden rutin iş ve görevlerden </a:t>
            </a:r>
            <a:r>
              <a:rPr lang="tr-TR" dirty="0" smtClean="0"/>
              <a:t>kaçınmak gerekir.</a:t>
            </a:r>
            <a:endParaRPr lang="tr-TR" dirty="0"/>
          </a:p>
        </p:txBody>
      </p:sp>
    </p:spTree>
    <p:extLst>
      <p:ext uri="{BB962C8B-B14F-4D97-AF65-F5344CB8AC3E}">
        <p14:creationId xmlns:p14="http://schemas.microsoft.com/office/powerpoint/2010/main" val="26381528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088"/>
            <a:ext cx="9144000" cy="1143000"/>
          </a:xfrm>
          <a:blipFill>
            <a:blip r:embed="rId2"/>
            <a:tile tx="0" ty="0" sx="100000" sy="100000" flip="none" algn="tl"/>
          </a:blipFill>
        </p:spPr>
        <p:txBody>
          <a:bodyPr>
            <a:normAutofit/>
          </a:bodyPr>
          <a:lstStyle/>
          <a:p>
            <a:r>
              <a:rPr lang="tr-TR" dirty="0"/>
              <a:t/>
            </a:r>
            <a:br>
              <a:rPr lang="tr-TR" dirty="0"/>
            </a:br>
            <a:r>
              <a:rPr lang="tr-TR" sz="2400" b="1" dirty="0" smtClean="0">
                <a:solidFill>
                  <a:srgbClr val="FF0000"/>
                </a:solidFill>
              </a:rPr>
              <a:t>ÖZEL YETENEKLİ </a:t>
            </a:r>
            <a:r>
              <a:rPr lang="tr-TR" sz="2400" b="1" dirty="0">
                <a:solidFill>
                  <a:srgbClr val="FF0000"/>
                </a:solidFill>
              </a:rPr>
              <a:t>ÖĞRENCİLERİN ÖĞRETMENLERİNE ÖNERİLER </a:t>
            </a:r>
            <a:endParaRPr lang="tr-TR" sz="2400" dirty="0">
              <a:solidFill>
                <a:srgbClr val="FF0000"/>
              </a:solidFill>
            </a:endParaRPr>
          </a:p>
        </p:txBody>
      </p:sp>
      <p:sp>
        <p:nvSpPr>
          <p:cNvPr id="3" name="İçerik Yer Tutucusu 2"/>
          <p:cNvSpPr>
            <a:spLocks noGrp="1"/>
          </p:cNvSpPr>
          <p:nvPr>
            <p:ph idx="1"/>
          </p:nvPr>
        </p:nvSpPr>
        <p:spPr/>
        <p:txBody>
          <a:bodyPr>
            <a:normAutofit fontScale="55000" lnSpcReduction="20000"/>
          </a:bodyPr>
          <a:lstStyle/>
          <a:p>
            <a:endParaRPr lang="tr-TR" dirty="0"/>
          </a:p>
          <a:p>
            <a:endParaRPr lang="tr-TR" dirty="0"/>
          </a:p>
          <a:p>
            <a:pPr marL="0" indent="0">
              <a:buNone/>
            </a:pPr>
            <a:r>
              <a:rPr lang="tr-TR" dirty="0" smtClean="0"/>
              <a:t>           Sınıfta </a:t>
            </a:r>
            <a:r>
              <a:rPr lang="tr-TR" dirty="0"/>
              <a:t>bu öğrencilere daha zor soruların sorulması, yeni fikirler üretmelerine fırsat tanınması gerekir. Bu noktada dikkat edilmesi gereken husus, yanıt vermede diğer çocuklara öncelik verilmesinin üstün zekalı çocukları dersten ve okuldan soğutabileceğini unutmamak gerektiğidir. </a:t>
            </a:r>
          </a:p>
          <a:p>
            <a:pPr marL="0" indent="0">
              <a:buNone/>
            </a:pPr>
            <a:r>
              <a:rPr lang="tr-TR" dirty="0"/>
              <a:t> </a:t>
            </a:r>
            <a:r>
              <a:rPr lang="tr-TR" dirty="0" smtClean="0"/>
              <a:t>          Derslerle </a:t>
            </a:r>
            <a:r>
              <a:rPr lang="tr-TR" dirty="0"/>
              <a:t>ilgili olarak araştırma ve problem çözme ağırlıklı ek ev ödevlerinin verilmesi gerekir. </a:t>
            </a:r>
          </a:p>
          <a:p>
            <a:pPr marL="0" indent="0">
              <a:buNone/>
            </a:pPr>
            <a:r>
              <a:rPr lang="tr-TR" dirty="0"/>
              <a:t> </a:t>
            </a:r>
            <a:r>
              <a:rPr lang="tr-TR" dirty="0" smtClean="0"/>
              <a:t>          Yarı </a:t>
            </a:r>
            <a:r>
              <a:rPr lang="tr-TR" dirty="0"/>
              <a:t>teknik malzemelerin okunması, özetlenmesi, bazı araçların modellerinin yapılması, şemalarının çizimi ve onların çalışma kurallarını açıklama ödevleri verilmelidir. </a:t>
            </a:r>
          </a:p>
          <a:p>
            <a:pPr marL="0" indent="0">
              <a:buNone/>
            </a:pPr>
            <a:r>
              <a:rPr lang="tr-TR" dirty="0"/>
              <a:t> </a:t>
            </a:r>
            <a:r>
              <a:rPr lang="tr-TR" dirty="0" smtClean="0"/>
              <a:t>          Sınıf </a:t>
            </a:r>
            <a:r>
              <a:rPr lang="tr-TR" dirty="0"/>
              <a:t>içi etkinliklerde üstün yetenekli öğrencilerin liderlik özelliklerinden faydalanılmalı; çalışmaları, grupları ve sınıf oyunlarını yönetmelerine fırsat tanınmalıdır. </a:t>
            </a:r>
          </a:p>
          <a:p>
            <a:pPr marL="0" indent="0">
              <a:buNone/>
            </a:pPr>
            <a:r>
              <a:rPr lang="tr-TR" dirty="0"/>
              <a:t> </a:t>
            </a:r>
            <a:r>
              <a:rPr lang="tr-TR" dirty="0" smtClean="0"/>
              <a:t>          Sınıf </a:t>
            </a:r>
            <a:r>
              <a:rPr lang="tr-TR" dirty="0"/>
              <a:t>düzeyini temel almaksızın konularda kendi hızlarına göre ilerlemelerine fırsat tanınmalıdır. </a:t>
            </a:r>
          </a:p>
          <a:p>
            <a:pPr marL="0" indent="0">
              <a:buNone/>
            </a:pPr>
            <a:r>
              <a:rPr lang="tr-TR" dirty="0"/>
              <a:t> </a:t>
            </a:r>
            <a:r>
              <a:rPr lang="tr-TR" dirty="0" smtClean="0"/>
              <a:t>         Aile </a:t>
            </a:r>
            <a:r>
              <a:rPr lang="tr-TR" dirty="0"/>
              <a:t>ile irtibata geçilmeli, öğrenciye sınıf genelinden farklı olarak verilen ödev, araştırma ve proje gibi çalışmalarda ailenin desteği alınmalıdır. </a:t>
            </a:r>
          </a:p>
          <a:p>
            <a:endParaRPr lang="tr-TR" dirty="0"/>
          </a:p>
        </p:txBody>
      </p:sp>
    </p:spTree>
    <p:extLst>
      <p:ext uri="{BB962C8B-B14F-4D97-AF65-F5344CB8AC3E}">
        <p14:creationId xmlns:p14="http://schemas.microsoft.com/office/powerpoint/2010/main" val="26946605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856"/>
            <a:ext cx="9144000" cy="1143000"/>
          </a:xfrm>
          <a:blipFill>
            <a:blip r:embed="rId2"/>
            <a:tile tx="0" ty="0" sx="100000" sy="100000" flip="none" algn="tl"/>
          </a:blipFill>
        </p:spPr>
        <p:txBody>
          <a:bodyPr>
            <a:noAutofit/>
          </a:bodyPr>
          <a:lstStyle/>
          <a:p>
            <a:r>
              <a:rPr lang="tr-TR" sz="2800" dirty="0">
                <a:solidFill>
                  <a:srgbClr val="FF0000"/>
                </a:solidFill>
              </a:rPr>
              <a:t/>
            </a:r>
            <a:br>
              <a:rPr lang="tr-TR" sz="2800" dirty="0">
                <a:solidFill>
                  <a:srgbClr val="FF0000"/>
                </a:solidFill>
              </a:rPr>
            </a:br>
            <a:r>
              <a:rPr lang="tr-TR" sz="2400" b="1" dirty="0" smtClean="0">
                <a:solidFill>
                  <a:srgbClr val="FF0000"/>
                </a:solidFill>
              </a:rPr>
              <a:t>ÖZEL </a:t>
            </a:r>
            <a:r>
              <a:rPr lang="tr-TR" sz="2400" b="1" dirty="0">
                <a:solidFill>
                  <a:srgbClr val="FF0000"/>
                </a:solidFill>
              </a:rPr>
              <a:t>YETENEKLİ ÖĞRENCİLERİN ÖĞRETMENLERİNE ÖNERİLER </a:t>
            </a:r>
            <a:endParaRPr lang="tr-TR" sz="2400"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pPr marL="0" indent="0">
              <a:buNone/>
            </a:pPr>
            <a:endParaRPr lang="tr-TR" dirty="0"/>
          </a:p>
          <a:p>
            <a:pPr marL="0" indent="0">
              <a:buNone/>
            </a:pPr>
            <a:r>
              <a:rPr lang="tr-TR" dirty="0" smtClean="0"/>
              <a:t>          Çocuğun </a:t>
            </a:r>
            <a:r>
              <a:rPr lang="tr-TR" dirty="0"/>
              <a:t>çalışma ve ödevlerini sınıfın işlemekte olduğu konularda ve aynı tempoda tutmaya çalışmamalı, onun güç ve süratine uygun ödevler vermelidir. </a:t>
            </a:r>
          </a:p>
          <a:p>
            <a:pPr marL="0" indent="0">
              <a:buNone/>
            </a:pPr>
            <a:r>
              <a:rPr lang="tr-TR" dirty="0"/>
              <a:t> </a:t>
            </a:r>
            <a:r>
              <a:rPr lang="tr-TR" dirty="0" smtClean="0"/>
              <a:t>        Ders </a:t>
            </a:r>
            <a:r>
              <a:rPr lang="tr-TR" dirty="0"/>
              <a:t>etkinliklerinde kitabi etkinliklerden çok, geniş gözlem ve deneylere yer verilmelidir. </a:t>
            </a:r>
          </a:p>
          <a:p>
            <a:pPr marL="0" indent="0">
              <a:buNone/>
            </a:pPr>
            <a:r>
              <a:rPr lang="tr-TR" dirty="0"/>
              <a:t> </a:t>
            </a:r>
            <a:r>
              <a:rPr lang="tr-TR" dirty="0" smtClean="0"/>
              <a:t>        Akademik </a:t>
            </a:r>
            <a:r>
              <a:rPr lang="tr-TR" dirty="0"/>
              <a:t>konular için resim, müzik, beden eğitimi gibi dersler ihmal edilmemelidir. </a:t>
            </a:r>
          </a:p>
          <a:p>
            <a:pPr marL="0" indent="0">
              <a:buNone/>
            </a:pPr>
            <a:r>
              <a:rPr lang="tr-TR" dirty="0"/>
              <a:t> </a:t>
            </a:r>
            <a:r>
              <a:rPr lang="tr-TR" dirty="0" smtClean="0"/>
              <a:t>       Bu </a:t>
            </a:r>
            <a:r>
              <a:rPr lang="tr-TR" dirty="0"/>
              <a:t>çocuklarda “üstünlük duygusu” yaratmak, aynı “aşağılık duygusu” kadar zararlı sonuçlar doğurur. Çocuk, arkadaşlarını ve çevresindekileri aşağı görür ve toplumda yalnız bir kişi olarak yaşamına devam etme tehlikesi ile karşı karşıya kalır. Onun için, üstünlük duygusunun çocuklarda yaratılmamasına azami dikkat edilmelidir. </a:t>
            </a:r>
          </a:p>
          <a:p>
            <a:endParaRPr lang="tr-TR" dirty="0"/>
          </a:p>
        </p:txBody>
      </p:sp>
    </p:spTree>
    <p:extLst>
      <p:ext uri="{BB962C8B-B14F-4D97-AF65-F5344CB8AC3E}">
        <p14:creationId xmlns:p14="http://schemas.microsoft.com/office/powerpoint/2010/main" val="4029067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90666"/>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tr-TR"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84</a:t>
            </a:fld>
            <a:endParaRPr lang="tr-TR"/>
          </a:p>
        </p:txBody>
      </p:sp>
    </p:spTree>
    <p:extLst>
      <p:ext uri="{BB962C8B-B14F-4D97-AF65-F5344CB8AC3E}">
        <p14:creationId xmlns:p14="http://schemas.microsoft.com/office/powerpoint/2010/main" val="3703145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32656"/>
            <a:ext cx="8064896" cy="5890666"/>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tr-TR"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85</a:t>
            </a:fld>
            <a:endParaRPr lang="tr-TR"/>
          </a:p>
        </p:txBody>
      </p:sp>
    </p:spTree>
    <p:extLst>
      <p:ext uri="{BB962C8B-B14F-4D97-AF65-F5344CB8AC3E}">
        <p14:creationId xmlns:p14="http://schemas.microsoft.com/office/powerpoint/2010/main" val="14392534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6048672"/>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tr-TR" dirty="0"/>
          </a:p>
        </p:txBody>
      </p:sp>
      <p:sp>
        <p:nvSpPr>
          <p:cNvPr id="4" name="Slayt Numarası Yer Tutucusu 3"/>
          <p:cNvSpPr>
            <a:spLocks noGrp="1"/>
          </p:cNvSpPr>
          <p:nvPr>
            <p:ph type="sldNum" sz="quarter" idx="12"/>
          </p:nvPr>
        </p:nvSpPr>
        <p:spPr/>
        <p:txBody>
          <a:bodyPr/>
          <a:lstStyle/>
          <a:p>
            <a:fld id="{C69227B5-DFCD-477C-A2B9-079D84C0F41A}" type="slidenum">
              <a:rPr lang="tr-TR" smtClean="0"/>
              <a:pPr/>
              <a:t>86</a:t>
            </a:fld>
            <a:endParaRPr lang="tr-TR"/>
          </a:p>
        </p:txBody>
      </p:sp>
    </p:spTree>
    <p:extLst>
      <p:ext uri="{BB962C8B-B14F-4D97-AF65-F5344CB8AC3E}">
        <p14:creationId xmlns:p14="http://schemas.microsoft.com/office/powerpoint/2010/main" val="2560109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9" y="3473"/>
            <a:ext cx="9144000" cy="1872208"/>
          </a:xfrm>
          <a:solidFill>
            <a:srgbClr val="C00000"/>
          </a:solidFill>
        </p:spPr>
        <p:txBody>
          <a:bodyPr>
            <a:normAutofit fontScale="90000"/>
          </a:bodyPr>
          <a:lstStyle/>
          <a:p>
            <a:r>
              <a:rPr lang="tr-TR" dirty="0"/>
              <a:t/>
            </a:r>
            <a:br>
              <a:rPr lang="tr-TR" dirty="0"/>
            </a:br>
            <a:r>
              <a:rPr lang="tr-TR" sz="3600" dirty="0">
                <a:solidFill>
                  <a:schemeClr val="bg1"/>
                </a:solidFill>
              </a:rPr>
              <a:t>Ülkemizde ‘’üstün yetenek’ ’kavramı yerine neden ‘’özel  yetenek’’ kavramı kullanılmaya başlanmıştır?</a:t>
            </a:r>
          </a:p>
        </p:txBody>
      </p:sp>
      <p:sp>
        <p:nvSpPr>
          <p:cNvPr id="3" name="İçerik Yer Tutucusu 2"/>
          <p:cNvSpPr>
            <a:spLocks noGrp="1"/>
          </p:cNvSpPr>
          <p:nvPr>
            <p:ph idx="1"/>
          </p:nvPr>
        </p:nvSpPr>
        <p:spPr/>
        <p:txBody>
          <a:bodyPr/>
          <a:lstStyle/>
          <a:p>
            <a:pPr marL="0" indent="0" algn="just">
              <a:buNone/>
            </a:pPr>
            <a:r>
              <a:rPr lang="tr-TR" dirty="0" smtClean="0"/>
              <a:t>      </a:t>
            </a:r>
          </a:p>
          <a:p>
            <a:pPr marL="0" indent="0" algn="just">
              <a:buNone/>
            </a:pPr>
            <a:endParaRPr lang="tr-TR" sz="2800" dirty="0" smtClean="0"/>
          </a:p>
          <a:p>
            <a:pPr marL="0" indent="0" algn="just">
              <a:buNone/>
            </a:pPr>
            <a:r>
              <a:rPr lang="tr-TR" sz="2800" dirty="0" smtClean="0"/>
              <a:t>         Üstün </a:t>
            </a:r>
            <a:r>
              <a:rPr lang="tr-TR" sz="2800" dirty="0"/>
              <a:t>yetenekliliğin sadece üstün genel zeka potansiyeline sahip olma ile sınırlı olmamasından dolayı, günümüzde “üstün zekalı” </a:t>
            </a:r>
            <a:r>
              <a:rPr lang="tr-TR" sz="2800" dirty="0" err="1" smtClean="0"/>
              <a:t>yerine’</a:t>
            </a:r>
            <a:r>
              <a:rPr lang="tr-TR" sz="2800" dirty="0" err="1" smtClean="0">
                <a:solidFill>
                  <a:srgbClr val="C00000"/>
                </a:solidFill>
              </a:rPr>
              <a:t>’üstün</a:t>
            </a:r>
            <a:r>
              <a:rPr lang="tr-TR" sz="2800" dirty="0" smtClean="0">
                <a:solidFill>
                  <a:srgbClr val="C00000"/>
                </a:solidFill>
              </a:rPr>
              <a:t>-özel yetenekli</a:t>
            </a:r>
            <a:r>
              <a:rPr lang="tr-TR" sz="2800" dirty="0"/>
              <a:t>” kavramı tercih </a:t>
            </a:r>
            <a:r>
              <a:rPr lang="tr-TR" sz="2800" dirty="0" smtClean="0"/>
              <a:t>edilmektedir.</a:t>
            </a:r>
            <a:endParaRPr lang="tr-TR" sz="2800" dirty="0"/>
          </a:p>
        </p:txBody>
      </p:sp>
    </p:spTree>
    <p:extLst>
      <p:ext uri="{BB962C8B-B14F-4D97-AF65-F5344CB8AC3E}">
        <p14:creationId xmlns:p14="http://schemas.microsoft.com/office/powerpoint/2010/main" val="73256746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çılar">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2535</TotalTime>
  <Words>3499</Words>
  <Application>Microsoft Office PowerPoint</Application>
  <PresentationFormat>Ekran Gösterisi (4:3)</PresentationFormat>
  <Paragraphs>448</Paragraphs>
  <Slides>86</Slides>
  <Notes>17</Notes>
  <HiddenSlides>0</HiddenSlides>
  <MMClips>0</MMClips>
  <ScaleCrop>false</ScaleCrop>
  <HeadingPairs>
    <vt:vector size="4" baseType="variant">
      <vt:variant>
        <vt:lpstr>Tema</vt:lpstr>
      </vt:variant>
      <vt:variant>
        <vt:i4>2</vt:i4>
      </vt:variant>
      <vt:variant>
        <vt:lpstr>Slayt Başlıkları</vt:lpstr>
      </vt:variant>
      <vt:variant>
        <vt:i4>86</vt:i4>
      </vt:variant>
    </vt:vector>
  </HeadingPairs>
  <TitlesOfParts>
    <vt:vector size="88" baseType="lpstr">
      <vt:lpstr>Ofis Teması</vt:lpstr>
      <vt:lpstr>Açılar</vt:lpstr>
      <vt:lpstr>PowerPoint Sunusu</vt:lpstr>
      <vt:lpstr>PowerPoint Sunusu</vt:lpstr>
      <vt:lpstr>        GENEL KAVRAMLAR</vt:lpstr>
      <vt:lpstr>       ZEKA NEDİR?</vt:lpstr>
      <vt:lpstr>YETENEK NEDİR?</vt:lpstr>
      <vt:lpstr>ÖZEL Yetenekli Çocuk Kimdir?</vt:lpstr>
      <vt:lpstr>Üstün Yetenek Nedir?</vt:lpstr>
      <vt:lpstr>ÖZEL YETENEKLİ BİREY KİMDİR? </vt:lpstr>
      <vt:lpstr> Ülkemizde ‘’üstün yetenek’ ’kavramı yerine neden ‘’özel  yetenek’’ kavramı kullanılmaya başlanmıştır?</vt:lpstr>
      <vt:lpstr>PowerPoint Sunusu</vt:lpstr>
      <vt:lpstr>Özel Yetenekli Birey</vt:lpstr>
      <vt:lpstr>Özel Yetenekli Birey</vt:lpstr>
      <vt:lpstr>PowerPoint Sunusu</vt:lpstr>
      <vt:lpstr>Özel Yetenekli Birey</vt:lpstr>
      <vt:lpstr>Özel Yetenekli Birey</vt:lpstr>
      <vt:lpstr>PowerPoint Sunusu</vt:lpstr>
      <vt:lpstr>PowerPoint Sunusu</vt:lpstr>
      <vt:lpstr>PowerPoint Sunusu</vt:lpstr>
      <vt:lpstr>PowerPoint Sunusu</vt:lpstr>
      <vt:lpstr>PowerPoint Sunusu</vt:lpstr>
      <vt:lpstr>PowerPoint Sunusu</vt:lpstr>
      <vt:lpstr>PowerPoint Sunusu</vt:lpstr>
      <vt:lpstr>    Özel Yetenekli Birey</vt:lpstr>
      <vt:lpstr>  </vt:lpstr>
      <vt:lpstr>PowerPoint Sunusu</vt:lpstr>
      <vt:lpstr>Özel Yetenekliler İle İlgili Yanlış İnançlar</vt:lpstr>
      <vt:lpstr>Özel Yetenekliler İle İlgili Yanlış İnançlar</vt:lpstr>
      <vt:lpstr>Özel Yetenekliler İle İlgili Yanlış İnançlar</vt:lpstr>
      <vt:lpstr>PowerPoint Sunusu</vt:lpstr>
      <vt:lpstr>    </vt:lpstr>
      <vt:lpstr>PowerPoint Sunusu</vt:lpstr>
      <vt:lpstr> Zihinsel Özellikleri </vt:lpstr>
      <vt:lpstr>Fiziksel Özellikleri</vt:lpstr>
      <vt:lpstr>Fiziksel Özellikleri</vt:lpstr>
      <vt:lpstr>PowerPoint Sunusu</vt:lpstr>
      <vt:lpstr>PowerPoint Sunusu</vt:lpstr>
      <vt:lpstr>PowerPoint Sunusu</vt:lpstr>
      <vt:lpstr>PowerPoint Sunusu</vt:lpstr>
      <vt:lpstr>Resim</vt:lpstr>
      <vt:lpstr>PowerPoint Sunusu</vt:lpstr>
      <vt:lpstr>PowerPoint Sunusu</vt:lpstr>
      <vt:lpstr>PowerPoint Sunusu</vt:lpstr>
      <vt:lpstr>PowerPoint Sunusu</vt:lpstr>
      <vt:lpstr>PowerPoint Sunusu</vt:lpstr>
      <vt:lpstr>Sosyalleşme - İletişim</vt:lpstr>
      <vt:lpstr>PowerPoint Sunusu</vt:lpstr>
      <vt:lpstr>Tezcanlılık (OVEREXCITABILITY)</vt:lpstr>
      <vt:lpstr>PowerPoint Sunusu</vt:lpstr>
      <vt:lpstr>Sosyal Çevre</vt:lpstr>
      <vt:lpstr>Liderlik - Otorite</vt:lpstr>
      <vt:lpstr>PowerPoint Sunusu</vt:lpstr>
      <vt:lpstr>BİR ÖZEL EĞİTİM GRUBU OLARAK ÖZEL YETENEKLİLER </vt:lpstr>
      <vt:lpstr>Sınıflandırma</vt:lpstr>
      <vt:lpstr> Özel  Yetenekli Öğrencilerin Sınıflandırılması </vt:lpstr>
      <vt:lpstr>PowerPoint Sunusu</vt:lpstr>
      <vt:lpstr>PowerPoint Sunusu</vt:lpstr>
      <vt:lpstr>PowerPoint Sunusu</vt:lpstr>
      <vt:lpstr>PowerPoint Sunusu</vt:lpstr>
      <vt:lpstr>PowerPoint Sunusu</vt:lpstr>
      <vt:lpstr>Mevcut Durum Nedir?</vt:lpstr>
      <vt:lpstr>Mevcut Durum Nedir?</vt:lpstr>
      <vt:lpstr>Mevcut Durum Nedir?</vt:lpstr>
      <vt:lpstr>Yasal Düzenlemeler ve Eğitim Gerekçeleri</vt:lpstr>
      <vt:lpstr>Üstün Yetenekli Çocukların Eğitimleri</vt:lpstr>
      <vt:lpstr>Özel Yetenekli Öğrenciler İçin Eğitim Yöntemleri</vt:lpstr>
      <vt:lpstr>PowerPoint Sunusu</vt:lpstr>
      <vt:lpstr>Özel Yetenekli Öğrencilerin Tanılanma Süreci</vt:lpstr>
      <vt:lpstr>Özel Yetenekli Öğrencilerin Tanılanma Süreci</vt:lpstr>
      <vt:lpstr>Özel Yetenekli Öğrencilerin Tanılanma Süreci</vt:lpstr>
      <vt:lpstr>Özel Yetenekli Öğrencilerin Tanılanma Süreci</vt:lpstr>
      <vt:lpstr>                                               PROJE</vt:lpstr>
      <vt:lpstr>1, 2 ve 3. sınıf düzeyindeki öğrencilerin, sınıf öğretmeni tarafından yetenek alanlarına (genel zihinsel, resim ve müzik) göre aday gösterilir. Seçim süreci üç aşamada gerçekleşmektedir. </vt:lpstr>
      <vt:lpstr>Gözlem Formlarının Doldurulması </vt:lpstr>
      <vt:lpstr>Tablet Bilgisayar Grup Tarama Uygulaması </vt:lpstr>
      <vt:lpstr>PowerPoint Sunusu</vt:lpstr>
      <vt:lpstr>Bireysel Değerlendirme</vt:lpstr>
      <vt:lpstr>Özel Yetenekli Öğrencilerin Tanılanma Süreci</vt:lpstr>
      <vt:lpstr>Özel Yetenekli Öğrencilerin Tanılanma Süreci</vt:lpstr>
      <vt:lpstr>Destek Eğitim Odaları Nedir?</vt:lpstr>
      <vt:lpstr>PowerPoint Sunusu</vt:lpstr>
      <vt:lpstr>ÖZEL YETENEKLİ ÖĞRENCİLERİN ÖĞRETMENLERİNE ÖNERİLER</vt:lpstr>
      <vt:lpstr> ÖZEL YETENEKLİ ÖĞRENCİLERİN ÖĞRETMENLERİNE ÖNERİLER </vt:lpstr>
      <vt:lpstr> ÖZEL YETENEKLİ ÖĞRENCİLERİN ÖĞRETMENLERİNE ÖNERİLER </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KADIKÖY REHBERLİK VE ARAŞTIRMA MERKEZİ MÜDÜRLÜĞÜ  ÖZEL YETENEKLİ BİREYLER FARKINDALIK EĞİTİM</dc:title>
  <dc:creator>TEKELİ</dc:creator>
  <cp:lastModifiedBy>PC3</cp:lastModifiedBy>
  <cp:revision>736</cp:revision>
  <dcterms:created xsi:type="dcterms:W3CDTF">2018-01-24T05:59:59Z</dcterms:created>
  <dcterms:modified xsi:type="dcterms:W3CDTF">2019-11-25T08:24:39Z</dcterms:modified>
</cp:coreProperties>
</file>