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2" r:id="rId1"/>
  </p:sldMasterIdLst>
  <p:sldIdLst>
    <p:sldId id="286" r:id="rId2"/>
    <p:sldId id="288" r:id="rId3"/>
    <p:sldId id="331" r:id="rId4"/>
    <p:sldId id="332" r:id="rId5"/>
    <p:sldId id="333" r:id="rId6"/>
    <p:sldId id="334" r:id="rId7"/>
    <p:sldId id="335" r:id="rId8"/>
    <p:sldId id="336" r:id="rId9"/>
    <p:sldId id="256" r:id="rId10"/>
    <p:sldId id="257" r:id="rId11"/>
    <p:sldId id="258" r:id="rId12"/>
    <p:sldId id="259" r:id="rId13"/>
    <p:sldId id="330" r:id="rId14"/>
    <p:sldId id="260" r:id="rId15"/>
    <p:sldId id="261" r:id="rId16"/>
    <p:sldId id="323" r:id="rId17"/>
    <p:sldId id="266" r:id="rId18"/>
    <p:sldId id="265" r:id="rId19"/>
    <p:sldId id="284" r:id="rId20"/>
    <p:sldId id="262" r:id="rId21"/>
    <p:sldId id="263" r:id="rId22"/>
    <p:sldId id="264" r:id="rId23"/>
    <p:sldId id="269" r:id="rId24"/>
    <p:sldId id="325" r:id="rId25"/>
    <p:sldId id="277" r:id="rId26"/>
    <p:sldId id="344" r:id="rId27"/>
    <p:sldId id="345" r:id="rId28"/>
    <p:sldId id="356" r:id="rId29"/>
    <p:sldId id="346" r:id="rId30"/>
    <p:sldId id="347" r:id="rId31"/>
    <p:sldId id="348" r:id="rId32"/>
    <p:sldId id="349" r:id="rId33"/>
    <p:sldId id="350" r:id="rId34"/>
    <p:sldId id="351" r:id="rId35"/>
    <p:sldId id="352" r:id="rId36"/>
    <p:sldId id="353" r:id="rId37"/>
    <p:sldId id="354" r:id="rId38"/>
    <p:sldId id="305" r:id="rId39"/>
    <p:sldId id="306" r:id="rId40"/>
    <p:sldId id="340" r:id="rId41"/>
    <p:sldId id="338" r:id="rId42"/>
    <p:sldId id="339" r:id="rId43"/>
    <p:sldId id="341" r:id="rId44"/>
    <p:sldId id="342" r:id="rId45"/>
    <p:sldId id="343" r:id="rId46"/>
    <p:sldId id="337" r:id="rId47"/>
    <p:sldId id="324" r:id="rId48"/>
    <p:sldId id="317"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18" autoAdjust="0"/>
    <p:restoredTop sz="94660" autoAdjust="0"/>
  </p:normalViewPr>
  <p:slideViewPr>
    <p:cSldViewPr snapToGrid="0">
      <p:cViewPr varScale="1">
        <p:scale>
          <a:sx n="74" d="100"/>
          <a:sy n="74" d="100"/>
        </p:scale>
        <p:origin x="-204" y="-90"/>
      </p:cViewPr>
      <p:guideLst>
        <p:guide orient="horz" pos="2160"/>
        <p:guide pos="3840"/>
      </p:guideLst>
    </p:cSldViewPr>
  </p:slideViewPr>
  <p:outlineViewPr>
    <p:cViewPr>
      <p:scale>
        <a:sx n="33" d="100"/>
        <a:sy n="33" d="100"/>
      </p:scale>
      <p:origin x="54" y="2196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91B1DED-0668-458A-B205-B563B286E511}" type="datetimeFigureOut">
              <a:rPr lang="tr-TR" smtClean="0"/>
              <a:pPr/>
              <a:t>3.10.2023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691596-664E-4D58-8423-070AEC60127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91B1DED-0668-458A-B205-B563B286E511}" type="datetimeFigureOut">
              <a:rPr lang="tr-TR" smtClean="0"/>
              <a:pPr/>
              <a:t>3.10.2023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691596-664E-4D58-8423-070AEC60127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91B1DED-0668-458A-B205-B563B286E511}" type="datetimeFigureOut">
              <a:rPr lang="tr-TR" smtClean="0"/>
              <a:pPr/>
              <a:t>3.10.2023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691596-664E-4D58-8423-070AEC60127E}" type="slidenum">
              <a:rPr lang="tr-TR" smtClean="0"/>
              <a:pPr/>
              <a:t>‹#›</a:t>
            </a:fld>
            <a:endParaRPr lang="tr-TR"/>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91B1DED-0668-458A-B205-B563B286E511}" type="datetimeFigureOut">
              <a:rPr lang="tr-TR" smtClean="0"/>
              <a:pPr/>
              <a:t>3.10.2023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691596-664E-4D58-8423-070AEC60127E}"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91B1DED-0668-458A-B205-B563B286E511}" type="datetimeFigureOut">
              <a:rPr lang="tr-TR" smtClean="0"/>
              <a:pPr/>
              <a:t>3.10.2023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691596-664E-4D58-8423-070AEC60127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891B1DED-0668-458A-B205-B563B286E511}" type="datetimeFigureOut">
              <a:rPr lang="tr-TR" smtClean="0"/>
              <a:pPr/>
              <a:t>3.10.2023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691596-664E-4D58-8423-070AEC60127E}" type="slidenum">
              <a:rPr lang="tr-TR" smtClean="0"/>
              <a:pPr/>
              <a:t>‹#›</a:t>
            </a:fld>
            <a:endParaRPr lang="tr-TR"/>
          </a:p>
        </p:txBody>
      </p:sp>
      <p:sp>
        <p:nvSpPr>
          <p:cNvPr id="9" name="Content Placeholder 8"/>
          <p:cNvSpPr>
            <a:spLocks noGrp="1"/>
          </p:cNvSpPr>
          <p:nvPr>
            <p:ph sz="quarter" idx="13"/>
          </p:nvPr>
        </p:nvSpPr>
        <p:spPr>
          <a:xfrm>
            <a:off x="902207" y="2679192"/>
            <a:ext cx="5096256"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91B1DED-0668-458A-B205-B563B286E511}" type="datetimeFigureOut">
              <a:rPr lang="tr-TR" smtClean="0"/>
              <a:pPr/>
              <a:t>3.10.2023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C691596-664E-4D58-8423-070AEC60127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891B1DED-0668-458A-B205-B563B286E511}" type="datetimeFigureOut">
              <a:rPr lang="tr-TR" smtClean="0"/>
              <a:pPr/>
              <a:t>3.10.2023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C691596-664E-4D58-8423-070AEC60127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91B1DED-0668-458A-B205-B563B286E511}" type="datetimeFigureOut">
              <a:rPr lang="tr-TR" smtClean="0"/>
              <a:pPr/>
              <a:t>3.10.2023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C691596-664E-4D58-8423-070AEC60127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91B1DED-0668-458A-B205-B563B286E511}" type="datetimeFigureOut">
              <a:rPr lang="tr-TR" smtClean="0"/>
              <a:pPr/>
              <a:t>3.10.2023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691596-664E-4D58-8423-070AEC60127E}" type="slidenum">
              <a:rPr lang="tr-TR" smtClean="0"/>
              <a:pPr/>
              <a:t>‹#›</a:t>
            </a:fld>
            <a:endParaRPr lang="tr-TR"/>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91B1DED-0668-458A-B205-B563B286E511}" type="datetimeFigureOut">
              <a:rPr lang="tr-TR" smtClean="0"/>
              <a:pPr/>
              <a:t>3.10.2023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691596-664E-4D58-8423-070AEC60127E}" type="slidenum">
              <a:rPr lang="tr-TR" smtClean="0"/>
              <a:pPr/>
              <a:t>‹#›</a:t>
            </a:fld>
            <a:endParaRPr lang="tr-T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891B1DED-0668-458A-B205-B563B286E511}" type="datetimeFigureOut">
              <a:rPr lang="tr-TR" smtClean="0"/>
              <a:pPr/>
              <a:t>3.10.2023</a:t>
            </a:fld>
            <a:endParaRPr lang="tr-TR"/>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8C691596-664E-4D58-8423-070AEC60127E}" type="slidenum">
              <a:rPr lang="tr-TR" smtClean="0"/>
              <a:pPr/>
              <a:t>‹#›</a:t>
            </a:fld>
            <a:endParaRPr lang="tr-TR"/>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orgm.meb.gov.tr/www/milli-egitim-bakanligi-tum-sinif-seviyelerinde-sinif-rehberlik-etkinlikleri-hazirladi/icerik/1771" TargetMode="External"/><Relationship Id="rId2" Type="http://schemas.openxmlformats.org/officeDocument/2006/relationships/hyperlink" Target="https://orgm.meb.gov.tr/meb_iys_dosyalar/2020_07/17143025_SINIF_REHBERLYK_PROGRAMI_2020.pdf" TargetMode="External"/><Relationship Id="rId1" Type="http://schemas.openxmlformats.org/officeDocument/2006/relationships/slideLayout" Target="../slideLayouts/slideLayout2.xml"/><Relationship Id="rId4" Type="http://schemas.openxmlformats.org/officeDocument/2006/relationships/hyperlink" Target="https://orgm.meb.gov.tr/psikososyaldijitaldestek/"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82284" y="1275008"/>
            <a:ext cx="9877777" cy="4573341"/>
          </a:xfrm>
        </p:spPr>
        <p:txBody>
          <a:bodyPr>
            <a:normAutofit/>
          </a:bodyPr>
          <a:lstStyle/>
          <a:p>
            <a:pPr marL="0" indent="0" algn="ctr">
              <a:lnSpc>
                <a:spcPct val="150000"/>
              </a:lnSpc>
              <a:buNone/>
            </a:pPr>
            <a:r>
              <a:rPr lang="tr-TR" sz="3600" b="1" dirty="0" smtClean="0">
                <a:latin typeface="Arial" panose="020B0604020202020204" pitchFamily="34" charset="0"/>
                <a:cs typeface="Arial" panose="020B0604020202020204" pitchFamily="34" charset="0"/>
              </a:rPr>
              <a:t>2023-2024 </a:t>
            </a:r>
            <a:br>
              <a:rPr lang="tr-TR" sz="3600" b="1" dirty="0" smtClean="0">
                <a:latin typeface="Arial" panose="020B0604020202020204" pitchFamily="34" charset="0"/>
                <a:cs typeface="Arial" panose="020B0604020202020204" pitchFamily="34" charset="0"/>
              </a:rPr>
            </a:br>
            <a:r>
              <a:rPr lang="tr-TR" sz="3600" b="1" dirty="0" smtClean="0">
                <a:latin typeface="Arial" panose="020B0604020202020204" pitchFamily="34" charset="0"/>
                <a:cs typeface="Arial" panose="020B0604020202020204" pitchFamily="34" charset="0"/>
              </a:rPr>
              <a:t>KADIKÖY </a:t>
            </a:r>
          </a:p>
          <a:p>
            <a:pPr marL="0" indent="0" algn="ctr">
              <a:lnSpc>
                <a:spcPct val="150000"/>
              </a:lnSpc>
              <a:buNone/>
            </a:pPr>
            <a:r>
              <a:rPr lang="tr-TR" sz="3600" b="1" dirty="0" smtClean="0">
                <a:latin typeface="Arial" panose="020B0604020202020204" pitchFamily="34" charset="0"/>
                <a:cs typeface="Arial" panose="020B0604020202020204" pitchFamily="34" charset="0"/>
              </a:rPr>
              <a:t>REHBERLİK VE ARAŞTIRMA MERKEZİ</a:t>
            </a:r>
            <a:br>
              <a:rPr lang="tr-TR" sz="3600" b="1" dirty="0" smtClean="0">
                <a:latin typeface="Arial" panose="020B0604020202020204" pitchFamily="34" charset="0"/>
                <a:cs typeface="Arial" panose="020B0604020202020204" pitchFamily="34" charset="0"/>
              </a:rPr>
            </a:br>
            <a:r>
              <a:rPr lang="tr-TR" sz="3600" b="1" dirty="0" smtClean="0">
                <a:latin typeface="Arial" panose="020B0604020202020204" pitchFamily="34" charset="0"/>
                <a:cs typeface="Arial" panose="020B0604020202020204" pitchFamily="34" charset="0"/>
              </a:rPr>
              <a:t> SENE BAŞI PSİKOLOJİK DANIŞMAN/ REHBER ÖĞRETMEN TOPLANTISI</a:t>
            </a:r>
            <a:endParaRPr lang="tr-T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8110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xmlns="" id="{CB2222C0-32DB-48DF-816F-9C59C93FDB61}"/>
              </a:ext>
            </a:extLst>
          </p:cNvPr>
          <p:cNvSpPr>
            <a:spLocks noGrp="1"/>
          </p:cNvSpPr>
          <p:nvPr>
            <p:ph idx="1"/>
          </p:nvPr>
        </p:nvSpPr>
        <p:spPr>
          <a:xfrm>
            <a:off x="1163720" y="746975"/>
            <a:ext cx="10258423" cy="5588406"/>
          </a:xfrm>
        </p:spPr>
        <p:txBody>
          <a:bodyPr>
            <a:normAutofit/>
          </a:bodyPr>
          <a:lstStyle/>
          <a:p>
            <a:pPr algn="just">
              <a:lnSpc>
                <a:spcPct val="150000"/>
              </a:lnSpc>
              <a:buFont typeface="Wingdings" panose="05000000000000000000" pitchFamily="2" charset="2"/>
              <a:buChar char="Ø"/>
            </a:pPr>
            <a:r>
              <a:rPr lang="tr-TR" b="0" i="0" u="none" strike="noStrike" baseline="0" dirty="0">
                <a:latin typeface="Arial" panose="020B0604020202020204" pitchFamily="34" charset="0"/>
                <a:cs typeface="Arial" panose="020B0604020202020204" pitchFamily="34" charset="0"/>
              </a:rPr>
              <a:t>Eğitimde fırsat eşitliğinin sağlanması kapsamında tüm öğrencilerin </a:t>
            </a:r>
            <a:r>
              <a:rPr lang="tr-TR" b="0" i="0" u="none" strike="noStrike" baseline="0" dirty="0" smtClean="0">
                <a:latin typeface="Arial" panose="020B0604020202020204" pitchFamily="34" charset="0"/>
                <a:cs typeface="Arial" panose="020B0604020202020204" pitchFamily="34" charset="0"/>
              </a:rPr>
              <a:t>Rehberlik ve Psikolojik Danışma Hizmetleri’nden yararlanması </a:t>
            </a:r>
            <a:r>
              <a:rPr lang="tr-TR" b="0" i="0" u="none" strike="noStrike" baseline="0" dirty="0">
                <a:latin typeface="Arial" panose="020B0604020202020204" pitchFamily="34" charset="0"/>
                <a:cs typeface="Arial" panose="020B0604020202020204" pitchFamily="34" charset="0"/>
              </a:rPr>
              <a:t>esastır. Bu kapsamda ülke genelinde hedef çalışmalarının bir bütün ve standart olarak yürütülmesi amacıyla </a:t>
            </a:r>
            <a:r>
              <a:rPr lang="tr-TR" dirty="0" smtClean="0">
                <a:latin typeface="Arial" panose="020B0604020202020204" pitchFamily="34" charset="0"/>
                <a:cs typeface="Arial" panose="020B0604020202020204" pitchFamily="34" charset="0"/>
              </a:rPr>
              <a:t>b</a:t>
            </a:r>
            <a:r>
              <a:rPr lang="tr-TR" b="0" i="0" u="none" strike="noStrike" baseline="0" dirty="0" smtClean="0">
                <a:latin typeface="Arial" panose="020B0604020202020204" pitchFamily="34" charset="0"/>
                <a:cs typeface="Arial" panose="020B0604020202020204" pitchFamily="34" charset="0"/>
              </a:rPr>
              <a:t>akanlık </a:t>
            </a:r>
            <a:r>
              <a:rPr lang="tr-TR" b="0" i="0" u="none" strike="noStrike" baseline="0" dirty="0">
                <a:latin typeface="Arial" panose="020B0604020202020204" pitchFamily="34" charset="0"/>
                <a:cs typeface="Arial" panose="020B0604020202020204" pitchFamily="34" charset="0"/>
              </a:rPr>
              <a:t>tarafından hedef çalışmalarına </a:t>
            </a:r>
            <a:r>
              <a:rPr lang="tr-TR" b="1" i="0" u="none" strike="noStrike" baseline="0" dirty="0">
                <a:latin typeface="Arial" panose="020B0604020202020204" pitchFamily="34" charset="0"/>
                <a:cs typeface="Arial" panose="020B0604020202020204" pitchFamily="34" charset="0"/>
              </a:rPr>
              <a:t>ilişkin standartlar belirlenerek iş akış çizelgesi </a:t>
            </a:r>
            <a:r>
              <a:rPr lang="tr-TR" b="0" i="0" u="none" strike="noStrike" baseline="0" dirty="0" smtClean="0">
                <a:latin typeface="Arial" panose="020B0604020202020204" pitchFamily="34" charset="0"/>
                <a:cs typeface="Arial" panose="020B0604020202020204" pitchFamily="34" charset="0"/>
              </a:rPr>
              <a:t>oluşturulmuştur.</a:t>
            </a:r>
          </a:p>
          <a:p>
            <a:pPr marL="0" indent="0" algn="just">
              <a:lnSpc>
                <a:spcPct val="150000"/>
              </a:lnSpc>
              <a:buNone/>
            </a:pPr>
            <a:endParaRPr lang="tr-TR" b="0" i="0" u="none" strike="noStrike" baseline="0"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b="0" i="0" u="none" strike="noStrike" baseline="0" dirty="0" smtClean="0">
                <a:latin typeface="Arial" panose="020B0604020202020204" pitchFamily="34" charset="0"/>
                <a:cs typeface="Arial" panose="020B0604020202020204" pitchFamily="34" charset="0"/>
              </a:rPr>
              <a:t>2023-2024 </a:t>
            </a:r>
            <a:r>
              <a:rPr lang="tr-TR" dirty="0" smtClean="0">
                <a:latin typeface="Arial" panose="020B0604020202020204" pitchFamily="34" charset="0"/>
                <a:cs typeface="Arial" panose="020B0604020202020204" pitchFamily="34" charset="0"/>
              </a:rPr>
              <a:t>E</a:t>
            </a:r>
            <a:r>
              <a:rPr lang="tr-TR" b="0" i="0" u="none" strike="noStrike" baseline="0" dirty="0" smtClean="0">
                <a:latin typeface="Arial" panose="020B0604020202020204" pitchFamily="34" charset="0"/>
                <a:cs typeface="Arial" panose="020B0604020202020204" pitchFamily="34" charset="0"/>
              </a:rPr>
              <a:t>ğitim</a:t>
            </a:r>
            <a:r>
              <a:rPr lang="tr-TR" b="0" i="0" u="none" strike="noStrike" dirty="0" smtClean="0">
                <a:latin typeface="Arial" panose="020B0604020202020204" pitchFamily="34" charset="0"/>
                <a:cs typeface="Arial" panose="020B0604020202020204" pitchFamily="34" charset="0"/>
              </a:rPr>
              <a:t> </a:t>
            </a:r>
            <a:r>
              <a:rPr lang="tr-TR" b="0" i="0" u="none" strike="noStrike" baseline="0" dirty="0" smtClean="0">
                <a:latin typeface="Arial" panose="020B0604020202020204" pitchFamily="34" charset="0"/>
                <a:cs typeface="Arial" panose="020B0604020202020204" pitchFamily="34" charset="0"/>
              </a:rPr>
              <a:t>Öğretim </a:t>
            </a:r>
            <a:r>
              <a:rPr lang="tr-TR" b="0" i="0" u="none" strike="noStrike" baseline="0" dirty="0">
                <a:latin typeface="Arial" panose="020B0604020202020204" pitchFamily="34" charset="0"/>
                <a:cs typeface="Arial" panose="020B0604020202020204" pitchFamily="34" charset="0"/>
              </a:rPr>
              <a:t>yılı </a:t>
            </a:r>
            <a:r>
              <a:rPr lang="tr-TR" b="0" i="0" u="none" strike="noStrike" baseline="0" dirty="0" smtClean="0">
                <a:latin typeface="Arial" panose="020B0604020202020204" pitchFamily="34" charset="0"/>
                <a:cs typeface="Arial" panose="020B0604020202020204" pitchFamily="34" charset="0"/>
              </a:rPr>
              <a:t>için;</a:t>
            </a:r>
          </a:p>
          <a:p>
            <a:pPr marL="0" indent="0" algn="just">
              <a:lnSpc>
                <a:spcPct val="150000"/>
              </a:lnSpc>
              <a:buNone/>
            </a:pPr>
            <a:r>
              <a:rPr lang="tr-TR"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G</a:t>
            </a:r>
            <a:r>
              <a:rPr lang="tr-TR" b="1" i="0" u="none" strike="noStrike" baseline="0" dirty="0" smtClean="0">
                <a:latin typeface="Arial" panose="020B0604020202020204" pitchFamily="34" charset="0"/>
                <a:cs typeface="Arial" panose="020B0604020202020204" pitchFamily="34" charset="0"/>
              </a:rPr>
              <a:t>enel </a:t>
            </a:r>
            <a:r>
              <a:rPr lang="tr-TR" b="1" i="0" u="none" strike="noStrike" baseline="0" dirty="0">
                <a:latin typeface="Arial" panose="020B0604020202020204" pitchFamily="34" charset="0"/>
                <a:cs typeface="Arial" panose="020B0604020202020204" pitchFamily="34" charset="0"/>
              </a:rPr>
              <a:t>ve yerel hedef </a:t>
            </a:r>
            <a:r>
              <a:rPr lang="tr-TR" b="1" dirty="0">
                <a:latin typeface="Arial" panose="020B0604020202020204" pitchFamily="34" charset="0"/>
                <a:cs typeface="Arial" panose="020B0604020202020204" pitchFamily="34" charset="0"/>
              </a:rPr>
              <a:t>1</a:t>
            </a:r>
            <a:r>
              <a:rPr lang="tr-TR" b="1" i="0" u="none" strike="noStrike" baseline="0" dirty="0" smtClean="0">
                <a:latin typeface="Arial" panose="020B0604020202020204" pitchFamily="34" charset="0"/>
                <a:cs typeface="Arial" panose="020B0604020202020204" pitchFamily="34" charset="0"/>
              </a:rPr>
              <a:t> </a:t>
            </a:r>
            <a:r>
              <a:rPr lang="tr-TR" b="1" i="0" u="none" strike="noStrike" baseline="0" dirty="0">
                <a:latin typeface="Arial" panose="020B0604020202020204" pitchFamily="34" charset="0"/>
                <a:cs typeface="Arial" panose="020B0604020202020204" pitchFamily="34" charset="0"/>
              </a:rPr>
              <a:t>adet, </a:t>
            </a:r>
            <a:endParaRPr lang="tr-TR" b="1" i="0" u="none" strike="noStrike" baseline="0" dirty="0" smtClean="0">
              <a:latin typeface="Arial" panose="020B0604020202020204" pitchFamily="34" charset="0"/>
              <a:cs typeface="Arial" panose="020B0604020202020204" pitchFamily="34" charset="0"/>
            </a:endParaRPr>
          </a:p>
          <a:p>
            <a:pPr marL="0" indent="0" algn="just">
              <a:lnSpc>
                <a:spcPct val="150000"/>
              </a:lnSpc>
              <a:buNone/>
            </a:pPr>
            <a:r>
              <a:rPr lang="tr-TR" b="1" dirty="0">
                <a:latin typeface="Arial" panose="020B0604020202020204" pitchFamily="34" charset="0"/>
                <a:cs typeface="Arial" panose="020B0604020202020204" pitchFamily="34" charset="0"/>
              </a:rPr>
              <a:t>	Ö</a:t>
            </a:r>
            <a:r>
              <a:rPr lang="tr-TR" b="1" i="0" u="none" strike="noStrike" baseline="0" dirty="0" smtClean="0">
                <a:latin typeface="Arial" panose="020B0604020202020204" pitchFamily="34" charset="0"/>
                <a:cs typeface="Arial" panose="020B0604020202020204" pitchFamily="34" charset="0"/>
              </a:rPr>
              <a:t>zel </a:t>
            </a:r>
            <a:r>
              <a:rPr lang="tr-TR" b="1" i="0" u="none" strike="noStrike" baseline="0" dirty="0">
                <a:latin typeface="Arial" panose="020B0604020202020204" pitchFamily="34" charset="0"/>
                <a:cs typeface="Arial" panose="020B0604020202020204" pitchFamily="34" charset="0"/>
              </a:rPr>
              <a:t>hedefler </a:t>
            </a:r>
            <a:r>
              <a:rPr lang="tr-TR" b="1" dirty="0">
                <a:latin typeface="Arial" panose="020B0604020202020204" pitchFamily="34" charset="0"/>
                <a:cs typeface="Arial" panose="020B0604020202020204" pitchFamily="34" charset="0"/>
              </a:rPr>
              <a:t>2</a:t>
            </a:r>
            <a:r>
              <a:rPr lang="tr-TR" b="1" i="0" u="none" strike="noStrike" baseline="0" dirty="0" smtClean="0">
                <a:latin typeface="Arial" panose="020B0604020202020204" pitchFamily="34" charset="0"/>
                <a:cs typeface="Arial" panose="020B0604020202020204" pitchFamily="34" charset="0"/>
              </a:rPr>
              <a:t> </a:t>
            </a:r>
            <a:r>
              <a:rPr lang="tr-TR" b="1" i="0" u="none" strike="noStrike" baseline="0" dirty="0">
                <a:latin typeface="Arial" panose="020B0604020202020204" pitchFamily="34" charset="0"/>
                <a:cs typeface="Arial" panose="020B0604020202020204" pitchFamily="34" charset="0"/>
              </a:rPr>
              <a:t>adet olarak </a:t>
            </a:r>
            <a:r>
              <a:rPr lang="tr-TR" b="0" i="0" u="none" strike="noStrike" baseline="0" dirty="0">
                <a:latin typeface="Arial" panose="020B0604020202020204" pitchFamily="34" charset="0"/>
                <a:cs typeface="Arial" panose="020B0604020202020204" pitchFamily="34" charset="0"/>
              </a:rPr>
              <a:t>belirlenecektir.</a:t>
            </a:r>
          </a:p>
          <a:p>
            <a:pPr algn="just">
              <a:lnSpc>
                <a:spcPct val="150000"/>
              </a:lnSpc>
            </a:pPr>
            <a:endParaRPr lang="tr-TR" dirty="0">
              <a:latin typeface="TimesNewRomanPSMT"/>
            </a:endParaRPr>
          </a:p>
          <a:p>
            <a:endParaRPr lang="tr-TR" b="0" i="0" u="none" strike="noStrike" baseline="0" dirty="0">
              <a:latin typeface="TimesNewRomanPSMT"/>
            </a:endParaRPr>
          </a:p>
          <a:p>
            <a:endParaRPr lang="tr-TR" dirty="0">
              <a:latin typeface="TimesNewRomanPSMT"/>
            </a:endParaRPr>
          </a:p>
          <a:p>
            <a:endParaRPr lang="tr-TR" dirty="0">
              <a:latin typeface="TimesNewRomanPSMT"/>
            </a:endParaRPr>
          </a:p>
          <a:p>
            <a:endParaRPr lang="tr-TR" dirty="0">
              <a:latin typeface="TimesNewRomanPSMT"/>
            </a:endParaRPr>
          </a:p>
          <a:p>
            <a:endParaRPr lang="tr-TR" dirty="0"/>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72541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xmlns="" id="{DD7D0C2E-F465-433E-A6E8-7137FCD21E49}"/>
              </a:ext>
            </a:extLst>
          </p:cNvPr>
          <p:cNvSpPr>
            <a:spLocks noGrp="1"/>
          </p:cNvSpPr>
          <p:nvPr>
            <p:ph idx="1"/>
          </p:nvPr>
        </p:nvSpPr>
        <p:spPr>
          <a:xfrm>
            <a:off x="918797" y="766762"/>
            <a:ext cx="10563225" cy="5324475"/>
          </a:xfrm>
        </p:spPr>
        <p:txBody>
          <a:bodyPr>
            <a:normAutofit/>
          </a:bodyPr>
          <a:lstStyle/>
          <a:p>
            <a:pPr algn="just">
              <a:lnSpc>
                <a:spcPct val="150000"/>
              </a:lnSpc>
            </a:pPr>
            <a:endParaRPr lang="tr-TR" dirty="0">
              <a:latin typeface="TimesNewRomanPSMT"/>
            </a:endParaRPr>
          </a:p>
          <a:p>
            <a:pPr algn="just">
              <a:lnSpc>
                <a:spcPct val="150000"/>
              </a:lnSpc>
            </a:pPr>
            <a:endParaRPr lang="tr-TR" dirty="0">
              <a:latin typeface="TimesNewRomanPSMT"/>
            </a:endParaRPr>
          </a:p>
          <a:p>
            <a:pPr algn="just">
              <a:lnSpc>
                <a:spcPct val="150000"/>
              </a:lnSpc>
              <a:buFont typeface="Wingdings" panose="05000000000000000000" pitchFamily="2" charset="2"/>
              <a:buChar char="Ø"/>
            </a:pPr>
            <a:r>
              <a:rPr lang="tr-TR" sz="2000" b="0" i="0" u="none" strike="noStrike" baseline="0" dirty="0">
                <a:latin typeface="Arial" panose="020B0604020202020204" pitchFamily="34" charset="0"/>
                <a:cs typeface="Arial" panose="020B0604020202020204" pitchFamily="34" charset="0"/>
              </a:rPr>
              <a:t>Bakanlığımız </a:t>
            </a:r>
            <a:r>
              <a:rPr lang="tr-TR" sz="2000" b="0" i="0" u="none" strike="noStrike" baseline="0" dirty="0" smtClean="0">
                <a:latin typeface="Arial" panose="020B0604020202020204" pitchFamily="34" charset="0"/>
                <a:cs typeface="Arial" panose="020B0604020202020204" pitchFamily="34" charset="0"/>
              </a:rPr>
              <a:t>2023-2024 </a:t>
            </a:r>
            <a:r>
              <a:rPr lang="tr-TR" sz="2000" b="0" i="0" u="none" strike="noStrike" baseline="0" dirty="0">
                <a:latin typeface="Arial" panose="020B0604020202020204" pitchFamily="34" charset="0"/>
                <a:cs typeface="Arial" panose="020B0604020202020204" pitchFamily="34" charset="0"/>
              </a:rPr>
              <a:t>eğitim öğretim </a:t>
            </a:r>
            <a:r>
              <a:rPr lang="tr-TR" sz="2000" i="0" u="none" strike="noStrike" baseline="0" dirty="0">
                <a:latin typeface="Arial" panose="020B0604020202020204" pitchFamily="34" charset="0"/>
                <a:cs typeface="Arial" panose="020B0604020202020204" pitchFamily="34" charset="0"/>
              </a:rPr>
              <a:t>yılı</a:t>
            </a:r>
            <a:r>
              <a:rPr lang="tr-TR" sz="2000" b="1" i="0" u="none" strike="noStrike" baseline="0" dirty="0">
                <a:latin typeface="Arial" panose="020B0604020202020204" pitchFamily="34" charset="0"/>
                <a:cs typeface="Arial" panose="020B0604020202020204" pitchFamily="34" charset="0"/>
              </a:rPr>
              <a:t> </a:t>
            </a:r>
            <a:r>
              <a:rPr lang="tr-TR" sz="2000" b="1" i="0" u="none" strike="noStrike" baseline="0" dirty="0" smtClean="0">
                <a:latin typeface="Arial" panose="020B0604020202020204" pitchFamily="34" charset="0"/>
                <a:cs typeface="Arial" panose="020B0604020202020204" pitchFamily="34" charset="0"/>
              </a:rPr>
              <a:t>Genel </a:t>
            </a:r>
            <a:r>
              <a:rPr lang="tr-TR" sz="2000" b="1" dirty="0">
                <a:latin typeface="Arial" panose="020B0604020202020204" pitchFamily="34" charset="0"/>
                <a:cs typeface="Arial" panose="020B0604020202020204" pitchFamily="34" charset="0"/>
              </a:rPr>
              <a:t>H</a:t>
            </a:r>
            <a:r>
              <a:rPr lang="tr-TR" sz="2000" b="1" i="0" u="none" strike="noStrike" baseline="0" dirty="0" smtClean="0">
                <a:latin typeface="Arial" panose="020B0604020202020204" pitchFamily="34" charset="0"/>
                <a:cs typeface="Arial" panose="020B0604020202020204" pitchFamily="34" charset="0"/>
              </a:rPr>
              <a:t>edefi </a:t>
            </a:r>
            <a:r>
              <a:rPr lang="tr-TR" sz="2000" b="1" i="0" u="none" strike="noStrike" baseline="0" dirty="0" smtClean="0">
                <a:solidFill>
                  <a:srgbClr val="FF0000"/>
                </a:solidFill>
                <a:latin typeface="Arial" panose="020B0604020202020204" pitchFamily="34" charset="0"/>
                <a:cs typeface="Arial" panose="020B0604020202020204" pitchFamily="34" charset="0"/>
              </a:rPr>
              <a:t>‘’</a:t>
            </a:r>
            <a:r>
              <a:rPr lang="tr-TR" sz="2000" b="1" dirty="0" smtClean="0">
                <a:solidFill>
                  <a:srgbClr val="FF0000"/>
                </a:solidFill>
                <a:latin typeface="Arial" panose="020B0604020202020204" pitchFamily="34" charset="0"/>
                <a:cs typeface="Arial" panose="020B0604020202020204" pitchFamily="34" charset="0"/>
              </a:rPr>
              <a:t>Psikolojik Sağlamlık</a:t>
            </a:r>
            <a:r>
              <a:rPr lang="tr-TR" sz="2000" b="1" i="0" u="none" strike="noStrike" dirty="0" smtClean="0">
                <a:solidFill>
                  <a:srgbClr val="FF0000"/>
                </a:solidFill>
                <a:latin typeface="Arial" panose="020B0604020202020204" pitchFamily="34" charset="0"/>
                <a:cs typeface="Arial" panose="020B0604020202020204" pitchFamily="34" charset="0"/>
              </a:rPr>
              <a:t>‘’ </a:t>
            </a:r>
            <a:r>
              <a:rPr lang="tr-TR" sz="2000" b="0" i="0" u="none" strike="noStrike" baseline="0" dirty="0" smtClean="0">
                <a:latin typeface="Arial" panose="020B0604020202020204" pitchFamily="34" charset="0"/>
                <a:cs typeface="Arial" panose="020B0604020202020204" pitchFamily="34" charset="0"/>
              </a:rPr>
              <a:t>olarak belirlenmiştir.</a:t>
            </a:r>
          </a:p>
          <a:p>
            <a:pPr marL="0" indent="0" algn="just">
              <a:lnSpc>
                <a:spcPct val="150000"/>
              </a:lnSpc>
              <a:buNone/>
            </a:pPr>
            <a:endParaRPr lang="tr-TR" sz="2000" b="0" i="0" u="none" strike="noStrike" baseline="0"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İ</a:t>
            </a:r>
            <a:r>
              <a:rPr lang="tr-TR" sz="2000" b="0" i="0" u="none" strike="noStrike" baseline="0" dirty="0" smtClean="0">
                <a:latin typeface="Arial" panose="020B0604020202020204" pitchFamily="34" charset="0"/>
                <a:cs typeface="Arial" panose="020B0604020202020204" pitchFamily="34" charset="0"/>
              </a:rPr>
              <a:t>l Rehberlik ve Psikolojik Danışma Hizmetleri Yürütme Komisyonu </a:t>
            </a:r>
            <a:r>
              <a:rPr lang="tr-TR" sz="2000" b="1" i="0" u="none" strike="noStrike" baseline="0" dirty="0" smtClean="0">
                <a:latin typeface="Arial" panose="020B0604020202020204" pitchFamily="34" charset="0"/>
                <a:cs typeface="Arial" panose="020B0604020202020204" pitchFamily="34" charset="0"/>
              </a:rPr>
              <a:t>yerel hedefi </a:t>
            </a:r>
          </a:p>
          <a:p>
            <a:pPr marL="0" indent="0" algn="just">
              <a:lnSpc>
                <a:spcPct val="150000"/>
              </a:lnSpc>
              <a:buNone/>
            </a:pPr>
            <a:r>
              <a:rPr lang="tr-TR" sz="2000" b="1" i="0" u="none" strike="noStrike" baseline="0" dirty="0" smtClean="0">
                <a:solidFill>
                  <a:srgbClr val="FF0000"/>
                </a:solidFill>
                <a:latin typeface="Arial" panose="020B0604020202020204" pitchFamily="34" charset="0"/>
                <a:cs typeface="Arial" panose="020B0604020202020204" pitchFamily="34" charset="0"/>
              </a:rPr>
              <a:t>‘’Sınır</a:t>
            </a:r>
            <a:r>
              <a:rPr lang="tr-TR" sz="2000" b="1" i="0" u="none" strike="noStrike" dirty="0" smtClean="0">
                <a:solidFill>
                  <a:srgbClr val="FF0000"/>
                </a:solidFill>
                <a:latin typeface="Arial" panose="020B0604020202020204" pitchFamily="34" charset="0"/>
                <a:cs typeface="Arial" panose="020B0604020202020204" pitchFamily="34" charset="0"/>
              </a:rPr>
              <a:t> </a:t>
            </a:r>
            <a:r>
              <a:rPr lang="tr-TR" sz="2000" b="1" i="0" u="none" strike="noStrike" dirty="0" err="1" smtClean="0">
                <a:solidFill>
                  <a:srgbClr val="FF0000"/>
                </a:solidFill>
                <a:latin typeface="Arial" panose="020B0604020202020204" pitchFamily="34" charset="0"/>
                <a:cs typeface="Arial" panose="020B0604020202020204" pitchFamily="34" charset="0"/>
              </a:rPr>
              <a:t>koyma”</a:t>
            </a:r>
            <a:r>
              <a:rPr lang="tr-TR" sz="2000" b="1" i="0" u="none" strike="noStrike" dirty="0" err="1" smtClean="0">
                <a:latin typeface="Arial" panose="020B0604020202020204" pitchFamily="34" charset="0"/>
                <a:cs typeface="Arial" panose="020B0604020202020204" pitchFamily="34" charset="0"/>
              </a:rPr>
              <a:t>olarak</a:t>
            </a:r>
            <a:r>
              <a:rPr lang="tr-TR" sz="2000" b="1" i="0" u="none" strike="noStrike" dirty="0" smtClean="0">
                <a:latin typeface="Arial" panose="020B0604020202020204" pitchFamily="34" charset="0"/>
                <a:cs typeface="Arial" panose="020B0604020202020204" pitchFamily="34" charset="0"/>
              </a:rPr>
              <a:t> belirlemiştir. </a:t>
            </a:r>
            <a:r>
              <a:rPr lang="tr-TR" sz="2000" dirty="0">
                <a:latin typeface="Arial" panose="020B0604020202020204" pitchFamily="34" charset="0"/>
                <a:cs typeface="Arial" panose="020B0604020202020204" pitchFamily="34" charset="0"/>
              </a:rPr>
              <a:t>8</a:t>
            </a:r>
            <a:r>
              <a:rPr lang="tr-TR" sz="2000" b="0" i="0" u="none" strike="noStrike" baseline="0" dirty="0" smtClean="0">
                <a:latin typeface="Arial" panose="020B0604020202020204" pitchFamily="34" charset="0"/>
                <a:cs typeface="Arial" panose="020B0604020202020204" pitchFamily="34" charset="0"/>
              </a:rPr>
              <a:t> Eylül 2023 </a:t>
            </a:r>
            <a:r>
              <a:rPr lang="tr-TR" sz="2000" i="0" u="none" strike="noStrike" baseline="0" dirty="0" smtClean="0">
                <a:latin typeface="Arial" panose="020B0604020202020204" pitchFamily="34" charset="0"/>
                <a:cs typeface="Arial" panose="020B0604020202020204" pitchFamily="34" charset="0"/>
              </a:rPr>
              <a:t>tarihinde </a:t>
            </a:r>
            <a:r>
              <a:rPr lang="tr-TR" sz="2000" b="0" i="0" u="none" strike="noStrike" baseline="0" dirty="0" smtClean="0">
                <a:latin typeface="Arial" panose="020B0604020202020204" pitchFamily="34" charset="0"/>
                <a:cs typeface="Arial" panose="020B0604020202020204" pitchFamily="34" charset="0"/>
              </a:rPr>
              <a:t>e-Rehberlik sistemine</a:t>
            </a:r>
            <a:r>
              <a:rPr lang="tr-TR" sz="2000" b="0" i="0" u="none" strike="noStrike" dirty="0" smtClean="0">
                <a:latin typeface="Arial" panose="020B0604020202020204" pitchFamily="34" charset="0"/>
                <a:cs typeface="Arial" panose="020B0604020202020204" pitchFamily="34" charset="0"/>
              </a:rPr>
              <a:t> işlenmiştir.</a:t>
            </a:r>
            <a:endParaRPr lang="tr-TR" sz="2000" b="0" i="0" u="none" strike="noStrike" baseline="0" dirty="0">
              <a:latin typeface="Arial" panose="020B0604020202020204" pitchFamily="34" charset="0"/>
              <a:cs typeface="Arial" panose="020B0604020202020204" pitchFamily="34" charset="0"/>
            </a:endParaRPr>
          </a:p>
          <a:p>
            <a:pPr algn="just">
              <a:lnSpc>
                <a:spcPct val="150000"/>
              </a:lnSpc>
            </a:pPr>
            <a:endParaRPr lang="tr-TR" sz="2000" b="0" i="0" u="none" strike="noStrike" baseline="0" dirty="0">
              <a:latin typeface="TimesNewRomanPSMT"/>
            </a:endParaRP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26619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xmlns="" id="{F2DB72CB-E02B-48E7-BD42-57F561C0CBF8}"/>
              </a:ext>
            </a:extLst>
          </p:cNvPr>
          <p:cNvSpPr>
            <a:spLocks noGrp="1"/>
          </p:cNvSpPr>
          <p:nvPr>
            <p:ph idx="1"/>
          </p:nvPr>
        </p:nvSpPr>
        <p:spPr>
          <a:xfrm>
            <a:off x="971550" y="1074739"/>
            <a:ext cx="10391775" cy="4591415"/>
          </a:xfrm>
        </p:spPr>
        <p:txBody>
          <a:bodyPr>
            <a:normAutofit/>
          </a:bodyPr>
          <a:lstStyle/>
          <a:p>
            <a:pPr algn="just">
              <a:lnSpc>
                <a:spcPct val="150000"/>
              </a:lnSpc>
            </a:pPr>
            <a:endParaRPr lang="tr-TR" sz="1800" b="0" i="0" u="none" strike="noStrike" baseline="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b="0" i="0" u="none" strike="noStrike" baseline="0" dirty="0">
                <a:latin typeface="Arial" panose="020B0604020202020204" pitchFamily="34" charset="0"/>
                <a:cs typeface="Arial" panose="020B0604020202020204" pitchFamily="34" charset="0"/>
              </a:rPr>
              <a:t>Rehber </a:t>
            </a:r>
            <a:r>
              <a:rPr lang="tr-TR" b="0" i="0" u="none" strike="noStrike" baseline="0" dirty="0" smtClean="0">
                <a:latin typeface="Arial" panose="020B0604020202020204" pitchFamily="34" charset="0"/>
                <a:cs typeface="Arial" panose="020B0604020202020204" pitchFamily="34" charset="0"/>
              </a:rPr>
              <a:t>Öğretmen/Psikolojik </a:t>
            </a:r>
            <a:r>
              <a:rPr lang="tr-TR" dirty="0">
                <a:latin typeface="Arial" panose="020B0604020202020204" pitchFamily="34" charset="0"/>
                <a:cs typeface="Arial" panose="020B0604020202020204" pitchFamily="34" charset="0"/>
              </a:rPr>
              <a:t>D</a:t>
            </a:r>
            <a:r>
              <a:rPr lang="tr-TR" b="0" i="0" u="none" strike="noStrike" baseline="0" dirty="0" smtClean="0">
                <a:latin typeface="Arial" panose="020B0604020202020204" pitchFamily="34" charset="0"/>
                <a:cs typeface="Arial" panose="020B0604020202020204" pitchFamily="34" charset="0"/>
              </a:rPr>
              <a:t>anışmanı </a:t>
            </a:r>
            <a:r>
              <a:rPr lang="tr-TR" b="0" i="0" u="none" strike="noStrike" baseline="0" dirty="0">
                <a:latin typeface="Arial" panose="020B0604020202020204" pitchFamily="34" charset="0"/>
                <a:cs typeface="Arial" panose="020B0604020202020204" pitchFamily="34" charset="0"/>
              </a:rPr>
              <a:t>bulunan eğitim kurumları </a:t>
            </a:r>
            <a:r>
              <a:rPr lang="tr-TR" b="1" dirty="0" smtClean="0">
                <a:latin typeface="Arial" panose="020B0604020202020204" pitchFamily="34" charset="0"/>
                <a:cs typeface="Arial" panose="020B0604020202020204" pitchFamily="34" charset="0"/>
              </a:rPr>
              <a:t>2 </a:t>
            </a:r>
            <a:r>
              <a:rPr lang="tr-TR" b="1" i="0" u="none" strike="noStrike" baseline="0" dirty="0" smtClean="0">
                <a:latin typeface="Arial" panose="020B0604020202020204" pitchFamily="34" charset="0"/>
                <a:cs typeface="Arial" panose="020B0604020202020204" pitchFamily="34" charset="0"/>
              </a:rPr>
              <a:t>adet </a:t>
            </a:r>
            <a:r>
              <a:rPr lang="tr-TR" b="1" i="0" u="none" strike="noStrike" baseline="0" dirty="0">
                <a:latin typeface="Arial" panose="020B0604020202020204" pitchFamily="34" charset="0"/>
                <a:cs typeface="Arial" panose="020B0604020202020204" pitchFamily="34" charset="0"/>
              </a:rPr>
              <a:t>özel hedef </a:t>
            </a:r>
            <a:r>
              <a:rPr lang="tr-TR" i="0" u="none" strike="noStrike" baseline="0" dirty="0">
                <a:latin typeface="Arial" panose="020B0604020202020204" pitchFamily="34" charset="0"/>
                <a:cs typeface="Arial" panose="020B0604020202020204" pitchFamily="34" charset="0"/>
              </a:rPr>
              <a:t>belirleyecek</a:t>
            </a:r>
            <a:r>
              <a:rPr lang="tr-TR" b="1" i="0" u="none" strike="noStrike" baseline="0" dirty="0">
                <a:latin typeface="Arial" panose="020B0604020202020204" pitchFamily="34" charset="0"/>
                <a:cs typeface="Arial" panose="020B0604020202020204" pitchFamily="34" charset="0"/>
              </a:rPr>
              <a:t> </a:t>
            </a:r>
            <a:r>
              <a:rPr lang="tr-TR" b="0" i="0" u="none" strike="noStrike" baseline="0" dirty="0" smtClean="0">
                <a:latin typeface="Arial" panose="020B0604020202020204" pitchFamily="34" charset="0"/>
                <a:cs typeface="Arial" panose="020B0604020202020204" pitchFamily="34" charset="0"/>
              </a:rPr>
              <a:t>ve</a:t>
            </a:r>
            <a:r>
              <a:rPr lang="tr-TR" b="0" i="0" u="none" strike="noStrike" dirty="0" smtClean="0">
                <a:latin typeface="Arial" panose="020B0604020202020204" pitchFamily="34" charset="0"/>
                <a:cs typeface="Arial" panose="020B0604020202020204" pitchFamily="34" charset="0"/>
              </a:rPr>
              <a:t> sisteme giriş yapacaklardır.</a:t>
            </a:r>
          </a:p>
          <a:p>
            <a:pPr algn="just">
              <a:lnSpc>
                <a:spcPct val="150000"/>
              </a:lnSpc>
              <a:buFont typeface="Wingdings" panose="05000000000000000000" pitchFamily="2" charset="2"/>
              <a:buChar char="Ø"/>
            </a:pPr>
            <a:endParaRPr lang="tr-TR" b="0" i="0" u="none" strike="noStrike"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b="0" i="0" u="none" strike="noStrike" baseline="0" dirty="0" smtClean="0">
                <a:latin typeface="Arial" panose="020B0604020202020204" pitchFamily="34" charset="0"/>
                <a:cs typeface="Arial" panose="020B0604020202020204" pitchFamily="34" charset="0"/>
              </a:rPr>
              <a:t>Eğitim </a:t>
            </a:r>
            <a:r>
              <a:rPr lang="tr-TR" b="0" i="0" u="none" strike="noStrike" baseline="0" dirty="0">
                <a:latin typeface="Arial" panose="020B0604020202020204" pitchFamily="34" charset="0"/>
                <a:cs typeface="Arial" panose="020B0604020202020204" pitchFamily="34" charset="0"/>
              </a:rPr>
              <a:t>kurumları tarafından hazırlanan </a:t>
            </a:r>
            <a:r>
              <a:rPr lang="tr-TR" b="1" i="0" u="none" strike="noStrike" baseline="0" dirty="0" smtClean="0">
                <a:latin typeface="Arial" panose="020B0604020202020204" pitchFamily="34" charset="0"/>
                <a:cs typeface="Arial" panose="020B0604020202020204" pitchFamily="34" charset="0"/>
              </a:rPr>
              <a:t>Okul Rehberlik ve Psikolojik Danışma </a:t>
            </a:r>
            <a:r>
              <a:rPr lang="tr-TR" b="1" i="0" u="none" strike="noStrike" baseline="0" dirty="0">
                <a:latin typeface="Arial" panose="020B0604020202020204" pitchFamily="34" charset="0"/>
                <a:cs typeface="Arial" panose="020B0604020202020204" pitchFamily="34" charset="0"/>
              </a:rPr>
              <a:t>programı </a:t>
            </a:r>
            <a:r>
              <a:rPr lang="tr-TR" b="1" i="0" u="none" strike="noStrike" baseline="0" dirty="0" smtClean="0">
                <a:latin typeface="Arial" panose="020B0604020202020204" pitchFamily="34" charset="0"/>
                <a:cs typeface="Arial" panose="020B0604020202020204" pitchFamily="34" charset="0"/>
              </a:rPr>
              <a:t>en geç  </a:t>
            </a:r>
            <a:r>
              <a:rPr lang="tr-TR" b="1" i="0" u="none" strike="noStrike" baseline="0" dirty="0" smtClean="0">
                <a:solidFill>
                  <a:srgbClr val="FF0000"/>
                </a:solidFill>
                <a:latin typeface="Arial" panose="020B0604020202020204" pitchFamily="34" charset="0"/>
                <a:cs typeface="Arial" panose="020B0604020202020204" pitchFamily="34" charset="0"/>
              </a:rPr>
              <a:t>6 Ekim 2023 Cuma </a:t>
            </a:r>
            <a:r>
              <a:rPr lang="tr-TR" b="1" i="0" u="none" strike="noStrike" baseline="0" dirty="0" smtClean="0">
                <a:latin typeface="Arial" panose="020B0604020202020204" pitchFamily="34" charset="0"/>
                <a:cs typeface="Arial" panose="020B0604020202020204" pitchFamily="34" charset="0"/>
              </a:rPr>
              <a:t>gününe </a:t>
            </a:r>
            <a:r>
              <a:rPr lang="tr-TR" b="1" i="0" u="none" strike="noStrike" baseline="0" dirty="0">
                <a:latin typeface="Arial" panose="020B0604020202020204" pitchFamily="34" charset="0"/>
                <a:cs typeface="Arial" panose="020B0604020202020204" pitchFamily="34" charset="0"/>
              </a:rPr>
              <a:t>kadar okul müdürlükleri tarafından onaylanacaktır.</a:t>
            </a:r>
          </a:p>
          <a:p>
            <a:pPr marL="0" indent="0" algn="just">
              <a:lnSpc>
                <a:spcPct val="150000"/>
              </a:lnSpc>
              <a:buNone/>
            </a:pPr>
            <a:endParaRPr lang="tr-TR" b="1" i="0" u="none" strike="noStrike" baseline="0" dirty="0">
              <a:latin typeface="Arial" panose="020B0604020202020204" pitchFamily="34" charset="0"/>
              <a:cs typeface="Arial" panose="020B0604020202020204" pitchFamily="34" charset="0"/>
            </a:endParaRP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87306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3422470" y="248195"/>
            <a:ext cx="4075609" cy="642320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xmlns="" id="{4A60802E-DCC4-488D-9429-FB21A4BE259B}"/>
              </a:ext>
            </a:extLst>
          </p:cNvPr>
          <p:cNvSpPr>
            <a:spLocks noGrp="1"/>
          </p:cNvSpPr>
          <p:nvPr>
            <p:ph idx="1"/>
          </p:nvPr>
        </p:nvSpPr>
        <p:spPr>
          <a:xfrm>
            <a:off x="890060" y="1350964"/>
            <a:ext cx="9963148" cy="3880773"/>
          </a:xfrm>
        </p:spPr>
        <p:txBody>
          <a:bodyPr>
            <a:normAutofit fontScale="92500"/>
          </a:bodyPr>
          <a:lstStyle/>
          <a:p>
            <a:pPr algn="just">
              <a:lnSpc>
                <a:spcPct val="150000"/>
              </a:lnSpc>
              <a:buFont typeface="Wingdings" panose="05000000000000000000" pitchFamily="2" charset="2"/>
              <a:buChar char="Ø"/>
            </a:pPr>
            <a:r>
              <a:rPr lang="tr-TR" sz="2200" b="0" i="0" u="none" strike="noStrike" baseline="0" dirty="0">
                <a:latin typeface="Arial" panose="020B0604020202020204" pitchFamily="34" charset="0"/>
                <a:cs typeface="Arial" panose="020B0604020202020204" pitchFamily="34" charset="0"/>
              </a:rPr>
              <a:t>Belirlenen hedeflerin sınıf rehberlik programı kazanımları içerisinde yer alması halinde </a:t>
            </a:r>
            <a:r>
              <a:rPr lang="tr-TR" sz="2200" b="0" i="0" u="none" strike="noStrike" baseline="0" dirty="0" smtClean="0">
                <a:latin typeface="Arial" panose="020B0604020202020204" pitchFamily="34" charset="0"/>
                <a:cs typeface="Arial" panose="020B0604020202020204" pitchFamily="34" charset="0"/>
              </a:rPr>
              <a:t>Rehber </a:t>
            </a:r>
            <a:r>
              <a:rPr lang="tr-TR" sz="2200" dirty="0" smtClean="0">
                <a:latin typeface="Arial" panose="020B0604020202020204" pitchFamily="34" charset="0"/>
                <a:cs typeface="Arial" panose="020B0604020202020204" pitchFamily="34" charset="0"/>
              </a:rPr>
              <a:t>Ö</a:t>
            </a:r>
            <a:r>
              <a:rPr lang="tr-TR" sz="2200" b="0" i="0" u="none" strike="noStrike" baseline="0" dirty="0" smtClean="0">
                <a:latin typeface="Arial" panose="020B0604020202020204" pitchFamily="34" charset="0"/>
                <a:cs typeface="Arial" panose="020B0604020202020204" pitchFamily="34" charset="0"/>
              </a:rPr>
              <a:t>ğretmen/Psikolojik </a:t>
            </a:r>
            <a:r>
              <a:rPr lang="tr-TR" sz="2200" dirty="0">
                <a:latin typeface="Arial" panose="020B0604020202020204" pitchFamily="34" charset="0"/>
                <a:cs typeface="Arial" panose="020B0604020202020204" pitchFamily="34" charset="0"/>
              </a:rPr>
              <a:t>D</a:t>
            </a:r>
            <a:r>
              <a:rPr lang="tr-TR" sz="2200" b="0" i="0" u="none" strike="noStrike" baseline="0" dirty="0" smtClean="0">
                <a:latin typeface="Arial" panose="020B0604020202020204" pitchFamily="34" charset="0"/>
                <a:cs typeface="Arial" panose="020B0604020202020204" pitchFamily="34" charset="0"/>
              </a:rPr>
              <a:t>anışmanın </a:t>
            </a:r>
            <a:r>
              <a:rPr lang="tr-TR" sz="2200" b="0" i="0" u="none" strike="noStrike" baseline="0" dirty="0">
                <a:latin typeface="Arial" panose="020B0604020202020204" pitchFamily="34" charset="0"/>
                <a:cs typeface="Arial" panose="020B0604020202020204" pitchFamily="34" charset="0"/>
              </a:rPr>
              <a:t>uygulayacağı etkinlikler hedef çalışmaları kapsamında </a:t>
            </a:r>
            <a:r>
              <a:rPr lang="tr-TR" sz="2200" b="0" i="0" u="none" strike="noStrike" baseline="0" dirty="0" smtClean="0">
                <a:latin typeface="Arial" panose="020B0604020202020204" pitchFamily="34" charset="0"/>
                <a:cs typeface="Arial" panose="020B0604020202020204" pitchFamily="34" charset="0"/>
              </a:rPr>
              <a:t>değerlendirilebilecektir.</a:t>
            </a:r>
          </a:p>
          <a:p>
            <a:pPr marL="0" indent="0" algn="just">
              <a:lnSpc>
                <a:spcPct val="150000"/>
              </a:lnSpc>
              <a:buNone/>
            </a:pPr>
            <a:endParaRPr lang="tr-TR" sz="2200" b="0" i="0" u="none" strike="noStrike" baseline="0"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sz="2200" i="0" u="none" strike="noStrike" baseline="0" dirty="0" smtClean="0">
                <a:latin typeface="Arial" panose="020B0604020202020204" pitchFamily="34" charset="0"/>
                <a:cs typeface="Arial" panose="020B0604020202020204" pitchFamily="34" charset="0"/>
              </a:rPr>
              <a:t>Rehberlik </a:t>
            </a:r>
            <a:r>
              <a:rPr lang="tr-TR" sz="2200" i="0" u="none" strike="noStrike" baseline="0" dirty="0">
                <a:latin typeface="Arial" panose="020B0604020202020204" pitchFamily="34" charset="0"/>
                <a:cs typeface="Arial" panose="020B0604020202020204" pitchFamily="34" charset="0"/>
              </a:rPr>
              <a:t>ve araştırma merkezleri </a:t>
            </a:r>
            <a:r>
              <a:rPr lang="tr-TR" sz="2200" b="0" i="0" u="none" strike="noStrike" baseline="0" dirty="0">
                <a:latin typeface="Arial" panose="020B0604020202020204" pitchFamily="34" charset="0"/>
                <a:cs typeface="Arial" panose="020B0604020202020204" pitchFamily="34" charset="0"/>
              </a:rPr>
              <a:t>eğitim kurumlarına ait okul rehberlik ve psikolojik danışma programlarındaki hedef çalışmalarının </a:t>
            </a:r>
            <a:r>
              <a:rPr lang="tr-TR" sz="2200" b="1" i="0" u="none" strike="noStrike" baseline="0" dirty="0">
                <a:latin typeface="Arial" panose="020B0604020202020204" pitchFamily="34" charset="0"/>
                <a:cs typeface="Arial" panose="020B0604020202020204" pitchFamily="34" charset="0"/>
              </a:rPr>
              <a:t>iş akış çizelgesine uygunluğunu değerlendirerek eğitim kurumlarına </a:t>
            </a:r>
            <a:r>
              <a:rPr lang="tr-TR" sz="2200" i="0" u="none" strike="noStrike" baseline="0" dirty="0">
                <a:latin typeface="Arial" panose="020B0604020202020204" pitchFamily="34" charset="0"/>
                <a:cs typeface="Arial" panose="020B0604020202020204" pitchFamily="34" charset="0"/>
              </a:rPr>
              <a:t>geribildirimde bulunacaktır.</a:t>
            </a: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29703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xmlns="" id="{3E4D1E78-8AA5-4195-AD25-CDB6CBCF287F}"/>
              </a:ext>
            </a:extLst>
          </p:cNvPr>
          <p:cNvSpPr>
            <a:spLocks noGrp="1"/>
          </p:cNvSpPr>
          <p:nvPr>
            <p:ph idx="1"/>
          </p:nvPr>
        </p:nvSpPr>
        <p:spPr>
          <a:xfrm>
            <a:off x="1133476" y="1295401"/>
            <a:ext cx="9477373" cy="4022062"/>
          </a:xfrm>
        </p:spPr>
        <p:txBody>
          <a:bodyPr>
            <a:normAutofit/>
          </a:bodyPr>
          <a:lstStyle/>
          <a:p>
            <a:endParaRPr lang="tr-TR" sz="1800" b="0" i="0" u="none" strike="noStrike" baseline="0" dirty="0">
              <a:latin typeface="Arial" panose="020B0604020202020204" pitchFamily="34" charset="0"/>
              <a:cs typeface="Arial" panose="020B0604020202020204" pitchFamily="34" charset="0"/>
            </a:endParaRPr>
          </a:p>
          <a:p>
            <a:pPr marL="0" indent="0" algn="just">
              <a:lnSpc>
                <a:spcPct val="150000"/>
              </a:lnSpc>
              <a:buNone/>
            </a:pPr>
            <a:endParaRPr lang="tr-TR" sz="2200" dirty="0">
              <a:latin typeface="Arial" panose="020B0604020202020204" pitchFamily="34" charset="0"/>
              <a:cs typeface="Arial" panose="020B0604020202020204" pitchFamily="34" charset="0"/>
            </a:endParaRPr>
          </a:p>
          <a:p>
            <a:pPr marL="0" indent="0" algn="just">
              <a:lnSpc>
                <a:spcPct val="150000"/>
              </a:lnSpc>
              <a:buNone/>
            </a:pPr>
            <a:r>
              <a:rPr lang="tr-TR" sz="2200" b="1" i="0" u="none" strike="noStrike" baseline="0" dirty="0" smtClean="0">
                <a:latin typeface="Arial" panose="020B0604020202020204" pitchFamily="34" charset="0"/>
                <a:cs typeface="Arial" panose="020B0604020202020204" pitchFamily="34" charset="0"/>
              </a:rPr>
              <a:t>	Rehber Öğretmen/Psikolojik Danışmanı </a:t>
            </a:r>
            <a:r>
              <a:rPr lang="tr-TR" sz="2200" b="1" i="0" u="none" strike="noStrike" baseline="0" dirty="0">
                <a:latin typeface="Arial" panose="020B0604020202020204" pitchFamily="34" charset="0"/>
                <a:cs typeface="Arial" panose="020B0604020202020204" pitchFamily="34" charset="0"/>
              </a:rPr>
              <a:t>bulunmayan</a:t>
            </a:r>
            <a:r>
              <a:rPr lang="tr-TR" sz="2200" b="0" i="0" u="none" strike="noStrike" baseline="0" dirty="0">
                <a:latin typeface="Arial" panose="020B0604020202020204" pitchFamily="34" charset="0"/>
                <a:cs typeface="Arial" panose="020B0604020202020204" pitchFamily="34" charset="0"/>
              </a:rPr>
              <a:t> eğitim kurumlarının planlaması </a:t>
            </a:r>
            <a:r>
              <a:rPr lang="tr-TR" sz="2200" b="1" i="0" u="none" strike="noStrike" baseline="0" dirty="0">
                <a:latin typeface="Arial" panose="020B0604020202020204" pitchFamily="34" charset="0"/>
                <a:cs typeface="Arial" panose="020B0604020202020204" pitchFamily="34" charset="0"/>
              </a:rPr>
              <a:t>RAM ile işbirliği</a:t>
            </a:r>
            <a:r>
              <a:rPr lang="tr-TR" sz="2200" b="0" i="0" u="none" strike="noStrike" baseline="0" dirty="0">
                <a:latin typeface="Arial" panose="020B0604020202020204" pitchFamily="34" charset="0"/>
                <a:cs typeface="Arial" panose="020B0604020202020204" pitchFamily="34" charset="0"/>
              </a:rPr>
              <a:t> içinde yapılacaktır.</a:t>
            </a:r>
            <a:endParaRPr lang="tr-TR" sz="2200" dirty="0">
              <a:latin typeface="Arial" panose="020B0604020202020204" pitchFamily="34" charset="0"/>
              <a:cs typeface="Arial" panose="020B0604020202020204" pitchFamily="34" charset="0"/>
            </a:endParaRP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20233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C8F9392D-33DA-4BDE-8E0F-B7B5C101C955}"/>
              </a:ext>
            </a:extLst>
          </p:cNvPr>
          <p:cNvPicPr>
            <a:picLocks noChangeAspect="1"/>
          </p:cNvPicPr>
          <p:nvPr/>
        </p:nvPicPr>
        <p:blipFill>
          <a:blip r:embed="rId2"/>
          <a:stretch>
            <a:fillRect/>
          </a:stretch>
        </p:blipFill>
        <p:spPr>
          <a:xfrm>
            <a:off x="2453446" y="163733"/>
            <a:ext cx="5902901" cy="6606498"/>
          </a:xfrm>
          <a:prstGeom prst="rect">
            <a:avLst/>
          </a:prstGeom>
        </p:spPr>
      </p:pic>
    </p:spTree>
    <p:extLst>
      <p:ext uri="{BB962C8B-B14F-4D97-AF65-F5344CB8AC3E}">
        <p14:creationId xmlns:p14="http://schemas.microsoft.com/office/powerpoint/2010/main" val="2998237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36906F2-64AA-4E92-9F7B-C33C51ACB55F}"/>
              </a:ext>
            </a:extLst>
          </p:cNvPr>
          <p:cNvSpPr>
            <a:spLocks noGrp="1"/>
          </p:cNvSpPr>
          <p:nvPr>
            <p:ph type="ctrTitle"/>
          </p:nvPr>
        </p:nvSpPr>
        <p:spPr>
          <a:xfrm>
            <a:off x="1507067" y="1790700"/>
            <a:ext cx="7766936" cy="2774486"/>
          </a:xfrm>
        </p:spPr>
        <p:txBody>
          <a:bodyPr>
            <a:normAutofit/>
          </a:bodyPr>
          <a:lstStyle/>
          <a:p>
            <a:pPr algn="ctr"/>
            <a:r>
              <a:rPr lang="tr-TR" sz="5400" b="1" dirty="0">
                <a:latin typeface="Arial" panose="020B0604020202020204" pitchFamily="34" charset="0"/>
                <a:cs typeface="Arial" panose="020B0604020202020204" pitchFamily="34" charset="0"/>
              </a:rPr>
              <a:t>HEDEF ÇALIŞMALARI FAALİYET TÜRLERİ İÇİN DÜZEYLER</a:t>
            </a:r>
          </a:p>
        </p:txBody>
      </p:sp>
    </p:spTree>
    <p:extLst>
      <p:ext uri="{BB962C8B-B14F-4D97-AF65-F5344CB8AC3E}">
        <p14:creationId xmlns:p14="http://schemas.microsoft.com/office/powerpoint/2010/main" val="12044351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xmlns="" id="{FFE62A97-36EF-44A4-BA8C-0321E02BDBC0}"/>
              </a:ext>
            </a:extLst>
          </p:cNvPr>
          <p:cNvSpPr>
            <a:spLocks noGrp="1"/>
          </p:cNvSpPr>
          <p:nvPr>
            <p:ph idx="1"/>
          </p:nvPr>
        </p:nvSpPr>
        <p:spPr>
          <a:xfrm>
            <a:off x="909638" y="781050"/>
            <a:ext cx="10463212" cy="5010150"/>
          </a:xfrm>
        </p:spPr>
        <p:txBody>
          <a:bodyPr>
            <a:normAutofit fontScale="85000" lnSpcReduction="20000"/>
          </a:bodyPr>
          <a:lstStyle/>
          <a:p>
            <a:pPr algn="just">
              <a:lnSpc>
                <a:spcPct val="150000"/>
              </a:lnSpc>
              <a:buFont typeface="Wingdings" panose="05000000000000000000" pitchFamily="2" charset="2"/>
              <a:buChar char="Ø"/>
            </a:pPr>
            <a:r>
              <a:rPr lang="tr-TR" i="0" u="none" strike="noStrike" baseline="0" dirty="0">
                <a:solidFill>
                  <a:srgbClr val="000000"/>
                </a:solidFill>
                <a:latin typeface="Arial" panose="020B0604020202020204" pitchFamily="34" charset="0"/>
                <a:cs typeface="Arial" panose="020B0604020202020204" pitchFamily="34" charset="0"/>
              </a:rPr>
              <a:t>Çizelge hedef çalışmaları için hazırlanmış olup hedef dışındaki çalışmalar için kullanılması zorunlu </a:t>
            </a:r>
            <a:r>
              <a:rPr lang="tr-TR" i="0" u="none" strike="noStrike" baseline="0" dirty="0" smtClean="0">
                <a:solidFill>
                  <a:srgbClr val="000000"/>
                </a:solidFill>
                <a:latin typeface="Arial" panose="020B0604020202020204" pitchFamily="34" charset="0"/>
                <a:cs typeface="Arial" panose="020B0604020202020204" pitchFamily="34" charset="0"/>
              </a:rPr>
              <a:t>değildir.</a:t>
            </a:r>
          </a:p>
          <a:p>
            <a:pPr marL="0" indent="0" algn="just">
              <a:lnSpc>
                <a:spcPct val="150000"/>
              </a:lnSpc>
              <a:buNone/>
            </a:pPr>
            <a:endParaRPr lang="tr-TR" i="0" u="none" strike="noStrike" baseline="0" dirty="0" smtClean="0">
              <a:solidFill>
                <a:srgbClr val="000000"/>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i="0" u="none" strike="noStrike" baseline="0" dirty="0" smtClean="0">
                <a:solidFill>
                  <a:srgbClr val="000000"/>
                </a:solidFill>
                <a:latin typeface="Arial" panose="020B0604020202020204" pitchFamily="34" charset="0"/>
                <a:cs typeface="Arial" panose="020B0604020202020204" pitchFamily="34" charset="0"/>
              </a:rPr>
              <a:t>Çizelgede </a:t>
            </a:r>
            <a:r>
              <a:rPr lang="tr-TR" i="0" u="none" strike="noStrike" baseline="0" dirty="0">
                <a:solidFill>
                  <a:srgbClr val="000000"/>
                </a:solidFill>
                <a:latin typeface="Arial" panose="020B0604020202020204" pitchFamily="34" charset="0"/>
                <a:cs typeface="Arial" panose="020B0604020202020204" pitchFamily="34" charset="0"/>
              </a:rPr>
              <a:t>hedef çalışmaları kapsamında gerçekleştirilecek faaliyetler müdahale yoğunluğuna ve çalışılan gruba göre düzeylere ayrılarak </a:t>
            </a:r>
            <a:r>
              <a:rPr lang="tr-TR" i="0" u="none" strike="noStrike" baseline="0" dirty="0" smtClean="0">
                <a:solidFill>
                  <a:srgbClr val="000000"/>
                </a:solidFill>
                <a:latin typeface="Arial" panose="020B0604020202020204" pitchFamily="34" charset="0"/>
                <a:cs typeface="Arial" panose="020B0604020202020204" pitchFamily="34" charset="0"/>
              </a:rPr>
              <a:t>gruplandırılmıştır.</a:t>
            </a:r>
          </a:p>
          <a:p>
            <a:pPr marL="0" indent="0" algn="just">
              <a:lnSpc>
                <a:spcPct val="150000"/>
              </a:lnSpc>
              <a:buNone/>
            </a:pPr>
            <a:endParaRPr lang="tr-TR" i="0" u="none" strike="noStrike" baseline="0" dirty="0" smtClean="0">
              <a:solidFill>
                <a:srgbClr val="000000"/>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i="0" u="none" strike="noStrike" baseline="0" dirty="0" smtClean="0">
                <a:solidFill>
                  <a:srgbClr val="000000"/>
                </a:solidFill>
                <a:latin typeface="Arial" panose="020B0604020202020204" pitchFamily="34" charset="0"/>
                <a:cs typeface="Arial" panose="020B0604020202020204" pitchFamily="34" charset="0"/>
              </a:rPr>
              <a:t>Düzey </a:t>
            </a:r>
            <a:r>
              <a:rPr lang="tr-TR" i="0" u="none" strike="noStrike" baseline="0" dirty="0">
                <a:solidFill>
                  <a:srgbClr val="000000"/>
                </a:solidFill>
                <a:latin typeface="Arial" panose="020B0604020202020204" pitchFamily="34" charset="0"/>
                <a:cs typeface="Arial" panose="020B0604020202020204" pitchFamily="34" charset="0"/>
              </a:rPr>
              <a:t>1 Faaliyet Grubu büyük grup ve sınıf rehberliği kapsamında yürütülen etkinlikleri </a:t>
            </a:r>
            <a:r>
              <a:rPr lang="tr-TR" i="0" u="none" strike="noStrike" baseline="0" dirty="0" smtClean="0">
                <a:solidFill>
                  <a:srgbClr val="000000"/>
                </a:solidFill>
                <a:latin typeface="Arial" panose="020B0604020202020204" pitchFamily="34" charset="0"/>
                <a:cs typeface="Arial" panose="020B0604020202020204" pitchFamily="34" charset="0"/>
              </a:rPr>
              <a:t>içermektedir.</a:t>
            </a:r>
          </a:p>
          <a:p>
            <a:pPr marL="0" indent="0" algn="just">
              <a:lnSpc>
                <a:spcPct val="150000"/>
              </a:lnSpc>
              <a:buNone/>
            </a:pPr>
            <a:endParaRPr lang="tr-TR" i="0" u="none" strike="noStrike" baseline="0" dirty="0" smtClean="0">
              <a:solidFill>
                <a:srgbClr val="000000"/>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i="0" u="none" strike="noStrike" baseline="0" dirty="0" smtClean="0">
                <a:solidFill>
                  <a:srgbClr val="000000"/>
                </a:solidFill>
                <a:latin typeface="Arial" panose="020B0604020202020204" pitchFamily="34" charset="0"/>
                <a:cs typeface="Arial" panose="020B0604020202020204" pitchFamily="34" charset="0"/>
              </a:rPr>
              <a:t>Düzey </a:t>
            </a:r>
            <a:r>
              <a:rPr lang="tr-TR" i="0" u="none" strike="noStrike" baseline="0" dirty="0">
                <a:solidFill>
                  <a:srgbClr val="000000"/>
                </a:solidFill>
                <a:latin typeface="Arial" panose="020B0604020202020204" pitchFamily="34" charset="0"/>
                <a:cs typeface="Arial" panose="020B0604020202020204" pitchFamily="34" charset="0"/>
              </a:rPr>
              <a:t>2 Faaliyet Grubu ardışık büyük grup ve sınıf rehberliği çalışmaları ile küçük grup çalışmalarını içermektedir.</a:t>
            </a: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0917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xmlns="" id="{A9977AC6-1CD5-4D6F-ACB0-3656A8DF8724}"/>
              </a:ext>
            </a:extLst>
          </p:cNvPr>
          <p:cNvSpPr>
            <a:spLocks noGrp="1"/>
          </p:cNvSpPr>
          <p:nvPr>
            <p:ph idx="1"/>
          </p:nvPr>
        </p:nvSpPr>
        <p:spPr>
          <a:xfrm>
            <a:off x="1002506" y="1152525"/>
            <a:ext cx="10186987" cy="5067971"/>
          </a:xfrm>
        </p:spPr>
        <p:txBody>
          <a:bodyPr>
            <a:normAutofit fontScale="92500" lnSpcReduction="20000"/>
          </a:bodyPr>
          <a:lstStyle/>
          <a:p>
            <a:pPr algn="just">
              <a:lnSpc>
                <a:spcPct val="150000"/>
              </a:lnSpc>
              <a:buFont typeface="Wingdings" panose="05000000000000000000" pitchFamily="2" charset="2"/>
              <a:buChar char="Ø"/>
            </a:pPr>
            <a:r>
              <a:rPr lang="tr-TR" i="0" u="none" strike="noStrike" baseline="0" dirty="0">
                <a:solidFill>
                  <a:srgbClr val="000000"/>
                </a:solidFill>
                <a:latin typeface="Arial" panose="020B0604020202020204" pitchFamily="34" charset="0"/>
                <a:cs typeface="Arial" panose="020B0604020202020204" pitchFamily="34" charset="0"/>
              </a:rPr>
              <a:t>Düzey 3 Faaliyet Grubu küçük grup çalışmalarını, psikoeğitim programı hazırlamayı ve hazırlanan içeriği uygulamayı </a:t>
            </a:r>
            <a:r>
              <a:rPr lang="tr-TR" i="0" u="none" strike="noStrike" baseline="0" dirty="0" smtClean="0">
                <a:solidFill>
                  <a:srgbClr val="000000"/>
                </a:solidFill>
                <a:latin typeface="Arial" panose="020B0604020202020204" pitchFamily="34" charset="0"/>
                <a:cs typeface="Arial" panose="020B0604020202020204" pitchFamily="34" charset="0"/>
              </a:rPr>
              <a:t>içermektedir.</a:t>
            </a:r>
          </a:p>
          <a:p>
            <a:pPr marL="0" indent="0" algn="just">
              <a:lnSpc>
                <a:spcPct val="150000"/>
              </a:lnSpc>
              <a:buNone/>
            </a:pPr>
            <a:endParaRPr lang="tr-TR" i="0" u="none" strike="noStrike" baseline="0" dirty="0" smtClean="0">
              <a:solidFill>
                <a:srgbClr val="000000"/>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i="0" u="none" strike="noStrike" baseline="0" dirty="0" smtClean="0">
                <a:solidFill>
                  <a:srgbClr val="000000"/>
                </a:solidFill>
                <a:latin typeface="Arial" panose="020B0604020202020204" pitchFamily="34" charset="0"/>
                <a:cs typeface="Arial" panose="020B0604020202020204" pitchFamily="34" charset="0"/>
              </a:rPr>
              <a:t>Hedef çalışmalarına</a:t>
            </a:r>
            <a:r>
              <a:rPr lang="tr-TR" i="0" u="none" strike="noStrike" dirty="0" smtClean="0">
                <a:solidFill>
                  <a:srgbClr val="000000"/>
                </a:solidFill>
                <a:latin typeface="Arial" panose="020B0604020202020204" pitchFamily="34" charset="0"/>
                <a:cs typeface="Arial" panose="020B0604020202020204" pitchFamily="34" charset="0"/>
              </a:rPr>
              <a:t> ilişkin standartlar, belirlenen</a:t>
            </a:r>
            <a:r>
              <a:rPr lang="tr-TR" b="1" i="0" u="none" strike="noStrike" dirty="0" smtClean="0">
                <a:solidFill>
                  <a:srgbClr val="000000"/>
                </a:solidFill>
                <a:latin typeface="Arial" panose="020B0604020202020204" pitchFamily="34" charset="0"/>
                <a:cs typeface="Arial" panose="020B0604020202020204" pitchFamily="34" charset="0"/>
              </a:rPr>
              <a:t> 4 </a:t>
            </a:r>
            <a:r>
              <a:rPr lang="tr-TR" i="0" u="none" strike="noStrike" dirty="0" smtClean="0">
                <a:solidFill>
                  <a:srgbClr val="000000"/>
                </a:solidFill>
                <a:latin typeface="Arial" panose="020B0604020202020204" pitchFamily="34" charset="0"/>
                <a:cs typeface="Arial" panose="020B0604020202020204" pitchFamily="34" charset="0"/>
              </a:rPr>
              <a:t>hedef için de geçerlidir.</a:t>
            </a:r>
          </a:p>
          <a:p>
            <a:pPr marL="0" indent="0" algn="just">
              <a:lnSpc>
                <a:spcPct val="150000"/>
              </a:lnSpc>
              <a:buNone/>
            </a:pPr>
            <a:endParaRPr lang="tr-TR" dirty="0">
              <a:solidFill>
                <a:srgbClr val="000000"/>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i="0" u="none" strike="noStrike" baseline="0" dirty="0" smtClean="0">
                <a:solidFill>
                  <a:srgbClr val="000000"/>
                </a:solidFill>
                <a:latin typeface="Arial" panose="020B0604020202020204" pitchFamily="34" charset="0"/>
                <a:cs typeface="Arial" panose="020B0604020202020204" pitchFamily="34" charset="0"/>
              </a:rPr>
              <a:t>Hedeflere </a:t>
            </a:r>
            <a:r>
              <a:rPr lang="tr-TR" i="0" u="none" strike="noStrike" baseline="0" dirty="0">
                <a:solidFill>
                  <a:srgbClr val="000000"/>
                </a:solidFill>
                <a:latin typeface="Arial" panose="020B0604020202020204" pitchFamily="34" charset="0"/>
                <a:cs typeface="Arial" panose="020B0604020202020204" pitchFamily="34" charset="0"/>
              </a:rPr>
              <a:t>yönelik çalışmaların öğrenci ve veli katılımının azaldığı </a:t>
            </a:r>
            <a:r>
              <a:rPr lang="tr-TR" b="1" i="0" u="none" strike="noStrike" baseline="0" dirty="0">
                <a:solidFill>
                  <a:srgbClr val="000000"/>
                </a:solidFill>
                <a:latin typeface="Arial" panose="020B0604020202020204" pitchFamily="34" charset="0"/>
                <a:cs typeface="Arial" panose="020B0604020202020204" pitchFamily="34" charset="0"/>
              </a:rPr>
              <a:t>Mayıs</a:t>
            </a:r>
            <a:r>
              <a:rPr lang="tr-TR" i="0" u="none" strike="noStrike" baseline="0" dirty="0">
                <a:solidFill>
                  <a:srgbClr val="000000"/>
                </a:solidFill>
                <a:latin typeface="Arial" panose="020B0604020202020204" pitchFamily="34" charset="0"/>
                <a:cs typeface="Arial" panose="020B0604020202020204" pitchFamily="34" charset="0"/>
              </a:rPr>
              <a:t> ayından önce bitirilmiş olması </a:t>
            </a:r>
            <a:r>
              <a:rPr lang="tr-TR" i="0" u="none" strike="noStrike" baseline="0" dirty="0" smtClean="0">
                <a:solidFill>
                  <a:srgbClr val="000000"/>
                </a:solidFill>
                <a:latin typeface="Arial" panose="020B0604020202020204" pitchFamily="34" charset="0"/>
                <a:cs typeface="Arial" panose="020B0604020202020204" pitchFamily="34" charset="0"/>
              </a:rPr>
              <a:t>gerekmektedir.</a:t>
            </a:r>
          </a:p>
          <a:p>
            <a:pPr marL="0" indent="0" algn="just">
              <a:lnSpc>
                <a:spcPct val="150000"/>
              </a:lnSpc>
              <a:buNone/>
            </a:pPr>
            <a:endParaRPr lang="tr-TR" dirty="0">
              <a:solidFill>
                <a:srgbClr val="000000"/>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i="0" u="none" strike="noStrike" baseline="0" dirty="0" smtClean="0">
                <a:solidFill>
                  <a:srgbClr val="000000"/>
                </a:solidFill>
                <a:latin typeface="Arial" panose="020B0604020202020204" pitchFamily="34" charset="0"/>
                <a:cs typeface="Arial" panose="020B0604020202020204" pitchFamily="34" charset="0"/>
              </a:rPr>
              <a:t>Tüm </a:t>
            </a:r>
            <a:r>
              <a:rPr lang="tr-TR" i="0" u="none" strike="noStrike" baseline="0" dirty="0">
                <a:solidFill>
                  <a:srgbClr val="000000"/>
                </a:solidFill>
                <a:latin typeface="Arial" panose="020B0604020202020204" pitchFamily="34" charset="0"/>
                <a:cs typeface="Arial" panose="020B0604020202020204" pitchFamily="34" charset="0"/>
              </a:rPr>
              <a:t>okul/kurumlarda yardımcı personel için hedef çalışmalar ihtiyaç doğrultusunda planlanacaktır.</a:t>
            </a:r>
          </a:p>
          <a:p>
            <a:endParaRPr lang="tr-TR" dirty="0">
              <a:latin typeface="Arial" panose="020B0604020202020204" pitchFamily="34" charset="0"/>
              <a:cs typeface="Arial" panose="020B0604020202020204" pitchFamily="34" charset="0"/>
            </a:endParaRP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40121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95301" y="1676400"/>
            <a:ext cx="11258550" cy="4724400"/>
          </a:xfrm>
        </p:spPr>
        <p:txBody>
          <a:bodyPr>
            <a:noAutofit/>
          </a:bodyPr>
          <a:lstStyle/>
          <a:p>
            <a:pPr>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Açılış</a:t>
            </a:r>
            <a:r>
              <a:rPr lang="tr-TR" sz="2000" dirty="0">
                <a:latin typeface="Arial" panose="020B0604020202020204" pitchFamily="34" charset="0"/>
                <a:cs typeface="Arial" panose="020B0604020202020204" pitchFamily="34" charset="0"/>
              </a:rPr>
              <a:t>, İstiklal </a:t>
            </a:r>
            <a:r>
              <a:rPr lang="tr-TR" sz="2000" dirty="0" smtClean="0">
                <a:latin typeface="Arial" panose="020B0604020202020204" pitchFamily="34" charset="0"/>
                <a:cs typeface="Arial" panose="020B0604020202020204" pitchFamily="34" charset="0"/>
              </a:rPr>
              <a:t>Marşı</a:t>
            </a:r>
          </a:p>
          <a:p>
            <a:pPr>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RAM </a:t>
            </a:r>
            <a:r>
              <a:rPr lang="tr-TR" sz="2000" dirty="0">
                <a:latin typeface="Arial" panose="020B0604020202020204" pitchFamily="34" charset="0"/>
                <a:cs typeface="Arial" panose="020B0604020202020204" pitchFamily="34" charset="0"/>
              </a:rPr>
              <a:t>Müdürü Murat BAYRAKDAR’ın açılış </a:t>
            </a:r>
            <a:r>
              <a:rPr lang="tr-TR" sz="2000" dirty="0" smtClean="0">
                <a:latin typeface="Arial" panose="020B0604020202020204" pitchFamily="34" charset="0"/>
                <a:cs typeface="Arial" panose="020B0604020202020204" pitchFamily="34" charset="0"/>
              </a:rPr>
              <a:t>konuşması</a:t>
            </a:r>
          </a:p>
          <a:p>
            <a:pPr>
              <a:buFont typeface="Wingdings" panose="05000000000000000000" pitchFamily="2" charset="2"/>
              <a:buChar char="Ø"/>
            </a:pPr>
            <a:r>
              <a:rPr lang="tr-TR" sz="2000" dirty="0">
                <a:latin typeface="Arial" panose="020B0604020202020204" pitchFamily="34" charset="0"/>
                <a:cs typeface="Arial" panose="020B0604020202020204" pitchFamily="34" charset="0"/>
              </a:rPr>
              <a:t>Geçen yıl yapılan çalışmalar hakkında </a:t>
            </a:r>
            <a:r>
              <a:rPr lang="tr-TR" sz="2000" dirty="0" smtClean="0">
                <a:latin typeface="Arial" panose="020B0604020202020204" pitchFamily="34" charset="0"/>
                <a:cs typeface="Arial" panose="020B0604020202020204" pitchFamily="34" charset="0"/>
              </a:rPr>
              <a:t>bilgilendirme</a:t>
            </a:r>
          </a:p>
          <a:p>
            <a:pPr>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Yıllık plan hazırlama süreci ile ilgili bilgi verme </a:t>
            </a:r>
            <a:endParaRPr lang="tr-TR"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Yeni </a:t>
            </a:r>
            <a:r>
              <a:rPr lang="tr-TR" sz="2000" dirty="0">
                <a:latin typeface="Arial" panose="020B0604020202020204" pitchFamily="34" charset="0"/>
                <a:cs typeface="Arial" panose="020B0604020202020204" pitchFamily="34" charset="0"/>
              </a:rPr>
              <a:t>eğitim öğretim yılı için yapılması planlanan çalışmaların </a:t>
            </a:r>
            <a:r>
              <a:rPr lang="tr-TR" sz="2000" dirty="0" smtClean="0">
                <a:latin typeface="Arial" panose="020B0604020202020204" pitchFamily="34" charset="0"/>
                <a:cs typeface="Arial" panose="020B0604020202020204" pitchFamily="34" charset="0"/>
              </a:rPr>
              <a:t>paylaşılması</a:t>
            </a:r>
          </a:p>
          <a:p>
            <a:pPr>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Özel </a:t>
            </a:r>
            <a:r>
              <a:rPr lang="tr-TR" sz="2000" dirty="0">
                <a:latin typeface="Arial" panose="020B0604020202020204" pitchFamily="34" charset="0"/>
                <a:cs typeface="Arial" panose="020B0604020202020204" pitchFamily="34" charset="0"/>
              </a:rPr>
              <a:t>Eğitim Bölümünün yeni eğitim öğretim yılı için duyuru ve bilgilendirmeleri ve soruların </a:t>
            </a:r>
            <a:r>
              <a:rPr lang="tr-TR" sz="2000" dirty="0" smtClean="0">
                <a:latin typeface="Arial" panose="020B0604020202020204" pitchFamily="34" charset="0"/>
                <a:cs typeface="Arial" panose="020B0604020202020204" pitchFamily="34" charset="0"/>
              </a:rPr>
              <a:t>cevaplanması</a:t>
            </a:r>
          </a:p>
          <a:p>
            <a:pPr>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İlçe </a:t>
            </a:r>
            <a:r>
              <a:rPr lang="tr-TR" sz="2000" dirty="0">
                <a:latin typeface="Arial" panose="020B0604020202020204" pitchFamily="34" charset="0"/>
                <a:cs typeface="Arial" panose="020B0604020202020204" pitchFamily="34" charset="0"/>
              </a:rPr>
              <a:t>Kriz Müdahale ekibinde görev almak isteyen rehber öğretmenlerin </a:t>
            </a:r>
            <a:r>
              <a:rPr lang="tr-TR" sz="2000" dirty="0" smtClean="0">
                <a:latin typeface="Arial" panose="020B0604020202020204" pitchFamily="34" charset="0"/>
                <a:cs typeface="Arial" panose="020B0604020202020204" pitchFamily="34" charset="0"/>
              </a:rPr>
              <a:t>belirlenmesi</a:t>
            </a:r>
          </a:p>
          <a:p>
            <a:pPr>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İlçe bağımlılık ile mücadele ekibinde görev almak isteyenlerin belirlenmesi</a:t>
            </a:r>
            <a:endParaRPr lang="tr-TR"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Rehber </a:t>
            </a:r>
            <a:r>
              <a:rPr lang="tr-TR" sz="2000" dirty="0">
                <a:latin typeface="Arial" panose="020B0604020202020204" pitchFamily="34" charset="0"/>
                <a:cs typeface="Arial" panose="020B0604020202020204" pitchFamily="34" charset="0"/>
              </a:rPr>
              <a:t>öğretmenlerin eğitim ve faaliyet isteklerinin </a:t>
            </a:r>
            <a:r>
              <a:rPr lang="tr-TR" sz="2000" dirty="0" smtClean="0">
                <a:latin typeface="Arial" panose="020B0604020202020204" pitchFamily="34" charset="0"/>
                <a:cs typeface="Arial" panose="020B0604020202020204" pitchFamily="34" charset="0"/>
              </a:rPr>
              <a:t>alınması</a:t>
            </a:r>
          </a:p>
          <a:p>
            <a:pPr>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Dilek </a:t>
            </a:r>
            <a:r>
              <a:rPr lang="tr-TR" sz="2000" dirty="0">
                <a:latin typeface="Arial" panose="020B0604020202020204" pitchFamily="34" charset="0"/>
                <a:cs typeface="Arial" panose="020B0604020202020204" pitchFamily="34" charset="0"/>
              </a:rPr>
              <a:t>ve </a:t>
            </a:r>
            <a:r>
              <a:rPr lang="tr-TR" sz="2000" dirty="0" smtClean="0">
                <a:latin typeface="Arial" panose="020B0604020202020204" pitchFamily="34" charset="0"/>
                <a:cs typeface="Arial" panose="020B0604020202020204" pitchFamily="34" charset="0"/>
              </a:rPr>
              <a:t>temenniler</a:t>
            </a:r>
          </a:p>
          <a:p>
            <a:pPr>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Kapanış</a:t>
            </a:r>
            <a:endParaRPr lang="tr-TR" sz="20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a:lnSpc>
                <a:spcPct val="150000"/>
              </a:lnSpc>
            </a:pPr>
            <a:endParaRPr lang="tr-TR" dirty="0">
              <a:latin typeface="Times New Roman" panose="02020603050405020304" pitchFamily="18" charset="0"/>
              <a:cs typeface="Times New Roman" panose="02020603050405020304" pitchFamily="18" charset="0"/>
            </a:endParaRPr>
          </a:p>
          <a:p>
            <a:endParaRPr lang="tr-TR" dirty="0"/>
          </a:p>
        </p:txBody>
      </p:sp>
      <p:sp>
        <p:nvSpPr>
          <p:cNvPr id="3" name="Unvan 2"/>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TOPLANTI AKIŞI</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7471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xmlns="" id="{A533BD78-F450-4F31-A5AC-F17D5AD2A191}"/>
              </a:ext>
            </a:extLst>
          </p:cNvPr>
          <p:cNvSpPr>
            <a:spLocks noGrp="1"/>
          </p:cNvSpPr>
          <p:nvPr>
            <p:ph idx="1"/>
          </p:nvPr>
        </p:nvSpPr>
        <p:spPr>
          <a:xfrm>
            <a:off x="1333502" y="1815921"/>
            <a:ext cx="9653812" cy="4225441"/>
          </a:xfrm>
        </p:spPr>
        <p:txBody>
          <a:bodyPr>
            <a:normAutofit/>
          </a:bodyPr>
          <a:lstStyle/>
          <a:p>
            <a:pPr marL="0" indent="0" algn="l">
              <a:buNone/>
            </a:pPr>
            <a:r>
              <a:rPr lang="tr-TR" sz="2000" i="0" u="none" strike="noStrike" baseline="0" dirty="0" smtClean="0">
                <a:solidFill>
                  <a:srgbClr val="1F4E79"/>
                </a:solidFill>
                <a:latin typeface="Arial" panose="020B0604020202020204" pitchFamily="34" charset="0"/>
                <a:cs typeface="Arial" panose="020B0604020202020204" pitchFamily="34" charset="0"/>
              </a:rPr>
              <a:t>1. Yayın </a:t>
            </a:r>
            <a:r>
              <a:rPr lang="tr-TR" sz="2000" i="0" u="none" strike="noStrike" baseline="0" dirty="0">
                <a:solidFill>
                  <a:srgbClr val="1F4E79"/>
                </a:solidFill>
                <a:latin typeface="Arial" panose="020B0604020202020204" pitchFamily="34" charset="0"/>
                <a:cs typeface="Arial" panose="020B0604020202020204" pitchFamily="34" charset="0"/>
              </a:rPr>
              <a:t>Hazırlama (Broşür, Bülten, Okul/Kurum Web Sitesi İçeriği,</a:t>
            </a:r>
          </a:p>
          <a:p>
            <a:pPr marL="0" indent="0" algn="l">
              <a:buNone/>
            </a:pPr>
            <a:r>
              <a:rPr lang="tr-TR" sz="2000" i="0" u="none" strike="noStrike" baseline="0" dirty="0">
                <a:solidFill>
                  <a:srgbClr val="1F4E79"/>
                </a:solidFill>
                <a:latin typeface="Arial" panose="020B0604020202020204" pitchFamily="34" charset="0"/>
                <a:cs typeface="Arial" panose="020B0604020202020204" pitchFamily="34" charset="0"/>
              </a:rPr>
              <a:t>Pano/Etkileşimli Pano, Afiş, Poster vb</a:t>
            </a:r>
            <a:r>
              <a:rPr lang="tr-TR" sz="2000" i="0" u="none" strike="noStrike" baseline="0" dirty="0" smtClean="0">
                <a:solidFill>
                  <a:srgbClr val="1F4E79"/>
                </a:solidFill>
                <a:latin typeface="Arial" panose="020B0604020202020204" pitchFamily="34" charset="0"/>
                <a:cs typeface="Arial" panose="020B0604020202020204" pitchFamily="34" charset="0"/>
              </a:rPr>
              <a:t>.)</a:t>
            </a:r>
          </a:p>
          <a:p>
            <a:pPr marL="0" indent="0" algn="l">
              <a:buNone/>
            </a:pPr>
            <a:r>
              <a:rPr lang="tr-TR" sz="2000" dirty="0" smtClean="0">
                <a:solidFill>
                  <a:srgbClr val="1F4E79"/>
                </a:solidFill>
                <a:latin typeface="Arial" panose="020B0604020202020204" pitchFamily="34" charset="0"/>
                <a:cs typeface="Arial" panose="020B0604020202020204" pitchFamily="34" charset="0"/>
              </a:rPr>
              <a:t>2. </a:t>
            </a:r>
            <a:r>
              <a:rPr lang="tr-TR" sz="2000" i="0" u="none" strike="noStrike" baseline="0" dirty="0" smtClean="0">
                <a:solidFill>
                  <a:srgbClr val="1F4E79"/>
                </a:solidFill>
                <a:latin typeface="Arial" panose="020B0604020202020204" pitchFamily="34" charset="0"/>
                <a:cs typeface="Arial" panose="020B0604020202020204" pitchFamily="34" charset="0"/>
              </a:rPr>
              <a:t>Konferans/Panel </a:t>
            </a:r>
            <a:r>
              <a:rPr lang="tr-TR" sz="2000" i="0" u="none" strike="noStrike" baseline="0" dirty="0">
                <a:solidFill>
                  <a:srgbClr val="1F4E79"/>
                </a:solidFill>
                <a:latin typeface="Arial" panose="020B0604020202020204" pitchFamily="34" charset="0"/>
                <a:cs typeface="Arial" panose="020B0604020202020204" pitchFamily="34" charset="0"/>
              </a:rPr>
              <a:t>Düzenleme,</a:t>
            </a:r>
          </a:p>
          <a:p>
            <a:pPr marL="0" indent="0" algn="l">
              <a:buNone/>
            </a:pPr>
            <a:r>
              <a:rPr lang="tr-TR" sz="2000" i="0" u="none" strike="noStrike" baseline="0" dirty="0">
                <a:solidFill>
                  <a:srgbClr val="1F4E79"/>
                </a:solidFill>
                <a:latin typeface="Arial" panose="020B0604020202020204" pitchFamily="34" charset="0"/>
                <a:cs typeface="Arial" panose="020B0604020202020204" pitchFamily="34" charset="0"/>
              </a:rPr>
              <a:t>3. Seminer Düzenleme,</a:t>
            </a:r>
          </a:p>
          <a:p>
            <a:pPr marL="0" indent="0" algn="l">
              <a:buNone/>
            </a:pPr>
            <a:r>
              <a:rPr lang="tr-TR" sz="2000" i="0" u="none" strike="noStrike" baseline="0" dirty="0">
                <a:solidFill>
                  <a:srgbClr val="1F4E79"/>
                </a:solidFill>
                <a:latin typeface="Arial" panose="020B0604020202020204" pitchFamily="34" charset="0"/>
                <a:cs typeface="Arial" panose="020B0604020202020204" pitchFamily="34" charset="0"/>
              </a:rPr>
              <a:t>4. Gezi Düzenleme,</a:t>
            </a:r>
          </a:p>
          <a:p>
            <a:pPr marL="0" indent="0" algn="l">
              <a:buNone/>
            </a:pPr>
            <a:r>
              <a:rPr lang="tr-TR" sz="2000" i="0" u="none" strike="noStrike" baseline="0" dirty="0">
                <a:solidFill>
                  <a:srgbClr val="1F4E79"/>
                </a:solidFill>
                <a:latin typeface="Arial" panose="020B0604020202020204" pitchFamily="34" charset="0"/>
                <a:cs typeface="Arial" panose="020B0604020202020204" pitchFamily="34" charset="0"/>
              </a:rPr>
              <a:t>5. Sınıf Rehberliği Tek Etkinlik Uygulama,</a:t>
            </a:r>
          </a:p>
          <a:p>
            <a:pPr marL="0" indent="0" algn="l">
              <a:buNone/>
            </a:pPr>
            <a:r>
              <a:rPr lang="tr-TR" sz="2000" i="0" u="none" strike="noStrike" baseline="0" dirty="0">
                <a:solidFill>
                  <a:srgbClr val="1F4E79"/>
                </a:solidFill>
                <a:latin typeface="Arial" panose="020B0604020202020204" pitchFamily="34" charset="0"/>
                <a:cs typeface="Arial" panose="020B0604020202020204" pitchFamily="34" charset="0"/>
              </a:rPr>
              <a:t>6. Sınıf Rehberlik Programı Tek Etkinlik Uygulama,</a:t>
            </a:r>
          </a:p>
          <a:p>
            <a:pPr marL="0" indent="0" algn="l">
              <a:buNone/>
            </a:pPr>
            <a:r>
              <a:rPr lang="tr-TR" sz="2000" i="0" u="none" strike="noStrike" baseline="0" dirty="0">
                <a:solidFill>
                  <a:srgbClr val="1F4E79"/>
                </a:solidFill>
                <a:latin typeface="Arial" panose="020B0604020202020204" pitchFamily="34" charset="0"/>
                <a:cs typeface="Arial" panose="020B0604020202020204" pitchFamily="34" charset="0"/>
              </a:rPr>
              <a:t>7. Masal/Hikaye/Film/Animasyon/Video/Kitap Değerlendirme,</a:t>
            </a:r>
          </a:p>
          <a:p>
            <a:pPr marL="0" indent="0" algn="l">
              <a:buNone/>
            </a:pPr>
            <a:r>
              <a:rPr lang="tr-TR" sz="2000" i="0" u="none" strike="noStrike" baseline="0" dirty="0">
                <a:solidFill>
                  <a:srgbClr val="1F4E79"/>
                </a:solidFill>
                <a:latin typeface="Arial" panose="020B0604020202020204" pitchFamily="34" charset="0"/>
                <a:cs typeface="Arial" panose="020B0604020202020204" pitchFamily="34" charset="0"/>
              </a:rPr>
              <a:t>8. Mezunla Buluşma Etkinliği Düzenleme</a:t>
            </a:r>
            <a:endParaRPr lang="tr-TR" sz="2000" dirty="0">
              <a:latin typeface="Arial" panose="020B0604020202020204" pitchFamily="34" charset="0"/>
              <a:cs typeface="Arial" panose="020B0604020202020204" pitchFamily="34" charset="0"/>
            </a:endParaRPr>
          </a:p>
        </p:txBody>
      </p:sp>
      <p:sp>
        <p:nvSpPr>
          <p:cNvPr id="2" name="Başlık 1">
            <a:extLst>
              <a:ext uri="{FF2B5EF4-FFF2-40B4-BE49-F238E27FC236}">
                <a16:creationId xmlns:a16="http://schemas.microsoft.com/office/drawing/2014/main" xmlns="" id="{D0790F4A-E488-468F-9CCE-A2FAC85735E7}"/>
              </a:ext>
            </a:extLst>
          </p:cNvPr>
          <p:cNvSpPr>
            <a:spLocks noGrp="1"/>
          </p:cNvSpPr>
          <p:nvPr>
            <p:ph type="title"/>
          </p:nvPr>
        </p:nvSpPr>
        <p:spPr>
          <a:xfrm>
            <a:off x="1333502" y="609600"/>
            <a:ext cx="8596668" cy="1320800"/>
          </a:xfrm>
        </p:spPr>
        <p:txBody>
          <a:bodyPr>
            <a:normAutofit/>
          </a:bodyPr>
          <a:lstStyle/>
          <a:p>
            <a:r>
              <a:rPr lang="tr-TR" dirty="0">
                <a:solidFill>
                  <a:schemeClr val="tx1"/>
                </a:solidFill>
                <a:latin typeface="Arial" panose="020B0604020202020204" pitchFamily="34" charset="0"/>
                <a:cs typeface="Arial" panose="020B0604020202020204" pitchFamily="34" charset="0"/>
              </a:rPr>
              <a:t>DÜZEY 1</a:t>
            </a:r>
            <a:r>
              <a:rPr lang="tr-TR" dirty="0" smtClean="0">
                <a:solidFill>
                  <a:schemeClr val="tx1"/>
                </a:solidFill>
                <a:latin typeface="Arial" panose="020B0604020202020204" pitchFamily="34" charset="0"/>
                <a:cs typeface="Arial" panose="020B0604020202020204" pitchFamily="34" charset="0"/>
              </a:rPr>
              <a:t> </a:t>
            </a:r>
            <a:r>
              <a:rPr lang="tr-TR" dirty="0">
                <a:solidFill>
                  <a:schemeClr val="tx1"/>
                </a:solidFill>
                <a:latin typeface="Arial" panose="020B0604020202020204" pitchFamily="34" charset="0"/>
                <a:cs typeface="Arial" panose="020B0604020202020204" pitchFamily="34" charset="0"/>
              </a:rPr>
              <a:t>FAALİYET GRUBU</a:t>
            </a: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xmlns=""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220658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xmlns="" id="{35BEF6D2-C570-4D03-BB9E-42AD7B6E5B8E}"/>
              </a:ext>
            </a:extLst>
          </p:cNvPr>
          <p:cNvSpPr>
            <a:spLocks noGrp="1"/>
          </p:cNvSpPr>
          <p:nvPr>
            <p:ph idx="1"/>
          </p:nvPr>
        </p:nvSpPr>
        <p:spPr>
          <a:xfrm>
            <a:off x="1333502" y="2160589"/>
            <a:ext cx="8596668" cy="3880773"/>
          </a:xfrm>
        </p:spPr>
        <p:txBody>
          <a:bodyPr>
            <a:normAutofit/>
          </a:bodyPr>
          <a:lstStyle/>
          <a:p>
            <a:pPr marL="0" indent="0" algn="l">
              <a:buNone/>
            </a:pPr>
            <a:r>
              <a:rPr lang="tr-TR" sz="2000" b="1" i="0" u="none" strike="noStrike" baseline="0" dirty="0">
                <a:solidFill>
                  <a:srgbClr val="1F4E79"/>
                </a:solidFill>
                <a:latin typeface="Arial" panose="020B0604020202020204" pitchFamily="34" charset="0"/>
                <a:cs typeface="Arial" panose="020B0604020202020204" pitchFamily="34" charset="0"/>
              </a:rPr>
              <a:t>1. Konferans/Panel Serisi Düzenleme,</a:t>
            </a:r>
          </a:p>
          <a:p>
            <a:pPr marL="0" indent="0" algn="l">
              <a:buNone/>
            </a:pPr>
            <a:r>
              <a:rPr lang="tr-TR" sz="2000" b="1" i="0" u="none" strike="noStrike" baseline="0" dirty="0">
                <a:solidFill>
                  <a:srgbClr val="1F4E79"/>
                </a:solidFill>
                <a:latin typeface="Arial" panose="020B0604020202020204" pitchFamily="34" charset="0"/>
                <a:cs typeface="Arial" panose="020B0604020202020204" pitchFamily="34" charset="0"/>
              </a:rPr>
              <a:t>2. Seminer Serisi Düzenleme,</a:t>
            </a:r>
          </a:p>
          <a:p>
            <a:pPr marL="0" indent="0" algn="l">
              <a:buNone/>
            </a:pPr>
            <a:r>
              <a:rPr lang="tr-TR" sz="2000" b="1" i="0" u="none" strike="noStrike" baseline="0" dirty="0">
                <a:solidFill>
                  <a:srgbClr val="1F4E79"/>
                </a:solidFill>
                <a:latin typeface="Arial" panose="020B0604020202020204" pitchFamily="34" charset="0"/>
                <a:cs typeface="Arial" panose="020B0604020202020204" pitchFamily="34" charset="0"/>
              </a:rPr>
              <a:t>3. Gezi Serisi Düzenleme</a:t>
            </a:r>
          </a:p>
          <a:p>
            <a:pPr marL="0" indent="0" algn="l">
              <a:buNone/>
            </a:pPr>
            <a:r>
              <a:rPr lang="tr-TR" sz="2000" b="1" i="0" u="none" strike="noStrike" baseline="0" dirty="0">
                <a:solidFill>
                  <a:srgbClr val="1F4E79"/>
                </a:solidFill>
                <a:latin typeface="Arial" panose="020B0604020202020204" pitchFamily="34" charset="0"/>
                <a:cs typeface="Arial" panose="020B0604020202020204" pitchFamily="34" charset="0"/>
              </a:rPr>
              <a:t>4. Psikoeğitim Programı Uygulama,</a:t>
            </a:r>
          </a:p>
          <a:p>
            <a:pPr marL="0" indent="0" algn="l">
              <a:buNone/>
            </a:pPr>
            <a:r>
              <a:rPr lang="tr-TR" sz="2000" b="1" i="0" u="none" strike="noStrike" baseline="0" dirty="0">
                <a:solidFill>
                  <a:srgbClr val="1F4E79"/>
                </a:solidFill>
                <a:latin typeface="Arial" panose="020B0604020202020204" pitchFamily="34" charset="0"/>
                <a:cs typeface="Arial" panose="020B0604020202020204" pitchFamily="34" charset="0"/>
              </a:rPr>
              <a:t>5. Sosyal Sorumluluk Çalışmaları/Projeleri Yürütme,</a:t>
            </a:r>
          </a:p>
          <a:p>
            <a:pPr marL="0" indent="0" algn="l">
              <a:buNone/>
            </a:pPr>
            <a:r>
              <a:rPr lang="tr-TR" sz="2000" b="1" i="0" u="none" strike="noStrike" baseline="0" dirty="0">
                <a:solidFill>
                  <a:srgbClr val="1F4E79"/>
                </a:solidFill>
                <a:latin typeface="Arial" panose="020B0604020202020204" pitchFamily="34" charset="0"/>
                <a:cs typeface="Arial" panose="020B0604020202020204" pitchFamily="34" charset="0"/>
              </a:rPr>
              <a:t>6. Sınıf Rehberlik Programı Aynı Kazanıma Ait Ardışık Etkinlik</a:t>
            </a:r>
          </a:p>
          <a:p>
            <a:pPr marL="0" indent="0" algn="l">
              <a:buNone/>
            </a:pPr>
            <a:r>
              <a:rPr lang="tr-TR" sz="2000" b="1" i="0" u="none" strike="noStrike" baseline="0" dirty="0">
                <a:solidFill>
                  <a:srgbClr val="1F4E79"/>
                </a:solidFill>
                <a:latin typeface="Arial" panose="020B0604020202020204" pitchFamily="34" charset="0"/>
                <a:cs typeface="Arial" panose="020B0604020202020204" pitchFamily="34" charset="0"/>
              </a:rPr>
              <a:t>Uygulama</a:t>
            </a:r>
          </a:p>
          <a:p>
            <a:pPr marL="0" indent="0" algn="l">
              <a:buNone/>
            </a:pPr>
            <a:r>
              <a:rPr lang="tr-TR" sz="2000" b="1" i="0" u="none" strike="noStrike" baseline="0" dirty="0">
                <a:solidFill>
                  <a:srgbClr val="1F4E79"/>
                </a:solidFill>
                <a:latin typeface="Arial" panose="020B0604020202020204" pitchFamily="34" charset="0"/>
                <a:cs typeface="Arial" panose="020B0604020202020204" pitchFamily="34" charset="0"/>
              </a:rPr>
              <a:t>7. Mezunla Buluşma Etkinlik Serisi Düzenleme</a:t>
            </a:r>
          </a:p>
          <a:p>
            <a:pPr marL="0" indent="0" algn="l">
              <a:buNone/>
            </a:pPr>
            <a:r>
              <a:rPr lang="tr-TR" sz="2000" b="1" i="0" u="none" strike="noStrike" baseline="0" dirty="0">
                <a:solidFill>
                  <a:srgbClr val="1F4E79"/>
                </a:solidFill>
                <a:latin typeface="Arial" panose="020B0604020202020204" pitchFamily="34" charset="0"/>
                <a:cs typeface="Arial" panose="020B0604020202020204" pitchFamily="34" charset="0"/>
              </a:rPr>
              <a:t>8.Eylem Planı Hazırlama ve Uygulama</a:t>
            </a:r>
            <a:endParaRPr lang="tr-TR" sz="2000" dirty="0">
              <a:latin typeface="Arial" panose="020B0604020202020204" pitchFamily="34" charset="0"/>
              <a:cs typeface="Arial" panose="020B0604020202020204" pitchFamily="34" charset="0"/>
            </a:endParaRPr>
          </a:p>
        </p:txBody>
      </p:sp>
      <p:sp>
        <p:nvSpPr>
          <p:cNvPr id="2" name="Başlık 1">
            <a:extLst>
              <a:ext uri="{FF2B5EF4-FFF2-40B4-BE49-F238E27FC236}">
                <a16:creationId xmlns:a16="http://schemas.microsoft.com/office/drawing/2014/main" xmlns="" id="{5F9B83A4-58EF-4380-83E8-5EE6E6880F03}"/>
              </a:ext>
            </a:extLst>
          </p:cNvPr>
          <p:cNvSpPr>
            <a:spLocks noGrp="1"/>
          </p:cNvSpPr>
          <p:nvPr>
            <p:ph type="title"/>
          </p:nvPr>
        </p:nvSpPr>
        <p:spPr>
          <a:xfrm>
            <a:off x="1333502" y="609600"/>
            <a:ext cx="8596668" cy="1320800"/>
          </a:xfrm>
        </p:spPr>
        <p:txBody>
          <a:bodyPr>
            <a:normAutofit/>
          </a:bodyPr>
          <a:lstStyle/>
          <a:p>
            <a:r>
              <a:rPr lang="tr-TR" dirty="0">
                <a:solidFill>
                  <a:schemeClr val="tx1"/>
                </a:solidFill>
                <a:latin typeface="Arial" panose="020B0604020202020204" pitchFamily="34" charset="0"/>
                <a:cs typeface="Arial" panose="020B0604020202020204" pitchFamily="34" charset="0"/>
              </a:rPr>
              <a:t>DÜZEY 2 FAALİYET GRUBU</a:t>
            </a: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xmlns=""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589098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xmlns="" id="{E5171D36-1145-49C7-AF3A-AD1AA8392E6A}"/>
              </a:ext>
            </a:extLst>
          </p:cNvPr>
          <p:cNvSpPr>
            <a:spLocks noGrp="1"/>
          </p:cNvSpPr>
          <p:nvPr>
            <p:ph idx="1"/>
          </p:nvPr>
        </p:nvSpPr>
        <p:spPr>
          <a:xfrm>
            <a:off x="1333502" y="2160589"/>
            <a:ext cx="8596668" cy="3880773"/>
          </a:xfrm>
        </p:spPr>
        <p:txBody>
          <a:bodyPr>
            <a:normAutofit/>
          </a:bodyPr>
          <a:lstStyle/>
          <a:p>
            <a:pPr marL="0" indent="0" algn="l">
              <a:buNone/>
            </a:pPr>
            <a:r>
              <a:rPr lang="tr-TR" sz="2000" b="1" i="0" u="none" strike="noStrike" baseline="0" dirty="0">
                <a:solidFill>
                  <a:srgbClr val="1F4E79"/>
                </a:solidFill>
                <a:latin typeface="Arial" panose="020B0604020202020204" pitchFamily="34" charset="0"/>
                <a:cs typeface="Arial" panose="020B0604020202020204" pitchFamily="34" charset="0"/>
              </a:rPr>
              <a:t>1. Grupla Psikolojik Danışma,</a:t>
            </a:r>
          </a:p>
          <a:p>
            <a:pPr marL="0" indent="0" algn="l">
              <a:buNone/>
            </a:pPr>
            <a:r>
              <a:rPr lang="tr-TR" sz="2000" b="1" i="0" u="none" strike="noStrike" baseline="0" dirty="0">
                <a:solidFill>
                  <a:srgbClr val="1F4E79"/>
                </a:solidFill>
                <a:latin typeface="Arial" panose="020B0604020202020204" pitchFamily="34" charset="0"/>
                <a:cs typeface="Arial" panose="020B0604020202020204" pitchFamily="34" charset="0"/>
              </a:rPr>
              <a:t>2. Odak Grup Çalışması,</a:t>
            </a:r>
          </a:p>
          <a:p>
            <a:pPr marL="0" indent="0" algn="l">
              <a:buNone/>
            </a:pPr>
            <a:r>
              <a:rPr lang="tr-TR" sz="2000" b="1" i="0" u="none" strike="noStrike" baseline="0" dirty="0">
                <a:solidFill>
                  <a:srgbClr val="1F4E79"/>
                </a:solidFill>
                <a:latin typeface="Arial" panose="020B0604020202020204" pitchFamily="34" charset="0"/>
                <a:cs typeface="Arial" panose="020B0604020202020204" pitchFamily="34" charset="0"/>
              </a:rPr>
              <a:t>3. Psikoeğitim Programı Hazırlama </a:t>
            </a:r>
            <a:r>
              <a:rPr lang="tr-TR" sz="2000" b="1" i="0" u="none" strike="noStrike" baseline="0" dirty="0" smtClean="0">
                <a:solidFill>
                  <a:srgbClr val="1F4E79"/>
                </a:solidFill>
                <a:latin typeface="Arial" panose="020B0604020202020204" pitchFamily="34" charset="0"/>
                <a:cs typeface="Arial" panose="020B0604020202020204" pitchFamily="34" charset="0"/>
              </a:rPr>
              <a:t>ve</a:t>
            </a:r>
            <a:r>
              <a:rPr lang="tr-TR" sz="2000" b="1" i="0" u="none" strike="noStrike" dirty="0" smtClean="0">
                <a:solidFill>
                  <a:srgbClr val="1F4E79"/>
                </a:solidFill>
                <a:latin typeface="Arial" panose="020B0604020202020204" pitchFamily="34" charset="0"/>
                <a:cs typeface="Arial" panose="020B0604020202020204" pitchFamily="34" charset="0"/>
              </a:rPr>
              <a:t> </a:t>
            </a:r>
            <a:r>
              <a:rPr lang="tr-TR" sz="2000" b="1" i="0" u="none" strike="noStrike" baseline="0" dirty="0" smtClean="0">
                <a:solidFill>
                  <a:srgbClr val="1F4E79"/>
                </a:solidFill>
                <a:latin typeface="Arial" panose="020B0604020202020204" pitchFamily="34" charset="0"/>
                <a:cs typeface="Arial" panose="020B0604020202020204" pitchFamily="34" charset="0"/>
              </a:rPr>
              <a:t>Uygulama</a:t>
            </a:r>
            <a:endParaRPr lang="tr-TR" sz="2000" dirty="0">
              <a:latin typeface="Arial" panose="020B0604020202020204" pitchFamily="34" charset="0"/>
              <a:cs typeface="Arial" panose="020B0604020202020204" pitchFamily="34" charset="0"/>
            </a:endParaRPr>
          </a:p>
        </p:txBody>
      </p:sp>
      <p:sp>
        <p:nvSpPr>
          <p:cNvPr id="2" name="Başlık 1">
            <a:extLst>
              <a:ext uri="{FF2B5EF4-FFF2-40B4-BE49-F238E27FC236}">
                <a16:creationId xmlns:a16="http://schemas.microsoft.com/office/drawing/2014/main" xmlns="" id="{FEC554AE-D32D-48D7-B29C-A84228B50959}"/>
              </a:ext>
            </a:extLst>
          </p:cNvPr>
          <p:cNvSpPr>
            <a:spLocks noGrp="1"/>
          </p:cNvSpPr>
          <p:nvPr>
            <p:ph type="title"/>
          </p:nvPr>
        </p:nvSpPr>
        <p:spPr>
          <a:xfrm>
            <a:off x="1333502" y="609600"/>
            <a:ext cx="8596668" cy="1320800"/>
          </a:xfrm>
        </p:spPr>
        <p:txBody>
          <a:bodyPr>
            <a:normAutofit/>
          </a:bodyPr>
          <a:lstStyle/>
          <a:p>
            <a:r>
              <a:rPr lang="tr-TR" dirty="0">
                <a:solidFill>
                  <a:schemeClr val="tx1"/>
                </a:solidFill>
                <a:latin typeface="Arial" panose="020B0604020202020204" pitchFamily="34" charset="0"/>
                <a:cs typeface="Arial" panose="020B0604020202020204" pitchFamily="34" charset="0"/>
              </a:rPr>
              <a:t>DÜZEY  </a:t>
            </a:r>
            <a:r>
              <a:rPr lang="tr-TR" dirty="0" smtClean="0">
                <a:solidFill>
                  <a:schemeClr val="tx1"/>
                </a:solidFill>
                <a:latin typeface="Arial" panose="020B0604020202020204" pitchFamily="34" charset="0"/>
                <a:cs typeface="Arial" panose="020B0604020202020204" pitchFamily="34" charset="0"/>
              </a:rPr>
              <a:t>3 FAALİYET </a:t>
            </a:r>
            <a:r>
              <a:rPr lang="tr-TR" dirty="0">
                <a:solidFill>
                  <a:schemeClr val="tx1"/>
                </a:solidFill>
                <a:latin typeface="Arial" panose="020B0604020202020204" pitchFamily="34" charset="0"/>
                <a:cs typeface="Arial" panose="020B0604020202020204" pitchFamily="34" charset="0"/>
              </a:rPr>
              <a:t>GRUBU</a:t>
            </a: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xmlns=""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748639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xmlns="" id="{7F4B1CAD-1FCD-4852-92BC-A4ED299FAE43}"/>
              </a:ext>
            </a:extLst>
          </p:cNvPr>
          <p:cNvSpPr>
            <a:spLocks noGrp="1"/>
          </p:cNvSpPr>
          <p:nvPr>
            <p:ph idx="1"/>
          </p:nvPr>
        </p:nvSpPr>
        <p:spPr>
          <a:xfrm>
            <a:off x="842597" y="1670050"/>
            <a:ext cx="10482627" cy="4686300"/>
          </a:xfrm>
        </p:spPr>
        <p:txBody>
          <a:bodyPr>
            <a:noAutofit/>
          </a:bodyPr>
          <a:lstStyle/>
          <a:p>
            <a:pPr algn="just">
              <a:lnSpc>
                <a:spcPct val="150000"/>
              </a:lnSpc>
              <a:buFont typeface="Wingdings" panose="05000000000000000000" pitchFamily="2" charset="2"/>
              <a:buChar char="Ø"/>
            </a:pPr>
            <a:r>
              <a:rPr lang="tr-TR" b="0" i="0" u="none" strike="noStrike" baseline="0" dirty="0">
                <a:latin typeface="Arial" panose="020B0604020202020204" pitchFamily="34" charset="0"/>
                <a:cs typeface="Arial" panose="020B0604020202020204" pitchFamily="34" charset="0"/>
              </a:rPr>
              <a:t>Öğrenciler için genel, yerel ve özel hedeflere yönelik </a:t>
            </a:r>
            <a:r>
              <a:rPr lang="tr-TR" b="1" i="0" u="none" strike="noStrike" baseline="0" dirty="0">
                <a:latin typeface="Arial" panose="020B0604020202020204" pitchFamily="34" charset="0"/>
                <a:cs typeface="Arial" panose="020B0604020202020204" pitchFamily="34" charset="0"/>
              </a:rPr>
              <a:t>en az </a:t>
            </a:r>
            <a:r>
              <a:rPr lang="tr-TR" b="1" dirty="0">
                <a:latin typeface="Arial" panose="020B0604020202020204" pitchFamily="34" charset="0"/>
                <a:cs typeface="Arial" panose="020B0604020202020204" pitchFamily="34" charset="0"/>
              </a:rPr>
              <a:t>2</a:t>
            </a:r>
            <a:r>
              <a:rPr lang="tr-TR" b="1" i="0" u="none" strike="noStrike" baseline="0" dirty="0" smtClean="0">
                <a:latin typeface="Arial" panose="020B0604020202020204" pitchFamily="34" charset="0"/>
                <a:cs typeface="Arial" panose="020B0604020202020204" pitchFamily="34" charset="0"/>
              </a:rPr>
              <a:t> </a:t>
            </a:r>
            <a:r>
              <a:rPr lang="tr-TR" b="1" i="0" u="none" strike="noStrike" baseline="0" dirty="0">
                <a:latin typeface="Arial" panose="020B0604020202020204" pitchFamily="34" charset="0"/>
                <a:cs typeface="Arial" panose="020B0604020202020204" pitchFamily="34" charset="0"/>
              </a:rPr>
              <a:t>adet </a:t>
            </a:r>
            <a:r>
              <a:rPr lang="tr-TR" b="0" i="0" u="none" strike="noStrike" baseline="0" dirty="0">
                <a:latin typeface="Arial" panose="020B0604020202020204" pitchFamily="34" charset="0"/>
                <a:cs typeface="Arial" panose="020B0604020202020204" pitchFamily="34" charset="0"/>
              </a:rPr>
              <a:t>Düzey 1 Faaliyet yürütülmesi </a:t>
            </a:r>
            <a:r>
              <a:rPr lang="tr-TR" b="0" i="0" u="none" strike="noStrike" baseline="0" dirty="0" smtClean="0">
                <a:latin typeface="Arial" panose="020B0604020202020204" pitchFamily="34" charset="0"/>
                <a:cs typeface="Arial" panose="020B0604020202020204" pitchFamily="34" charset="0"/>
              </a:rPr>
              <a:t>zorunludur.</a:t>
            </a:r>
            <a:endParaRPr lang="tr-TR"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b="0" i="0" u="none" strike="noStrike" baseline="0" dirty="0" smtClean="0">
                <a:latin typeface="Arial" panose="020B0604020202020204" pitchFamily="34" charset="0"/>
                <a:cs typeface="Arial" panose="020B0604020202020204" pitchFamily="34" charset="0"/>
              </a:rPr>
              <a:t>Veliler </a:t>
            </a:r>
            <a:r>
              <a:rPr lang="tr-TR" b="0" i="0" u="none" strike="noStrike" baseline="0" dirty="0">
                <a:latin typeface="Arial" panose="020B0604020202020204" pitchFamily="34" charset="0"/>
                <a:cs typeface="Arial" panose="020B0604020202020204" pitchFamily="34" charset="0"/>
              </a:rPr>
              <a:t>için genel, yerel ve özel hedeflere yönelik </a:t>
            </a:r>
            <a:r>
              <a:rPr lang="tr-TR" b="1" i="0" u="none" strike="noStrike" baseline="0" dirty="0">
                <a:latin typeface="Arial" panose="020B0604020202020204" pitchFamily="34" charset="0"/>
                <a:cs typeface="Arial" panose="020B0604020202020204" pitchFamily="34" charset="0"/>
              </a:rPr>
              <a:t>en az </a:t>
            </a:r>
            <a:r>
              <a:rPr lang="tr-TR" b="1" dirty="0" smtClean="0">
                <a:latin typeface="Arial" panose="020B0604020202020204" pitchFamily="34" charset="0"/>
                <a:cs typeface="Arial" panose="020B0604020202020204" pitchFamily="34" charset="0"/>
              </a:rPr>
              <a:t>2 </a:t>
            </a:r>
            <a:r>
              <a:rPr lang="tr-TR" b="1" i="0" u="none" strike="noStrike" baseline="0" dirty="0" smtClean="0">
                <a:latin typeface="Arial" panose="020B0604020202020204" pitchFamily="34" charset="0"/>
                <a:cs typeface="Arial" panose="020B0604020202020204" pitchFamily="34" charset="0"/>
              </a:rPr>
              <a:t>adet </a:t>
            </a:r>
            <a:r>
              <a:rPr lang="tr-TR" b="0" i="0" u="none" strike="noStrike" baseline="0" dirty="0">
                <a:latin typeface="Arial" panose="020B0604020202020204" pitchFamily="34" charset="0"/>
                <a:cs typeface="Arial" panose="020B0604020202020204" pitchFamily="34" charset="0"/>
              </a:rPr>
              <a:t>Düzey 1 Faaliyet yürütülmesi </a:t>
            </a:r>
            <a:r>
              <a:rPr lang="tr-TR" b="0" i="0" u="none" strike="noStrike" baseline="0" dirty="0" smtClean="0">
                <a:latin typeface="Arial" panose="020B0604020202020204" pitchFamily="34" charset="0"/>
                <a:cs typeface="Arial" panose="020B0604020202020204" pitchFamily="34" charset="0"/>
              </a:rPr>
              <a:t>zorunludur.</a:t>
            </a:r>
            <a:endParaRPr lang="tr-TR"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b="0" i="0" u="none" strike="noStrike" baseline="0" dirty="0" smtClean="0">
                <a:latin typeface="Arial" panose="020B0604020202020204" pitchFamily="34" charset="0"/>
                <a:cs typeface="Arial" panose="020B0604020202020204" pitchFamily="34" charset="0"/>
              </a:rPr>
              <a:t>Öğretmenler </a:t>
            </a:r>
            <a:r>
              <a:rPr lang="tr-TR" b="0" i="0" u="none" strike="noStrike" baseline="0" dirty="0">
                <a:latin typeface="Arial" panose="020B0604020202020204" pitchFamily="34" charset="0"/>
                <a:cs typeface="Arial" panose="020B0604020202020204" pitchFamily="34" charset="0"/>
              </a:rPr>
              <a:t>için genel, yerel ve özel hedeflere yönelik </a:t>
            </a:r>
            <a:r>
              <a:rPr lang="tr-TR" b="1" i="0" u="none" strike="noStrike" baseline="0" dirty="0">
                <a:latin typeface="Arial" panose="020B0604020202020204" pitchFamily="34" charset="0"/>
                <a:cs typeface="Arial" panose="020B0604020202020204" pitchFamily="34" charset="0"/>
              </a:rPr>
              <a:t>en az </a:t>
            </a:r>
            <a:r>
              <a:rPr lang="tr-TR" b="1" dirty="0">
                <a:latin typeface="Arial" panose="020B0604020202020204" pitchFamily="34" charset="0"/>
                <a:cs typeface="Arial" panose="020B0604020202020204" pitchFamily="34" charset="0"/>
              </a:rPr>
              <a:t>1</a:t>
            </a:r>
            <a:r>
              <a:rPr lang="tr-TR" b="1" i="0" u="none" strike="noStrike" baseline="0" dirty="0" smtClean="0">
                <a:latin typeface="Arial" panose="020B0604020202020204" pitchFamily="34" charset="0"/>
                <a:cs typeface="Arial" panose="020B0604020202020204" pitchFamily="34" charset="0"/>
              </a:rPr>
              <a:t> </a:t>
            </a:r>
            <a:r>
              <a:rPr lang="tr-TR" b="1" i="0" u="none" strike="noStrike" baseline="0" dirty="0">
                <a:latin typeface="Arial" panose="020B0604020202020204" pitchFamily="34" charset="0"/>
                <a:cs typeface="Arial" panose="020B0604020202020204" pitchFamily="34" charset="0"/>
              </a:rPr>
              <a:t>adet </a:t>
            </a:r>
            <a:r>
              <a:rPr lang="tr-TR" b="0" i="0" u="none" strike="noStrike" baseline="0" dirty="0">
                <a:latin typeface="Arial" panose="020B0604020202020204" pitchFamily="34" charset="0"/>
                <a:cs typeface="Arial" panose="020B0604020202020204" pitchFamily="34" charset="0"/>
              </a:rPr>
              <a:t>Düzey 1 Faaliyet yürütülmesi </a:t>
            </a:r>
            <a:r>
              <a:rPr lang="tr-TR" b="0" i="0" u="none" strike="noStrike" baseline="0" dirty="0" smtClean="0">
                <a:latin typeface="Arial" panose="020B0604020202020204" pitchFamily="34" charset="0"/>
                <a:cs typeface="Arial" panose="020B0604020202020204" pitchFamily="34" charset="0"/>
              </a:rPr>
              <a:t>zorunludur.</a:t>
            </a:r>
            <a:endParaRPr lang="tr-TR"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b="0" i="0" u="none" strike="noStrike" baseline="0" dirty="0" smtClean="0">
                <a:latin typeface="Arial" panose="020B0604020202020204" pitchFamily="34" charset="0"/>
                <a:cs typeface="Arial" panose="020B0604020202020204" pitchFamily="34" charset="0"/>
              </a:rPr>
              <a:t>Düzey </a:t>
            </a:r>
            <a:r>
              <a:rPr lang="tr-TR" b="0" i="0" u="none" strike="noStrike" baseline="0" dirty="0">
                <a:latin typeface="Arial" panose="020B0604020202020204" pitchFamily="34" charset="0"/>
                <a:cs typeface="Arial" panose="020B0604020202020204" pitchFamily="34" charset="0"/>
              </a:rPr>
              <a:t>2 ve 3 Faaliyet yürütülmesi zorunlu olmayıp okulun imkan ve şartları doğrultusunda planlama yapılabilir.</a:t>
            </a:r>
          </a:p>
        </p:txBody>
      </p:sp>
      <p:sp>
        <p:nvSpPr>
          <p:cNvPr id="2" name="Başlık 1">
            <a:extLst>
              <a:ext uri="{FF2B5EF4-FFF2-40B4-BE49-F238E27FC236}">
                <a16:creationId xmlns:a16="http://schemas.microsoft.com/office/drawing/2014/main" xmlns="" id="{0ADA7889-928A-4250-ACE6-5BEE9C389A5B}"/>
              </a:ext>
            </a:extLst>
          </p:cNvPr>
          <p:cNvSpPr>
            <a:spLocks noGrp="1"/>
          </p:cNvSpPr>
          <p:nvPr>
            <p:ph type="title"/>
          </p:nvPr>
        </p:nvSpPr>
        <p:spPr>
          <a:xfrm>
            <a:off x="957054" y="340443"/>
            <a:ext cx="10610848" cy="1152525"/>
          </a:xfrm>
        </p:spPr>
        <p:txBody>
          <a:bodyPr>
            <a:normAutofit fontScale="90000"/>
          </a:bodyPr>
          <a:lstStyle/>
          <a:p>
            <a:pPr algn="ctr"/>
            <a:r>
              <a:rPr lang="tr-TR" b="1" i="0" u="none" strike="noStrike" baseline="0" dirty="0" smtClean="0">
                <a:solidFill>
                  <a:schemeClr val="tx1"/>
                </a:solidFill>
                <a:latin typeface="Arial" panose="020B0604020202020204" pitchFamily="34" charset="0"/>
                <a:cs typeface="Arial" panose="020B0604020202020204" pitchFamily="34" charset="0"/>
              </a:rPr>
              <a:t/>
            </a:r>
            <a:br>
              <a:rPr lang="tr-TR" b="1" i="0" u="none" strike="noStrike" baseline="0" dirty="0" smtClean="0">
                <a:solidFill>
                  <a:schemeClr val="tx1"/>
                </a:solidFill>
                <a:latin typeface="Arial" panose="020B0604020202020204" pitchFamily="34" charset="0"/>
                <a:cs typeface="Arial" panose="020B0604020202020204" pitchFamily="34" charset="0"/>
              </a:rPr>
            </a:br>
            <a:r>
              <a:rPr lang="tr-TR" b="1" dirty="0">
                <a:solidFill>
                  <a:schemeClr val="tx1"/>
                </a:solidFill>
                <a:latin typeface="Arial" panose="020B0604020202020204" pitchFamily="34" charset="0"/>
                <a:cs typeface="Arial" panose="020B0604020202020204" pitchFamily="34" charset="0"/>
              </a:rPr>
              <a:t/>
            </a:r>
            <a:br>
              <a:rPr lang="tr-TR" b="1" dirty="0">
                <a:solidFill>
                  <a:schemeClr val="tx1"/>
                </a:solidFill>
                <a:latin typeface="Arial" panose="020B0604020202020204" pitchFamily="34" charset="0"/>
                <a:cs typeface="Arial" panose="020B0604020202020204" pitchFamily="34" charset="0"/>
              </a:rPr>
            </a:br>
            <a:r>
              <a:rPr lang="tr-TR" b="1" i="0" u="none" strike="noStrike" baseline="0" dirty="0" smtClean="0">
                <a:solidFill>
                  <a:schemeClr val="tx1"/>
                </a:solidFill>
                <a:latin typeface="Arial" panose="020B0604020202020204" pitchFamily="34" charset="0"/>
                <a:cs typeface="Arial" panose="020B0604020202020204" pitchFamily="34" charset="0"/>
              </a:rPr>
              <a:t>Okul </a:t>
            </a:r>
            <a:r>
              <a:rPr lang="tr-TR" b="1" i="0" u="none" strike="noStrike" baseline="0" dirty="0">
                <a:solidFill>
                  <a:schemeClr val="tx1"/>
                </a:solidFill>
                <a:latin typeface="Arial" panose="020B0604020202020204" pitchFamily="34" charset="0"/>
                <a:cs typeface="Arial" panose="020B0604020202020204" pitchFamily="34" charset="0"/>
              </a:rPr>
              <a:t>Öncesi Kurum, İlkokul, Ortaokul ve</a:t>
            </a:r>
            <a:r>
              <a:rPr lang="tr-TR" b="1" dirty="0">
                <a:solidFill>
                  <a:schemeClr val="tx1"/>
                </a:solidFill>
                <a:latin typeface="Arial" panose="020B0604020202020204" pitchFamily="34" charset="0"/>
                <a:cs typeface="Arial" panose="020B0604020202020204" pitchFamily="34" charset="0"/>
              </a:rPr>
              <a:t> </a:t>
            </a:r>
            <a:r>
              <a:rPr lang="tr-TR" b="1" i="0" u="none" strike="noStrike" baseline="0" dirty="0">
                <a:solidFill>
                  <a:schemeClr val="tx1"/>
                </a:solidFill>
                <a:latin typeface="Arial" panose="020B0604020202020204" pitchFamily="34" charset="0"/>
                <a:cs typeface="Arial" panose="020B0604020202020204" pitchFamily="34" charset="0"/>
              </a:rPr>
              <a:t>Ortaöğretim</a:t>
            </a:r>
            <a:r>
              <a:rPr lang="tr-TR" b="1" dirty="0">
                <a:solidFill>
                  <a:schemeClr val="tx1"/>
                </a:solidFill>
                <a:latin typeface="Arial" panose="020B0604020202020204" pitchFamily="34" charset="0"/>
                <a:cs typeface="Arial" panose="020B0604020202020204" pitchFamily="34" charset="0"/>
              </a:rPr>
              <a:t> </a:t>
            </a:r>
            <a:r>
              <a:rPr lang="tr-TR" b="1" i="0" u="none" strike="noStrike" baseline="0" dirty="0">
                <a:solidFill>
                  <a:schemeClr val="tx1"/>
                </a:solidFill>
                <a:latin typeface="Arial" panose="020B0604020202020204" pitchFamily="34" charset="0"/>
                <a:cs typeface="Arial" panose="020B0604020202020204" pitchFamily="34" charset="0"/>
              </a:rPr>
              <a:t>Kurumları</a:t>
            </a:r>
            <a:br>
              <a:rPr lang="tr-TR" b="1" i="0" u="none" strike="noStrike" baseline="0" dirty="0">
                <a:solidFill>
                  <a:schemeClr val="tx1"/>
                </a:solidFill>
                <a:latin typeface="Arial" panose="020B0604020202020204" pitchFamily="34" charset="0"/>
                <a:cs typeface="Arial" panose="020B0604020202020204" pitchFamily="34" charset="0"/>
              </a:rPr>
            </a:br>
            <a:r>
              <a:rPr lang="tr-TR" b="1" i="0" u="none" strike="noStrike" baseline="0" dirty="0">
                <a:latin typeface="Arial" panose="020B0604020202020204" pitchFamily="34" charset="0"/>
                <a:cs typeface="Arial" panose="020B0604020202020204" pitchFamily="34" charset="0"/>
              </a:rPr>
              <a:t/>
            </a:r>
            <a:br>
              <a:rPr lang="tr-TR" b="1" i="0" u="none" strike="noStrike" baseline="0"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xmlns=""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164030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729663019"/>
              </p:ext>
            </p:extLst>
          </p:nvPr>
        </p:nvGraphicFramePr>
        <p:xfrm>
          <a:off x="1045030" y="1171979"/>
          <a:ext cx="10358844" cy="4980628"/>
        </p:xfrm>
        <a:graphic>
          <a:graphicData uri="http://schemas.openxmlformats.org/drawingml/2006/table">
            <a:tbl>
              <a:tblPr firstRow="1" bandRow="1">
                <a:tableStyleId>{5C22544A-7EE6-4342-B048-85BDC9FD1C3A}</a:tableStyleId>
              </a:tblPr>
              <a:tblGrid>
                <a:gridCol w="2851776">
                  <a:extLst>
                    <a:ext uri="{9D8B030D-6E8A-4147-A177-3AD203B41FA5}">
                      <a16:colId xmlns:a16="http://schemas.microsoft.com/office/drawing/2014/main" xmlns="" val="20000"/>
                    </a:ext>
                  </a:extLst>
                </a:gridCol>
                <a:gridCol w="2502356">
                  <a:extLst>
                    <a:ext uri="{9D8B030D-6E8A-4147-A177-3AD203B41FA5}">
                      <a16:colId xmlns:a16="http://schemas.microsoft.com/office/drawing/2014/main" xmlns="" val="20001"/>
                    </a:ext>
                  </a:extLst>
                </a:gridCol>
                <a:gridCol w="2502356">
                  <a:extLst>
                    <a:ext uri="{9D8B030D-6E8A-4147-A177-3AD203B41FA5}">
                      <a16:colId xmlns:a16="http://schemas.microsoft.com/office/drawing/2014/main" xmlns="" val="20002"/>
                    </a:ext>
                  </a:extLst>
                </a:gridCol>
                <a:gridCol w="2502356">
                  <a:extLst>
                    <a:ext uri="{9D8B030D-6E8A-4147-A177-3AD203B41FA5}">
                      <a16:colId xmlns:a16="http://schemas.microsoft.com/office/drawing/2014/main" xmlns="" val="20003"/>
                    </a:ext>
                  </a:extLst>
                </a:gridCol>
              </a:tblGrid>
              <a:tr h="1221732">
                <a:tc>
                  <a:txBody>
                    <a:bodyPr/>
                    <a:lstStyle/>
                    <a:p>
                      <a:pPr marR="111125" algn="ctr">
                        <a:spcAft>
                          <a:spcPts val="0"/>
                        </a:spcAft>
                      </a:pPr>
                      <a:endParaRPr lang="tr-TR" sz="1200" b="1" dirty="0" smtClean="0">
                        <a:latin typeface="Arial" panose="020B0604020202020204" pitchFamily="34" charset="0"/>
                        <a:ea typeface="Calibri"/>
                        <a:cs typeface="Arial" panose="020B0604020202020204" pitchFamily="34" charset="0"/>
                      </a:endParaRPr>
                    </a:p>
                    <a:p>
                      <a:pPr marR="111125" algn="ctr">
                        <a:spcAft>
                          <a:spcPts val="0"/>
                        </a:spcAft>
                      </a:pPr>
                      <a:r>
                        <a:rPr lang="en-US" sz="1200" b="1" dirty="0" smtClean="0">
                          <a:latin typeface="Arial" panose="020B0604020202020204" pitchFamily="34" charset="0"/>
                          <a:ea typeface="Calibri"/>
                          <a:cs typeface="Arial" panose="020B0604020202020204" pitchFamily="34" charset="0"/>
                        </a:rPr>
                        <a:t>HEDEFTÜRÜ</a:t>
                      </a:r>
                      <a:endParaRPr lang="tr-TR" sz="1100" dirty="0">
                        <a:latin typeface="Arial" panose="020B0604020202020204" pitchFamily="34" charset="0"/>
                        <a:ea typeface="Calibri"/>
                        <a:cs typeface="Arial" panose="020B0604020202020204" pitchFamily="34" charset="0"/>
                      </a:endParaRPr>
                    </a:p>
                  </a:txBody>
                  <a:tcPr marL="0" marR="0" marT="0" marB="0"/>
                </a:tc>
                <a:tc>
                  <a:txBody>
                    <a:bodyPr/>
                    <a:lstStyle/>
                    <a:p>
                      <a:pPr marR="526415" algn="ctr">
                        <a:spcAft>
                          <a:spcPts val="0"/>
                        </a:spcAft>
                      </a:pPr>
                      <a:endParaRPr lang="tr-TR" sz="1200" b="1" dirty="0" smtClean="0">
                        <a:latin typeface="Arial" panose="020B0604020202020204" pitchFamily="34" charset="0"/>
                        <a:ea typeface="Calibri"/>
                        <a:cs typeface="Arial" panose="020B0604020202020204" pitchFamily="34" charset="0"/>
                      </a:endParaRPr>
                    </a:p>
                    <a:p>
                      <a:pPr marR="526415" algn="ctr">
                        <a:spcAft>
                          <a:spcPts val="0"/>
                        </a:spcAft>
                      </a:pPr>
                      <a:r>
                        <a:rPr lang="en-US" sz="1200" b="1" dirty="0" smtClean="0">
                          <a:latin typeface="Arial" panose="020B0604020202020204" pitchFamily="34" charset="0"/>
                          <a:ea typeface="Calibri"/>
                          <a:cs typeface="Arial" panose="020B0604020202020204" pitchFamily="34" charset="0"/>
                        </a:rPr>
                        <a:t>ÖĞRENCİ</a:t>
                      </a:r>
                      <a:endParaRPr lang="tr-TR" sz="1100" dirty="0">
                        <a:latin typeface="Arial" panose="020B0604020202020204" pitchFamily="34" charset="0"/>
                        <a:ea typeface="Calibri"/>
                        <a:cs typeface="Arial" panose="020B0604020202020204" pitchFamily="34" charset="0"/>
                      </a:endParaRPr>
                    </a:p>
                  </a:txBody>
                  <a:tcPr marL="0" marR="0" marT="0" marB="0"/>
                </a:tc>
                <a:tc>
                  <a:txBody>
                    <a:bodyPr/>
                    <a:lstStyle/>
                    <a:p>
                      <a:pPr marR="598805" algn="ctr">
                        <a:spcAft>
                          <a:spcPts val="0"/>
                        </a:spcAft>
                      </a:pPr>
                      <a:endParaRPr lang="tr-TR" sz="1200" b="1" dirty="0" smtClean="0">
                        <a:latin typeface="Arial" panose="020B0604020202020204" pitchFamily="34" charset="0"/>
                        <a:ea typeface="Calibri"/>
                        <a:cs typeface="Arial" panose="020B0604020202020204" pitchFamily="34" charset="0"/>
                      </a:endParaRPr>
                    </a:p>
                    <a:p>
                      <a:pPr marR="598805" algn="ctr">
                        <a:spcAft>
                          <a:spcPts val="0"/>
                        </a:spcAft>
                      </a:pPr>
                      <a:r>
                        <a:rPr lang="en-US" sz="1200" b="1" dirty="0" smtClean="0">
                          <a:latin typeface="Arial" panose="020B0604020202020204" pitchFamily="34" charset="0"/>
                          <a:ea typeface="Calibri"/>
                          <a:cs typeface="Arial" panose="020B0604020202020204" pitchFamily="34" charset="0"/>
                        </a:rPr>
                        <a:t>VELİ</a:t>
                      </a:r>
                      <a:endParaRPr lang="tr-TR" sz="1100" dirty="0">
                        <a:latin typeface="Arial" panose="020B0604020202020204" pitchFamily="34" charset="0"/>
                        <a:ea typeface="Calibri"/>
                        <a:cs typeface="Arial" panose="020B0604020202020204" pitchFamily="34" charset="0"/>
                      </a:endParaRPr>
                    </a:p>
                  </a:txBody>
                  <a:tcPr marL="0" marR="0" marT="0" marB="0"/>
                </a:tc>
                <a:tc>
                  <a:txBody>
                    <a:bodyPr/>
                    <a:lstStyle/>
                    <a:p>
                      <a:pPr marR="262890" algn="ctr">
                        <a:spcAft>
                          <a:spcPts val="0"/>
                        </a:spcAft>
                      </a:pPr>
                      <a:endParaRPr lang="tr-TR" sz="1200" b="1" dirty="0" smtClean="0">
                        <a:latin typeface="Arial" panose="020B0604020202020204" pitchFamily="34" charset="0"/>
                        <a:ea typeface="Calibri"/>
                        <a:cs typeface="Arial" panose="020B0604020202020204" pitchFamily="34" charset="0"/>
                      </a:endParaRPr>
                    </a:p>
                    <a:p>
                      <a:pPr marR="262890" algn="ctr">
                        <a:spcAft>
                          <a:spcPts val="0"/>
                        </a:spcAft>
                      </a:pPr>
                      <a:r>
                        <a:rPr lang="en-US" sz="1200" b="1" dirty="0" smtClean="0">
                          <a:latin typeface="Arial" panose="020B0604020202020204" pitchFamily="34" charset="0"/>
                          <a:ea typeface="Calibri"/>
                          <a:cs typeface="Arial" panose="020B0604020202020204" pitchFamily="34" charset="0"/>
                        </a:rPr>
                        <a:t>ÖĞRETMEN</a:t>
                      </a:r>
                      <a:endParaRPr lang="tr-TR" sz="1100" dirty="0">
                        <a:latin typeface="Arial" panose="020B0604020202020204" pitchFamily="34" charset="0"/>
                        <a:ea typeface="Calibri"/>
                        <a:cs typeface="Arial" panose="020B0604020202020204" pitchFamily="34" charset="0"/>
                      </a:endParaRPr>
                    </a:p>
                  </a:txBody>
                  <a:tcPr marL="0" marR="0" marT="0" marB="0"/>
                </a:tc>
                <a:extLst>
                  <a:ext uri="{0D108BD9-81ED-4DB2-BD59-A6C34878D82A}">
                    <a16:rowId xmlns:a16="http://schemas.microsoft.com/office/drawing/2014/main" xmlns="" val="10000"/>
                  </a:ext>
                </a:extLst>
              </a:tr>
              <a:tr h="1156584">
                <a:tc>
                  <a:txBody>
                    <a:bodyPr/>
                    <a:lstStyle/>
                    <a:p>
                      <a:pPr marR="419100">
                        <a:spcAft>
                          <a:spcPts val="0"/>
                        </a:spcAft>
                      </a:pPr>
                      <a:endParaRPr lang="tr-TR" sz="1400" dirty="0">
                        <a:latin typeface="Arial" panose="020B0604020202020204" pitchFamily="34" charset="0"/>
                        <a:ea typeface="Calibri"/>
                        <a:cs typeface="Arial" panose="020B0604020202020204" pitchFamily="34" charset="0"/>
                      </a:endParaRPr>
                    </a:p>
                    <a:p>
                      <a:pPr marR="419100">
                        <a:spcAft>
                          <a:spcPts val="0"/>
                        </a:spcAft>
                      </a:pPr>
                      <a:r>
                        <a:rPr lang="en-US" sz="1400" b="1" u="sng" dirty="0" smtClean="0">
                          <a:latin typeface="Arial" panose="020B0604020202020204" pitchFamily="34" charset="0"/>
                          <a:ea typeface="Calibri"/>
                          <a:cs typeface="Arial" panose="020B0604020202020204" pitchFamily="34" charset="0"/>
                        </a:rPr>
                        <a:t>GENEL</a:t>
                      </a:r>
                      <a:r>
                        <a:rPr lang="tr-TR" sz="1400" b="1" u="sng" dirty="0" smtClean="0">
                          <a:latin typeface="Arial" panose="020B0604020202020204" pitchFamily="34" charset="0"/>
                          <a:ea typeface="Calibri"/>
                          <a:cs typeface="Arial" panose="020B0604020202020204" pitchFamily="34" charset="0"/>
                        </a:rPr>
                        <a:t> </a:t>
                      </a:r>
                      <a:r>
                        <a:rPr lang="en-US" sz="1400" b="1" u="sng" dirty="0" smtClean="0">
                          <a:latin typeface="Arial" panose="020B0604020202020204" pitchFamily="34" charset="0"/>
                          <a:ea typeface="Calibri"/>
                          <a:cs typeface="Arial" panose="020B0604020202020204" pitchFamily="34" charset="0"/>
                        </a:rPr>
                        <a:t>HEDEF</a:t>
                      </a:r>
                      <a:endParaRPr lang="tr-TR" sz="1400" dirty="0">
                        <a:latin typeface="Arial" panose="020B0604020202020204" pitchFamily="34" charset="0"/>
                        <a:ea typeface="Calibri"/>
                        <a:cs typeface="Arial" panose="020B0604020202020204" pitchFamily="34" charset="0"/>
                      </a:endParaRPr>
                    </a:p>
                    <a:p>
                      <a:pPr marR="419100">
                        <a:spcAft>
                          <a:spcPts val="0"/>
                        </a:spcAft>
                      </a:pPr>
                      <a:r>
                        <a:rPr lang="en-US" sz="1400" spc="-5" dirty="0" smtClean="0">
                          <a:latin typeface="Arial" panose="020B0604020202020204" pitchFamily="34" charset="0"/>
                          <a:ea typeface="Calibri"/>
                          <a:cs typeface="Arial" panose="020B0604020202020204" pitchFamily="34" charset="0"/>
                        </a:rPr>
                        <a:t>Psikolojik</a:t>
                      </a:r>
                      <a:r>
                        <a:rPr lang="tr-TR" sz="1400" spc="-5" dirty="0" smtClean="0">
                          <a:latin typeface="Arial" panose="020B0604020202020204" pitchFamily="34" charset="0"/>
                          <a:ea typeface="Calibri"/>
                          <a:cs typeface="Arial" panose="020B0604020202020204" pitchFamily="34" charset="0"/>
                        </a:rPr>
                        <a:t> </a:t>
                      </a:r>
                      <a:r>
                        <a:rPr lang="tr-TR" sz="1400" noProof="0" dirty="0" smtClean="0">
                          <a:latin typeface="Arial" panose="020B0604020202020204" pitchFamily="34" charset="0"/>
                          <a:ea typeface="Calibri"/>
                          <a:cs typeface="Arial" panose="020B0604020202020204" pitchFamily="34" charset="0"/>
                        </a:rPr>
                        <a:t>Sağlamlık</a:t>
                      </a:r>
                      <a:endParaRPr lang="tr-TR" sz="1400" noProof="0" dirty="0">
                        <a:latin typeface="Arial" panose="020B0604020202020204" pitchFamily="34" charset="0"/>
                        <a:ea typeface="Calibri"/>
                        <a:cs typeface="Arial" panose="020B0604020202020204" pitchFamily="34" charset="0"/>
                      </a:endParaRPr>
                    </a:p>
                  </a:txBody>
                  <a:tcPr marL="0" marR="0" marT="0" marB="0"/>
                </a:tc>
                <a:tc>
                  <a:txBody>
                    <a:bodyPr/>
                    <a:lstStyle/>
                    <a:p>
                      <a:pPr marR="333375">
                        <a:spcAft>
                          <a:spcPts val="0"/>
                        </a:spcAft>
                      </a:pPr>
                      <a:endParaRPr lang="en-US" sz="1400" dirty="0">
                        <a:latin typeface="Arial" panose="020B0604020202020204" pitchFamily="34" charset="0"/>
                        <a:ea typeface="Calibri"/>
                        <a:cs typeface="Arial" panose="020B0604020202020204" pitchFamily="34" charset="0"/>
                      </a:endParaRPr>
                    </a:p>
                    <a:p>
                      <a:pPr marR="333375">
                        <a:spcAft>
                          <a:spcPts val="0"/>
                        </a:spcAft>
                      </a:pPr>
                      <a:r>
                        <a:rPr lang="en-US" sz="1400" dirty="0" err="1" smtClean="0">
                          <a:latin typeface="Arial" panose="020B0604020202020204" pitchFamily="34" charset="0"/>
                          <a:ea typeface="Calibri"/>
                          <a:cs typeface="Arial" panose="020B0604020202020204" pitchFamily="34" charset="0"/>
                        </a:rPr>
                        <a:t>Düzey</a:t>
                      </a:r>
                      <a:r>
                        <a:rPr lang="tr-TR" sz="1400" dirty="0" smtClean="0">
                          <a:latin typeface="Arial" panose="020B0604020202020204" pitchFamily="34" charset="0"/>
                          <a:ea typeface="Calibri"/>
                          <a:cs typeface="Arial" panose="020B0604020202020204" pitchFamily="34" charset="0"/>
                        </a:rPr>
                        <a:t> </a:t>
                      </a:r>
                      <a:r>
                        <a:rPr lang="en-US" sz="1400" dirty="0" smtClean="0">
                          <a:latin typeface="Arial" panose="020B0604020202020204" pitchFamily="34" charset="0"/>
                          <a:ea typeface="Calibri"/>
                          <a:cs typeface="Arial" panose="020B0604020202020204" pitchFamily="34" charset="0"/>
                        </a:rPr>
                        <a:t>1 </a:t>
                      </a:r>
                      <a:r>
                        <a:rPr lang="tr-TR" sz="1400" dirty="0" smtClean="0">
                          <a:latin typeface="Arial" panose="020B0604020202020204" pitchFamily="34" charset="0"/>
                          <a:ea typeface="Calibri"/>
                          <a:cs typeface="Arial" panose="020B0604020202020204" pitchFamily="34" charset="0"/>
                        </a:rPr>
                        <a:t>f</a:t>
                      </a:r>
                      <a:r>
                        <a:rPr lang="en-US" sz="1400" dirty="0" err="1" smtClean="0">
                          <a:latin typeface="Arial" panose="020B0604020202020204" pitchFamily="34" charset="0"/>
                          <a:ea typeface="Calibri"/>
                          <a:cs typeface="Arial" panose="020B0604020202020204" pitchFamily="34" charset="0"/>
                        </a:rPr>
                        <a:t>aaliyet</a:t>
                      </a:r>
                      <a:r>
                        <a:rPr lang="tr-TR" sz="1400" dirty="0" smtClean="0">
                          <a:latin typeface="Arial" panose="020B0604020202020204" pitchFamily="34" charset="0"/>
                          <a:ea typeface="Calibri"/>
                          <a:cs typeface="Arial" panose="020B0604020202020204" pitchFamily="34" charset="0"/>
                        </a:rPr>
                        <a:t> g</a:t>
                      </a:r>
                      <a:r>
                        <a:rPr lang="en-US" sz="1400" dirty="0" err="1" smtClean="0">
                          <a:latin typeface="Arial" panose="020B0604020202020204" pitchFamily="34" charset="0"/>
                          <a:ea typeface="Calibri"/>
                          <a:cs typeface="Arial" panose="020B0604020202020204" pitchFamily="34" charset="0"/>
                        </a:rPr>
                        <a:t>rubunda</a:t>
                      </a:r>
                      <a:r>
                        <a:rPr lang="tr-TR" sz="1400" dirty="0" smtClean="0">
                          <a:latin typeface="Arial" panose="020B0604020202020204" pitchFamily="34" charset="0"/>
                          <a:ea typeface="Calibri"/>
                          <a:cs typeface="Arial" panose="020B0604020202020204" pitchFamily="34" charset="0"/>
                        </a:rPr>
                        <a:t>n</a:t>
                      </a:r>
                      <a:r>
                        <a:rPr lang="en-US" sz="1400" dirty="0" smtClean="0">
                          <a:latin typeface="Arial" panose="020B0604020202020204" pitchFamily="34" charset="0"/>
                          <a:ea typeface="Calibri"/>
                          <a:cs typeface="Arial" panose="020B0604020202020204" pitchFamily="34" charset="0"/>
                        </a:rPr>
                        <a:t> </a:t>
                      </a:r>
                      <a:r>
                        <a:rPr lang="tr-TR" sz="1400" dirty="0" smtClean="0">
                          <a:latin typeface="Arial" panose="020B0604020202020204" pitchFamily="34" charset="0"/>
                          <a:ea typeface="Calibri"/>
                          <a:cs typeface="Arial" panose="020B0604020202020204" pitchFamily="34" charset="0"/>
                        </a:rPr>
                        <a:t>b</a:t>
                      </a:r>
                      <a:r>
                        <a:rPr lang="en-US" sz="1400" dirty="0" err="1" smtClean="0">
                          <a:latin typeface="Arial" panose="020B0604020202020204" pitchFamily="34" charset="0"/>
                          <a:ea typeface="Calibri"/>
                          <a:cs typeface="Arial" panose="020B0604020202020204" pitchFamily="34" charset="0"/>
                        </a:rPr>
                        <a:t>irbirinden</a:t>
                      </a:r>
                      <a:r>
                        <a:rPr lang="tr-TR" sz="1400" dirty="0" smtClean="0">
                          <a:latin typeface="Arial" panose="020B0604020202020204" pitchFamily="34" charset="0"/>
                          <a:ea typeface="Calibri"/>
                          <a:cs typeface="Arial" panose="020B0604020202020204" pitchFamily="34" charset="0"/>
                        </a:rPr>
                        <a:t> f</a:t>
                      </a:r>
                      <a:r>
                        <a:rPr lang="en-US" sz="1400" dirty="0" err="1" smtClean="0">
                          <a:latin typeface="Arial" panose="020B0604020202020204" pitchFamily="34" charset="0"/>
                          <a:ea typeface="Calibri"/>
                          <a:cs typeface="Arial" panose="020B0604020202020204" pitchFamily="34" charset="0"/>
                        </a:rPr>
                        <a:t>arklı</a:t>
                      </a:r>
                      <a:r>
                        <a:rPr lang="tr-TR" sz="1400" dirty="0" smtClean="0">
                          <a:latin typeface="Arial" panose="020B0604020202020204" pitchFamily="34" charset="0"/>
                          <a:ea typeface="Calibri"/>
                          <a:cs typeface="Arial" panose="020B0604020202020204" pitchFamily="34" charset="0"/>
                        </a:rPr>
                        <a:t> t</a:t>
                      </a:r>
                      <a:r>
                        <a:rPr lang="en-US" sz="1400" dirty="0" err="1" smtClean="0">
                          <a:latin typeface="Arial" panose="020B0604020202020204" pitchFamily="34" charset="0"/>
                          <a:ea typeface="Calibri"/>
                          <a:cs typeface="Arial" panose="020B0604020202020204" pitchFamily="34" charset="0"/>
                        </a:rPr>
                        <a:t>ürde</a:t>
                      </a:r>
                      <a:r>
                        <a:rPr lang="tr-TR" sz="1400" dirty="0" smtClean="0">
                          <a:latin typeface="Arial" panose="020B0604020202020204" pitchFamily="34" charset="0"/>
                          <a:ea typeface="Calibri"/>
                          <a:cs typeface="Arial" panose="020B0604020202020204" pitchFamily="34" charset="0"/>
                        </a:rPr>
                        <a:t> en az</a:t>
                      </a:r>
                      <a:r>
                        <a:rPr lang="en-US" sz="1400" dirty="0" smtClean="0">
                          <a:latin typeface="Arial" panose="020B0604020202020204" pitchFamily="34" charset="0"/>
                          <a:ea typeface="Calibri"/>
                          <a:cs typeface="Arial" panose="020B0604020202020204" pitchFamily="34" charset="0"/>
                        </a:rPr>
                        <a:t> </a:t>
                      </a:r>
                      <a:r>
                        <a:rPr lang="en-US" sz="1400" dirty="0">
                          <a:latin typeface="Arial" panose="020B0604020202020204" pitchFamily="34" charset="0"/>
                          <a:ea typeface="Calibri"/>
                          <a:cs typeface="Arial" panose="020B0604020202020204" pitchFamily="34" charset="0"/>
                        </a:rPr>
                        <a:t>2 </a:t>
                      </a:r>
                      <a:r>
                        <a:rPr lang="tr-TR" sz="1400" dirty="0" smtClean="0">
                          <a:latin typeface="Arial" panose="020B0604020202020204" pitchFamily="34" charset="0"/>
                          <a:ea typeface="Calibri"/>
                          <a:cs typeface="Arial" panose="020B0604020202020204" pitchFamily="34" charset="0"/>
                        </a:rPr>
                        <a:t>ç</a:t>
                      </a:r>
                      <a:r>
                        <a:rPr lang="en-US" sz="1400" dirty="0" err="1" smtClean="0">
                          <a:latin typeface="Arial" panose="020B0604020202020204" pitchFamily="34" charset="0"/>
                          <a:ea typeface="Calibri"/>
                          <a:cs typeface="Arial" panose="020B0604020202020204" pitchFamily="34" charset="0"/>
                        </a:rPr>
                        <a:t>alışma</a:t>
                      </a:r>
                      <a:endParaRPr lang="tr-TR" sz="1400" dirty="0">
                        <a:latin typeface="Arial" panose="020B0604020202020204" pitchFamily="34" charset="0"/>
                        <a:ea typeface="Calibri"/>
                        <a:cs typeface="Arial" panose="020B0604020202020204" pitchFamily="34" charset="0"/>
                      </a:endParaRPr>
                    </a:p>
                  </a:txBody>
                  <a:tcPr marL="0" marR="0" marT="0" marB="0"/>
                </a:tc>
                <a:tc>
                  <a:txBody>
                    <a:bodyPr/>
                    <a:lstStyle/>
                    <a:p>
                      <a:pPr marR="287020">
                        <a:spcAft>
                          <a:spcPts val="0"/>
                        </a:spcAft>
                      </a:pPr>
                      <a:endParaRPr lang="en-US" sz="1400" dirty="0">
                        <a:latin typeface="Arial" panose="020B0604020202020204" pitchFamily="34" charset="0"/>
                        <a:ea typeface="Calibri"/>
                        <a:cs typeface="Arial" panose="020B0604020202020204" pitchFamily="34" charset="0"/>
                      </a:endParaRPr>
                    </a:p>
                    <a:p>
                      <a:pPr marR="287020">
                        <a:spcAft>
                          <a:spcPts val="0"/>
                        </a:spcAft>
                      </a:pPr>
                      <a:r>
                        <a:rPr lang="en-US" sz="1400" dirty="0" err="1" smtClean="0">
                          <a:latin typeface="Arial" panose="020B0604020202020204" pitchFamily="34" charset="0"/>
                          <a:ea typeface="Calibri"/>
                          <a:cs typeface="Arial" panose="020B0604020202020204" pitchFamily="34" charset="0"/>
                        </a:rPr>
                        <a:t>Düzey</a:t>
                      </a:r>
                      <a:r>
                        <a:rPr lang="tr-TR" sz="1400" dirty="0" smtClean="0">
                          <a:latin typeface="Arial" panose="020B0604020202020204" pitchFamily="34" charset="0"/>
                          <a:ea typeface="Calibri"/>
                          <a:cs typeface="Arial" panose="020B0604020202020204" pitchFamily="34" charset="0"/>
                        </a:rPr>
                        <a:t> </a:t>
                      </a:r>
                      <a:r>
                        <a:rPr lang="en-US" sz="1400" dirty="0" smtClean="0">
                          <a:latin typeface="Arial" panose="020B0604020202020204" pitchFamily="34" charset="0"/>
                          <a:ea typeface="Calibri"/>
                          <a:cs typeface="Arial" panose="020B0604020202020204" pitchFamily="34" charset="0"/>
                        </a:rPr>
                        <a:t>1 </a:t>
                      </a:r>
                      <a:r>
                        <a:rPr lang="tr-TR" sz="1400" dirty="0" smtClean="0">
                          <a:latin typeface="Arial" panose="020B0604020202020204" pitchFamily="34" charset="0"/>
                          <a:ea typeface="Calibri"/>
                          <a:cs typeface="Arial" panose="020B0604020202020204" pitchFamily="34" charset="0"/>
                        </a:rPr>
                        <a:t>f</a:t>
                      </a:r>
                      <a:r>
                        <a:rPr lang="en-US" sz="1400" dirty="0" err="1" smtClean="0">
                          <a:latin typeface="Arial" panose="020B0604020202020204" pitchFamily="34" charset="0"/>
                          <a:ea typeface="Calibri"/>
                          <a:cs typeface="Arial" panose="020B0604020202020204" pitchFamily="34" charset="0"/>
                        </a:rPr>
                        <a:t>aaliyet</a:t>
                      </a:r>
                      <a:r>
                        <a:rPr lang="tr-TR" sz="1400" dirty="0" smtClean="0">
                          <a:latin typeface="Arial" panose="020B0604020202020204" pitchFamily="34" charset="0"/>
                          <a:ea typeface="Calibri"/>
                          <a:cs typeface="Arial" panose="020B0604020202020204" pitchFamily="34" charset="0"/>
                        </a:rPr>
                        <a:t> g</a:t>
                      </a:r>
                      <a:r>
                        <a:rPr lang="en-US" sz="1400" dirty="0" err="1" smtClean="0">
                          <a:latin typeface="Arial" panose="020B0604020202020204" pitchFamily="34" charset="0"/>
                          <a:ea typeface="Calibri"/>
                          <a:cs typeface="Arial" panose="020B0604020202020204" pitchFamily="34" charset="0"/>
                        </a:rPr>
                        <a:t>rubunda</a:t>
                      </a:r>
                      <a:r>
                        <a:rPr lang="tr-TR" sz="1400" dirty="0" smtClean="0">
                          <a:latin typeface="Arial" panose="020B0604020202020204" pitchFamily="34" charset="0"/>
                          <a:ea typeface="Calibri"/>
                          <a:cs typeface="Arial" panose="020B0604020202020204" pitchFamily="34" charset="0"/>
                        </a:rPr>
                        <a:t>n</a:t>
                      </a:r>
                      <a:r>
                        <a:rPr lang="en-US" sz="1400" dirty="0" smtClean="0">
                          <a:latin typeface="Arial" panose="020B0604020202020204" pitchFamily="34" charset="0"/>
                          <a:ea typeface="Calibri"/>
                          <a:cs typeface="Arial" panose="020B0604020202020204" pitchFamily="34" charset="0"/>
                        </a:rPr>
                        <a:t> </a:t>
                      </a:r>
                      <a:r>
                        <a:rPr lang="tr-TR" sz="1400" dirty="0" smtClean="0">
                          <a:latin typeface="Arial" panose="020B0604020202020204" pitchFamily="34" charset="0"/>
                          <a:ea typeface="Calibri"/>
                          <a:cs typeface="Arial" panose="020B0604020202020204" pitchFamily="34" charset="0"/>
                        </a:rPr>
                        <a:t>b</a:t>
                      </a:r>
                      <a:r>
                        <a:rPr lang="en-US" sz="1400" dirty="0" err="1" smtClean="0">
                          <a:latin typeface="Arial" panose="020B0604020202020204" pitchFamily="34" charset="0"/>
                          <a:ea typeface="Calibri"/>
                          <a:cs typeface="Arial" panose="020B0604020202020204" pitchFamily="34" charset="0"/>
                        </a:rPr>
                        <a:t>irbirinden</a:t>
                      </a:r>
                      <a:r>
                        <a:rPr lang="tr-TR" sz="1400" dirty="0" smtClean="0">
                          <a:latin typeface="Arial" panose="020B0604020202020204" pitchFamily="34" charset="0"/>
                          <a:ea typeface="Calibri"/>
                          <a:cs typeface="Arial" panose="020B0604020202020204" pitchFamily="34" charset="0"/>
                        </a:rPr>
                        <a:t> f</a:t>
                      </a:r>
                      <a:r>
                        <a:rPr lang="en-US" sz="1400" dirty="0" err="1" smtClean="0">
                          <a:latin typeface="Arial" panose="020B0604020202020204" pitchFamily="34" charset="0"/>
                          <a:ea typeface="Calibri"/>
                          <a:cs typeface="Arial" panose="020B0604020202020204" pitchFamily="34" charset="0"/>
                        </a:rPr>
                        <a:t>arklı</a:t>
                      </a:r>
                      <a:r>
                        <a:rPr lang="tr-TR" sz="1400" dirty="0" smtClean="0">
                          <a:latin typeface="Arial" panose="020B0604020202020204" pitchFamily="34" charset="0"/>
                          <a:ea typeface="Calibri"/>
                          <a:cs typeface="Arial" panose="020B0604020202020204" pitchFamily="34" charset="0"/>
                        </a:rPr>
                        <a:t> t</a:t>
                      </a:r>
                      <a:r>
                        <a:rPr lang="en-US" sz="1400" dirty="0" err="1" smtClean="0">
                          <a:latin typeface="Arial" panose="020B0604020202020204" pitchFamily="34" charset="0"/>
                          <a:ea typeface="Calibri"/>
                          <a:cs typeface="Arial" panose="020B0604020202020204" pitchFamily="34" charset="0"/>
                        </a:rPr>
                        <a:t>ürde</a:t>
                      </a:r>
                      <a:r>
                        <a:rPr lang="tr-TR" sz="1400" dirty="0" smtClean="0">
                          <a:latin typeface="Arial" panose="020B0604020202020204" pitchFamily="34" charset="0"/>
                          <a:ea typeface="Calibri"/>
                          <a:cs typeface="Arial" panose="020B0604020202020204" pitchFamily="34" charset="0"/>
                        </a:rPr>
                        <a:t> e</a:t>
                      </a:r>
                      <a:r>
                        <a:rPr lang="en-US" sz="1400" dirty="0" smtClean="0">
                          <a:latin typeface="Arial" panose="020B0604020202020204" pitchFamily="34" charset="0"/>
                          <a:ea typeface="Calibri"/>
                          <a:cs typeface="Arial" panose="020B0604020202020204" pitchFamily="34" charset="0"/>
                        </a:rPr>
                        <a:t>n</a:t>
                      </a:r>
                      <a:r>
                        <a:rPr lang="tr-TR" sz="1400" dirty="0" smtClean="0">
                          <a:latin typeface="Arial" panose="020B0604020202020204" pitchFamily="34" charset="0"/>
                          <a:ea typeface="Calibri"/>
                          <a:cs typeface="Arial" panose="020B0604020202020204" pitchFamily="34" charset="0"/>
                        </a:rPr>
                        <a:t> a</a:t>
                      </a:r>
                      <a:r>
                        <a:rPr lang="en-US" sz="1400" dirty="0" smtClean="0">
                          <a:latin typeface="Arial" panose="020B0604020202020204" pitchFamily="34" charset="0"/>
                          <a:ea typeface="Calibri"/>
                          <a:cs typeface="Arial" panose="020B0604020202020204" pitchFamily="34" charset="0"/>
                        </a:rPr>
                        <a:t>z </a:t>
                      </a:r>
                      <a:r>
                        <a:rPr lang="en-US" sz="1400" dirty="0">
                          <a:latin typeface="Arial" panose="020B0604020202020204" pitchFamily="34" charset="0"/>
                          <a:ea typeface="Calibri"/>
                          <a:cs typeface="Arial" panose="020B0604020202020204" pitchFamily="34" charset="0"/>
                        </a:rPr>
                        <a:t>2 </a:t>
                      </a:r>
                      <a:r>
                        <a:rPr lang="tr-TR" sz="1400" dirty="0" smtClean="0">
                          <a:latin typeface="Arial" panose="020B0604020202020204" pitchFamily="34" charset="0"/>
                          <a:ea typeface="Calibri"/>
                          <a:cs typeface="Arial" panose="020B0604020202020204" pitchFamily="34" charset="0"/>
                        </a:rPr>
                        <a:t>ç</a:t>
                      </a:r>
                      <a:r>
                        <a:rPr lang="en-US" sz="1400" dirty="0" err="1" smtClean="0">
                          <a:latin typeface="Arial" panose="020B0604020202020204" pitchFamily="34" charset="0"/>
                          <a:ea typeface="Calibri"/>
                          <a:cs typeface="Arial" panose="020B0604020202020204" pitchFamily="34" charset="0"/>
                        </a:rPr>
                        <a:t>alışma</a:t>
                      </a:r>
                      <a:endParaRPr lang="tr-TR" sz="1400" dirty="0">
                        <a:latin typeface="Arial" panose="020B0604020202020204" pitchFamily="34" charset="0"/>
                        <a:ea typeface="Calibri"/>
                        <a:cs typeface="Arial" panose="020B0604020202020204" pitchFamily="34" charset="0"/>
                      </a:endParaRPr>
                    </a:p>
                  </a:txBody>
                  <a:tcPr marL="0" marR="0" marT="0" marB="0"/>
                </a:tc>
                <a:tc>
                  <a:txBody>
                    <a:bodyPr/>
                    <a:lstStyle/>
                    <a:p>
                      <a:pPr marR="264160">
                        <a:spcAft>
                          <a:spcPts val="0"/>
                        </a:spcAft>
                      </a:pPr>
                      <a:endParaRPr lang="en-US" sz="1400" dirty="0">
                        <a:latin typeface="Arial" panose="020B0604020202020204" pitchFamily="34" charset="0"/>
                        <a:ea typeface="Calibri"/>
                        <a:cs typeface="Arial" panose="020B0604020202020204" pitchFamily="34" charset="0"/>
                      </a:endParaRPr>
                    </a:p>
                    <a:p>
                      <a:pPr marR="264160">
                        <a:spcAft>
                          <a:spcPts val="0"/>
                        </a:spcAft>
                      </a:pPr>
                      <a:r>
                        <a:rPr lang="en-US" sz="1400" dirty="0" err="1" smtClean="0">
                          <a:latin typeface="Arial" panose="020B0604020202020204" pitchFamily="34" charset="0"/>
                          <a:ea typeface="Calibri"/>
                          <a:cs typeface="Arial" panose="020B0604020202020204" pitchFamily="34" charset="0"/>
                        </a:rPr>
                        <a:t>Düzey</a:t>
                      </a:r>
                      <a:r>
                        <a:rPr lang="tr-TR" sz="1400" dirty="0" smtClean="0">
                          <a:latin typeface="Arial" panose="020B0604020202020204" pitchFamily="34" charset="0"/>
                          <a:ea typeface="Calibri"/>
                          <a:cs typeface="Arial" panose="020B0604020202020204" pitchFamily="34" charset="0"/>
                        </a:rPr>
                        <a:t> </a:t>
                      </a:r>
                      <a:r>
                        <a:rPr lang="en-US" sz="1400" dirty="0" smtClean="0">
                          <a:latin typeface="Arial" panose="020B0604020202020204" pitchFamily="34" charset="0"/>
                          <a:ea typeface="Calibri"/>
                          <a:cs typeface="Arial" panose="020B0604020202020204" pitchFamily="34" charset="0"/>
                        </a:rPr>
                        <a:t>1 </a:t>
                      </a:r>
                      <a:r>
                        <a:rPr lang="tr-TR" sz="1400" dirty="0" smtClean="0">
                          <a:latin typeface="Arial" panose="020B0604020202020204" pitchFamily="34" charset="0"/>
                          <a:ea typeface="Calibri"/>
                          <a:cs typeface="Arial" panose="020B0604020202020204" pitchFamily="34" charset="0"/>
                        </a:rPr>
                        <a:t>f</a:t>
                      </a:r>
                      <a:r>
                        <a:rPr lang="en-US" sz="1400" dirty="0" err="1" smtClean="0">
                          <a:latin typeface="Arial" panose="020B0604020202020204" pitchFamily="34" charset="0"/>
                          <a:ea typeface="Calibri"/>
                          <a:cs typeface="Arial" panose="020B0604020202020204" pitchFamily="34" charset="0"/>
                        </a:rPr>
                        <a:t>aaliyet</a:t>
                      </a:r>
                      <a:r>
                        <a:rPr lang="tr-TR" sz="1400" dirty="0" smtClean="0">
                          <a:latin typeface="Arial" panose="020B0604020202020204" pitchFamily="34" charset="0"/>
                          <a:ea typeface="Calibri"/>
                          <a:cs typeface="Arial" panose="020B0604020202020204" pitchFamily="34" charset="0"/>
                        </a:rPr>
                        <a:t> g</a:t>
                      </a:r>
                      <a:r>
                        <a:rPr lang="en-US" sz="1400" dirty="0" err="1" smtClean="0">
                          <a:latin typeface="Arial" panose="020B0604020202020204" pitchFamily="34" charset="0"/>
                          <a:ea typeface="Calibri"/>
                          <a:cs typeface="Arial" panose="020B0604020202020204" pitchFamily="34" charset="0"/>
                        </a:rPr>
                        <a:t>rubundan</a:t>
                      </a:r>
                      <a:r>
                        <a:rPr lang="tr-TR" sz="1400" baseline="0" dirty="0" smtClean="0">
                          <a:latin typeface="Arial" panose="020B0604020202020204" pitchFamily="34" charset="0"/>
                          <a:ea typeface="Calibri"/>
                          <a:cs typeface="Arial" panose="020B0604020202020204" pitchFamily="34" charset="0"/>
                        </a:rPr>
                        <a:t> </a:t>
                      </a:r>
                      <a:r>
                        <a:rPr lang="tr-TR" sz="1400" dirty="0" smtClean="0">
                          <a:latin typeface="Arial" panose="020B0604020202020204" pitchFamily="34" charset="0"/>
                          <a:ea typeface="Calibri"/>
                          <a:cs typeface="Arial" panose="020B0604020202020204" pitchFamily="34" charset="0"/>
                        </a:rPr>
                        <a:t>e</a:t>
                      </a:r>
                      <a:r>
                        <a:rPr lang="en-US" sz="1400" dirty="0" smtClean="0">
                          <a:latin typeface="Arial" panose="020B0604020202020204" pitchFamily="34" charset="0"/>
                          <a:ea typeface="Calibri"/>
                          <a:cs typeface="Arial" panose="020B0604020202020204" pitchFamily="34" charset="0"/>
                        </a:rPr>
                        <a:t>n</a:t>
                      </a:r>
                      <a:r>
                        <a:rPr lang="tr-TR" sz="1400" dirty="0" smtClean="0">
                          <a:latin typeface="Arial" panose="020B0604020202020204" pitchFamily="34" charset="0"/>
                          <a:ea typeface="Calibri"/>
                          <a:cs typeface="Arial" panose="020B0604020202020204" pitchFamily="34" charset="0"/>
                        </a:rPr>
                        <a:t> a</a:t>
                      </a:r>
                      <a:r>
                        <a:rPr lang="en-US" sz="1400" dirty="0" smtClean="0">
                          <a:latin typeface="Arial" panose="020B0604020202020204" pitchFamily="34" charset="0"/>
                          <a:ea typeface="Calibri"/>
                          <a:cs typeface="Arial" panose="020B0604020202020204" pitchFamily="34" charset="0"/>
                        </a:rPr>
                        <a:t>z </a:t>
                      </a:r>
                      <a:r>
                        <a:rPr lang="en-US" sz="1400" dirty="0">
                          <a:latin typeface="Arial" panose="020B0604020202020204" pitchFamily="34" charset="0"/>
                          <a:ea typeface="Calibri"/>
                          <a:cs typeface="Arial" panose="020B0604020202020204" pitchFamily="34" charset="0"/>
                        </a:rPr>
                        <a:t>1 </a:t>
                      </a:r>
                      <a:r>
                        <a:rPr lang="tr-TR" sz="1400" dirty="0" smtClean="0">
                          <a:latin typeface="Arial" panose="020B0604020202020204" pitchFamily="34" charset="0"/>
                          <a:ea typeface="Calibri"/>
                          <a:cs typeface="Arial" panose="020B0604020202020204" pitchFamily="34" charset="0"/>
                        </a:rPr>
                        <a:t>ç</a:t>
                      </a:r>
                      <a:r>
                        <a:rPr lang="en-US" sz="1400" dirty="0" err="1" smtClean="0">
                          <a:latin typeface="Arial" panose="020B0604020202020204" pitchFamily="34" charset="0"/>
                          <a:ea typeface="Calibri"/>
                          <a:cs typeface="Arial" panose="020B0604020202020204" pitchFamily="34" charset="0"/>
                        </a:rPr>
                        <a:t>alışma</a:t>
                      </a:r>
                      <a:endParaRPr lang="tr-TR" sz="1400" dirty="0">
                        <a:latin typeface="Arial" panose="020B0604020202020204" pitchFamily="34" charset="0"/>
                        <a:ea typeface="Calibri"/>
                        <a:cs typeface="Arial" panose="020B0604020202020204" pitchFamily="34" charset="0"/>
                      </a:endParaRPr>
                    </a:p>
                  </a:txBody>
                  <a:tcPr marL="0" marR="0" marT="0" marB="0"/>
                </a:tc>
                <a:extLst>
                  <a:ext uri="{0D108BD9-81ED-4DB2-BD59-A6C34878D82A}">
                    <a16:rowId xmlns:a16="http://schemas.microsoft.com/office/drawing/2014/main" xmlns="" val="10001"/>
                  </a:ext>
                </a:extLst>
              </a:tr>
              <a:tr h="1156584">
                <a:tc>
                  <a:txBody>
                    <a:bodyPr/>
                    <a:lstStyle/>
                    <a:p>
                      <a:pPr marR="658495">
                        <a:spcAft>
                          <a:spcPts val="0"/>
                        </a:spcAft>
                      </a:pPr>
                      <a:endParaRPr lang="tr-TR" sz="1400" dirty="0">
                        <a:latin typeface="Arial" panose="020B0604020202020204" pitchFamily="34" charset="0"/>
                        <a:ea typeface="Calibri"/>
                        <a:cs typeface="Arial" panose="020B0604020202020204" pitchFamily="34" charset="0"/>
                      </a:endParaRPr>
                    </a:p>
                    <a:p>
                      <a:pPr marR="658495">
                        <a:spcAft>
                          <a:spcPts val="0"/>
                        </a:spcAft>
                      </a:pPr>
                      <a:r>
                        <a:rPr lang="en-US" sz="1400" b="1" u="sng" dirty="0" smtClean="0">
                          <a:latin typeface="Arial" panose="020B0604020202020204" pitchFamily="34" charset="0"/>
                          <a:ea typeface="Calibri"/>
                          <a:cs typeface="Arial" panose="020B0604020202020204" pitchFamily="34" charset="0"/>
                        </a:rPr>
                        <a:t>YEREL</a:t>
                      </a:r>
                      <a:r>
                        <a:rPr lang="tr-TR" sz="1400" b="1" u="sng" dirty="0" smtClean="0">
                          <a:latin typeface="Arial" panose="020B0604020202020204" pitchFamily="34" charset="0"/>
                          <a:ea typeface="Calibri"/>
                          <a:cs typeface="Arial" panose="020B0604020202020204" pitchFamily="34" charset="0"/>
                        </a:rPr>
                        <a:t> </a:t>
                      </a:r>
                      <a:r>
                        <a:rPr lang="en-US" sz="1400" b="1" u="sng" dirty="0" smtClean="0">
                          <a:latin typeface="Arial" panose="020B0604020202020204" pitchFamily="34" charset="0"/>
                          <a:ea typeface="Calibri"/>
                          <a:cs typeface="Arial" panose="020B0604020202020204" pitchFamily="34" charset="0"/>
                        </a:rPr>
                        <a:t>HEDEF</a:t>
                      </a:r>
                      <a:endParaRPr lang="tr-TR" sz="1400" dirty="0">
                        <a:latin typeface="Arial" panose="020B0604020202020204" pitchFamily="34" charset="0"/>
                        <a:ea typeface="Calibri"/>
                        <a:cs typeface="Arial" panose="020B0604020202020204" pitchFamily="34" charset="0"/>
                      </a:endParaRPr>
                    </a:p>
                    <a:p>
                      <a:pPr marR="658495">
                        <a:spcAft>
                          <a:spcPts val="0"/>
                        </a:spcAft>
                      </a:pPr>
                      <a:r>
                        <a:rPr lang="en-US" sz="1400" spc="-5" dirty="0" err="1" smtClean="0">
                          <a:latin typeface="Arial" panose="020B0604020202020204" pitchFamily="34" charset="0"/>
                          <a:ea typeface="Calibri"/>
                          <a:cs typeface="Arial" panose="020B0604020202020204" pitchFamily="34" charset="0"/>
                        </a:rPr>
                        <a:t>Sınır</a:t>
                      </a:r>
                      <a:r>
                        <a:rPr lang="tr-TR" sz="1400" spc="-5" dirty="0" smtClean="0">
                          <a:latin typeface="Arial" panose="020B0604020202020204" pitchFamily="34" charset="0"/>
                          <a:ea typeface="Calibri"/>
                          <a:cs typeface="Arial" panose="020B0604020202020204" pitchFamily="34" charset="0"/>
                        </a:rPr>
                        <a:t> k</a:t>
                      </a:r>
                      <a:r>
                        <a:rPr lang="en-US" sz="1400" dirty="0" err="1" smtClean="0">
                          <a:latin typeface="Arial" panose="020B0604020202020204" pitchFamily="34" charset="0"/>
                          <a:ea typeface="Calibri"/>
                          <a:cs typeface="Arial" panose="020B0604020202020204" pitchFamily="34" charset="0"/>
                        </a:rPr>
                        <a:t>oyma</a:t>
                      </a:r>
                      <a:endParaRPr lang="tr-TR" sz="1400" dirty="0">
                        <a:latin typeface="Arial" panose="020B0604020202020204" pitchFamily="34" charset="0"/>
                        <a:ea typeface="Calibri"/>
                        <a:cs typeface="Arial" panose="020B0604020202020204" pitchFamily="34" charset="0"/>
                      </a:endParaRPr>
                    </a:p>
                  </a:txBody>
                  <a:tcPr marL="0" marR="0" marT="0" marB="0"/>
                </a:tc>
                <a:tc>
                  <a:txBody>
                    <a:bodyPr/>
                    <a:lstStyle/>
                    <a:p>
                      <a:pPr marR="333375">
                        <a:spcAft>
                          <a:spcPts val="0"/>
                        </a:spcAft>
                      </a:pPr>
                      <a:endParaRPr lang="en-US" sz="1400" dirty="0">
                        <a:latin typeface="Arial" panose="020B0604020202020204" pitchFamily="34" charset="0"/>
                        <a:ea typeface="Calibri"/>
                        <a:cs typeface="Arial" panose="020B0604020202020204" pitchFamily="34" charset="0"/>
                      </a:endParaRPr>
                    </a:p>
                    <a:p>
                      <a:pPr marR="333375">
                        <a:spcAft>
                          <a:spcPts val="0"/>
                        </a:spcAft>
                      </a:pPr>
                      <a:r>
                        <a:rPr lang="en-US" sz="1400" dirty="0" err="1" smtClean="0">
                          <a:latin typeface="Arial" panose="020B0604020202020204" pitchFamily="34" charset="0"/>
                          <a:ea typeface="Calibri"/>
                          <a:cs typeface="Arial" panose="020B0604020202020204" pitchFamily="34" charset="0"/>
                        </a:rPr>
                        <a:t>Düzey</a:t>
                      </a:r>
                      <a:r>
                        <a:rPr lang="tr-TR" sz="1400" dirty="0" smtClean="0">
                          <a:latin typeface="Arial" panose="020B0604020202020204" pitchFamily="34" charset="0"/>
                          <a:ea typeface="Calibri"/>
                          <a:cs typeface="Arial" panose="020B0604020202020204" pitchFamily="34" charset="0"/>
                        </a:rPr>
                        <a:t> </a:t>
                      </a:r>
                      <a:r>
                        <a:rPr lang="en-US" sz="1400" dirty="0" smtClean="0">
                          <a:latin typeface="Arial" panose="020B0604020202020204" pitchFamily="34" charset="0"/>
                          <a:ea typeface="Calibri"/>
                          <a:cs typeface="Arial" panose="020B0604020202020204" pitchFamily="34" charset="0"/>
                        </a:rPr>
                        <a:t>1 </a:t>
                      </a:r>
                      <a:r>
                        <a:rPr lang="tr-TR" sz="1400" dirty="0" smtClean="0">
                          <a:latin typeface="Arial" panose="020B0604020202020204" pitchFamily="34" charset="0"/>
                          <a:ea typeface="Calibri"/>
                          <a:cs typeface="Arial" panose="020B0604020202020204" pitchFamily="34" charset="0"/>
                        </a:rPr>
                        <a:t>f</a:t>
                      </a:r>
                      <a:r>
                        <a:rPr lang="en-US" sz="1400" dirty="0" err="1" smtClean="0">
                          <a:latin typeface="Arial" panose="020B0604020202020204" pitchFamily="34" charset="0"/>
                          <a:ea typeface="Calibri"/>
                          <a:cs typeface="Arial" panose="020B0604020202020204" pitchFamily="34" charset="0"/>
                        </a:rPr>
                        <a:t>aaliyet</a:t>
                      </a:r>
                      <a:r>
                        <a:rPr lang="tr-TR" sz="1400" dirty="0" smtClean="0">
                          <a:latin typeface="Arial" panose="020B0604020202020204" pitchFamily="34" charset="0"/>
                          <a:ea typeface="Calibri"/>
                          <a:cs typeface="Arial" panose="020B0604020202020204" pitchFamily="34" charset="0"/>
                        </a:rPr>
                        <a:t> g</a:t>
                      </a:r>
                      <a:r>
                        <a:rPr lang="en-US" sz="1400" dirty="0" err="1" smtClean="0">
                          <a:latin typeface="Arial" panose="020B0604020202020204" pitchFamily="34" charset="0"/>
                          <a:ea typeface="Calibri"/>
                          <a:cs typeface="Arial" panose="020B0604020202020204" pitchFamily="34" charset="0"/>
                        </a:rPr>
                        <a:t>rubunda</a:t>
                      </a:r>
                      <a:r>
                        <a:rPr lang="tr-TR" sz="1400" dirty="0" smtClean="0">
                          <a:latin typeface="Arial" panose="020B0604020202020204" pitchFamily="34" charset="0"/>
                          <a:ea typeface="Calibri"/>
                          <a:cs typeface="Arial" panose="020B0604020202020204" pitchFamily="34" charset="0"/>
                        </a:rPr>
                        <a:t>n</a:t>
                      </a:r>
                      <a:r>
                        <a:rPr lang="tr-TR" sz="1400" baseline="0" dirty="0" smtClean="0">
                          <a:latin typeface="Arial" panose="020B0604020202020204" pitchFamily="34" charset="0"/>
                          <a:ea typeface="Calibri"/>
                          <a:cs typeface="Arial" panose="020B0604020202020204" pitchFamily="34" charset="0"/>
                        </a:rPr>
                        <a:t> b</a:t>
                      </a:r>
                      <a:r>
                        <a:rPr lang="en-US" sz="1400" dirty="0" err="1" smtClean="0">
                          <a:latin typeface="Arial" panose="020B0604020202020204" pitchFamily="34" charset="0"/>
                          <a:ea typeface="Calibri"/>
                          <a:cs typeface="Arial" panose="020B0604020202020204" pitchFamily="34" charset="0"/>
                        </a:rPr>
                        <a:t>irbirinden</a:t>
                      </a:r>
                      <a:r>
                        <a:rPr lang="tr-TR" sz="1400" dirty="0" smtClean="0">
                          <a:latin typeface="Arial" panose="020B0604020202020204" pitchFamily="34" charset="0"/>
                          <a:ea typeface="Calibri"/>
                          <a:cs typeface="Arial" panose="020B0604020202020204" pitchFamily="34" charset="0"/>
                        </a:rPr>
                        <a:t> f</a:t>
                      </a:r>
                      <a:r>
                        <a:rPr lang="en-US" sz="1400" dirty="0" err="1" smtClean="0">
                          <a:latin typeface="Arial" panose="020B0604020202020204" pitchFamily="34" charset="0"/>
                          <a:ea typeface="Calibri"/>
                          <a:cs typeface="Arial" panose="020B0604020202020204" pitchFamily="34" charset="0"/>
                        </a:rPr>
                        <a:t>arklı</a:t>
                      </a:r>
                      <a:r>
                        <a:rPr lang="tr-TR" sz="1400" dirty="0" smtClean="0">
                          <a:latin typeface="Arial" panose="020B0604020202020204" pitchFamily="34" charset="0"/>
                          <a:ea typeface="Calibri"/>
                          <a:cs typeface="Arial" panose="020B0604020202020204" pitchFamily="34" charset="0"/>
                        </a:rPr>
                        <a:t> t</a:t>
                      </a:r>
                      <a:r>
                        <a:rPr lang="en-US" sz="1400" dirty="0" err="1" smtClean="0">
                          <a:latin typeface="Arial" panose="020B0604020202020204" pitchFamily="34" charset="0"/>
                          <a:ea typeface="Calibri"/>
                          <a:cs typeface="Arial" panose="020B0604020202020204" pitchFamily="34" charset="0"/>
                        </a:rPr>
                        <a:t>ürde</a:t>
                      </a:r>
                      <a:r>
                        <a:rPr lang="tr-TR" sz="1400" dirty="0" smtClean="0">
                          <a:latin typeface="Arial" panose="020B0604020202020204" pitchFamily="34" charset="0"/>
                          <a:ea typeface="Calibri"/>
                          <a:cs typeface="Arial" panose="020B0604020202020204" pitchFamily="34" charset="0"/>
                        </a:rPr>
                        <a:t> e</a:t>
                      </a:r>
                      <a:r>
                        <a:rPr lang="en-US" sz="1400" dirty="0" smtClean="0">
                          <a:latin typeface="Arial" panose="020B0604020202020204" pitchFamily="34" charset="0"/>
                          <a:ea typeface="Calibri"/>
                          <a:cs typeface="Arial" panose="020B0604020202020204" pitchFamily="34" charset="0"/>
                        </a:rPr>
                        <a:t>n</a:t>
                      </a:r>
                      <a:r>
                        <a:rPr lang="tr-TR" sz="1400" dirty="0" smtClean="0">
                          <a:latin typeface="Arial" panose="020B0604020202020204" pitchFamily="34" charset="0"/>
                          <a:ea typeface="Calibri"/>
                          <a:cs typeface="Arial" panose="020B0604020202020204" pitchFamily="34" charset="0"/>
                        </a:rPr>
                        <a:t> a</a:t>
                      </a:r>
                      <a:r>
                        <a:rPr lang="en-US" sz="1400" dirty="0" smtClean="0">
                          <a:latin typeface="Arial" panose="020B0604020202020204" pitchFamily="34" charset="0"/>
                          <a:ea typeface="Calibri"/>
                          <a:cs typeface="Arial" panose="020B0604020202020204" pitchFamily="34" charset="0"/>
                        </a:rPr>
                        <a:t>z </a:t>
                      </a:r>
                      <a:r>
                        <a:rPr lang="en-US" sz="1400" dirty="0">
                          <a:latin typeface="Arial" panose="020B0604020202020204" pitchFamily="34" charset="0"/>
                          <a:ea typeface="Calibri"/>
                          <a:cs typeface="Arial" panose="020B0604020202020204" pitchFamily="34" charset="0"/>
                        </a:rPr>
                        <a:t>2 </a:t>
                      </a:r>
                      <a:r>
                        <a:rPr lang="tr-TR" sz="1400" dirty="0" smtClean="0">
                          <a:latin typeface="Arial" panose="020B0604020202020204" pitchFamily="34" charset="0"/>
                          <a:ea typeface="Calibri"/>
                          <a:cs typeface="Arial" panose="020B0604020202020204" pitchFamily="34" charset="0"/>
                        </a:rPr>
                        <a:t>ç</a:t>
                      </a:r>
                      <a:r>
                        <a:rPr lang="en-US" sz="1400" dirty="0" err="1" smtClean="0">
                          <a:latin typeface="Arial" panose="020B0604020202020204" pitchFamily="34" charset="0"/>
                          <a:ea typeface="Calibri"/>
                          <a:cs typeface="Arial" panose="020B0604020202020204" pitchFamily="34" charset="0"/>
                        </a:rPr>
                        <a:t>alışma</a:t>
                      </a:r>
                      <a:endParaRPr lang="tr-TR" sz="1400" dirty="0">
                        <a:latin typeface="Arial" panose="020B0604020202020204" pitchFamily="34" charset="0"/>
                        <a:ea typeface="Calibri"/>
                        <a:cs typeface="Arial" panose="020B0604020202020204" pitchFamily="34" charset="0"/>
                      </a:endParaRPr>
                    </a:p>
                  </a:txBody>
                  <a:tcPr marL="0" marR="0" marT="0" marB="0"/>
                </a:tc>
                <a:tc>
                  <a:txBody>
                    <a:bodyPr/>
                    <a:lstStyle/>
                    <a:p>
                      <a:pPr marR="287020">
                        <a:spcAft>
                          <a:spcPts val="0"/>
                        </a:spcAft>
                      </a:pPr>
                      <a:endParaRPr lang="en-US" sz="1400" dirty="0">
                        <a:latin typeface="Arial" panose="020B0604020202020204" pitchFamily="34" charset="0"/>
                        <a:ea typeface="Calibri"/>
                        <a:cs typeface="Arial" panose="020B0604020202020204" pitchFamily="34" charset="0"/>
                      </a:endParaRPr>
                    </a:p>
                    <a:p>
                      <a:pPr marR="287020">
                        <a:spcAft>
                          <a:spcPts val="0"/>
                        </a:spcAft>
                      </a:pPr>
                      <a:r>
                        <a:rPr lang="en-US" sz="1400" dirty="0">
                          <a:latin typeface="Arial" panose="020B0604020202020204" pitchFamily="34" charset="0"/>
                          <a:ea typeface="Calibri"/>
                          <a:cs typeface="Arial" panose="020B0604020202020204" pitchFamily="34" charset="0"/>
                        </a:rPr>
                        <a:t>Düzey1 </a:t>
                      </a:r>
                      <a:r>
                        <a:rPr lang="tr-TR" sz="1400" dirty="0" smtClean="0">
                          <a:latin typeface="Arial" panose="020B0604020202020204" pitchFamily="34" charset="0"/>
                          <a:ea typeface="Calibri"/>
                          <a:cs typeface="Arial" panose="020B0604020202020204" pitchFamily="34" charset="0"/>
                        </a:rPr>
                        <a:t>f</a:t>
                      </a:r>
                      <a:r>
                        <a:rPr lang="en-US" sz="1400" dirty="0" err="1" smtClean="0">
                          <a:latin typeface="Arial" panose="020B0604020202020204" pitchFamily="34" charset="0"/>
                          <a:ea typeface="Calibri"/>
                          <a:cs typeface="Arial" panose="020B0604020202020204" pitchFamily="34" charset="0"/>
                        </a:rPr>
                        <a:t>aaliyet</a:t>
                      </a:r>
                      <a:r>
                        <a:rPr lang="tr-TR" sz="1400" dirty="0" smtClean="0">
                          <a:latin typeface="Arial" panose="020B0604020202020204" pitchFamily="34" charset="0"/>
                          <a:ea typeface="Calibri"/>
                          <a:cs typeface="Arial" panose="020B0604020202020204" pitchFamily="34" charset="0"/>
                        </a:rPr>
                        <a:t> g</a:t>
                      </a:r>
                      <a:r>
                        <a:rPr lang="en-US" sz="1400" dirty="0" err="1" smtClean="0">
                          <a:latin typeface="Arial" panose="020B0604020202020204" pitchFamily="34" charset="0"/>
                          <a:ea typeface="Calibri"/>
                          <a:cs typeface="Arial" panose="020B0604020202020204" pitchFamily="34" charset="0"/>
                        </a:rPr>
                        <a:t>rubunda</a:t>
                      </a:r>
                      <a:r>
                        <a:rPr lang="tr-TR" sz="1400" dirty="0" smtClean="0">
                          <a:latin typeface="Arial" panose="020B0604020202020204" pitchFamily="34" charset="0"/>
                          <a:ea typeface="Calibri"/>
                          <a:cs typeface="Arial" panose="020B0604020202020204" pitchFamily="34" charset="0"/>
                        </a:rPr>
                        <a:t>n</a:t>
                      </a:r>
                      <a:r>
                        <a:rPr lang="en-US" sz="1400" dirty="0" smtClean="0">
                          <a:latin typeface="Arial" panose="020B0604020202020204" pitchFamily="34" charset="0"/>
                          <a:ea typeface="Calibri"/>
                          <a:cs typeface="Arial" panose="020B0604020202020204" pitchFamily="34" charset="0"/>
                        </a:rPr>
                        <a:t> </a:t>
                      </a:r>
                      <a:r>
                        <a:rPr lang="tr-TR" sz="1400" dirty="0" smtClean="0">
                          <a:latin typeface="Arial" panose="020B0604020202020204" pitchFamily="34" charset="0"/>
                          <a:ea typeface="Calibri"/>
                          <a:cs typeface="Arial" panose="020B0604020202020204" pitchFamily="34" charset="0"/>
                        </a:rPr>
                        <a:t>b</a:t>
                      </a:r>
                      <a:r>
                        <a:rPr lang="en-US" sz="1400" dirty="0" err="1" smtClean="0">
                          <a:latin typeface="Arial" panose="020B0604020202020204" pitchFamily="34" charset="0"/>
                          <a:ea typeface="Calibri"/>
                          <a:cs typeface="Arial" panose="020B0604020202020204" pitchFamily="34" charset="0"/>
                        </a:rPr>
                        <a:t>irbirinden</a:t>
                      </a:r>
                      <a:r>
                        <a:rPr lang="tr-TR" sz="1400" dirty="0" smtClean="0">
                          <a:latin typeface="Arial" panose="020B0604020202020204" pitchFamily="34" charset="0"/>
                          <a:ea typeface="Calibri"/>
                          <a:cs typeface="Arial" panose="020B0604020202020204" pitchFamily="34" charset="0"/>
                        </a:rPr>
                        <a:t> f</a:t>
                      </a:r>
                      <a:r>
                        <a:rPr lang="en-US" sz="1400" dirty="0" err="1" smtClean="0">
                          <a:latin typeface="Arial" panose="020B0604020202020204" pitchFamily="34" charset="0"/>
                          <a:ea typeface="Calibri"/>
                          <a:cs typeface="Arial" panose="020B0604020202020204" pitchFamily="34" charset="0"/>
                        </a:rPr>
                        <a:t>arklı</a:t>
                      </a:r>
                      <a:r>
                        <a:rPr lang="tr-TR" sz="1400" dirty="0" smtClean="0">
                          <a:latin typeface="Arial" panose="020B0604020202020204" pitchFamily="34" charset="0"/>
                          <a:ea typeface="Calibri"/>
                          <a:cs typeface="Arial" panose="020B0604020202020204" pitchFamily="34" charset="0"/>
                        </a:rPr>
                        <a:t> t</a:t>
                      </a:r>
                      <a:r>
                        <a:rPr lang="en-US" sz="1400" dirty="0" err="1" smtClean="0">
                          <a:latin typeface="Arial" panose="020B0604020202020204" pitchFamily="34" charset="0"/>
                          <a:ea typeface="Calibri"/>
                          <a:cs typeface="Arial" panose="020B0604020202020204" pitchFamily="34" charset="0"/>
                        </a:rPr>
                        <a:t>ürde</a:t>
                      </a:r>
                      <a:r>
                        <a:rPr lang="tr-TR" sz="1400" dirty="0" smtClean="0">
                          <a:latin typeface="Arial" panose="020B0604020202020204" pitchFamily="34" charset="0"/>
                          <a:ea typeface="Calibri"/>
                          <a:cs typeface="Arial" panose="020B0604020202020204" pitchFamily="34" charset="0"/>
                        </a:rPr>
                        <a:t> e</a:t>
                      </a:r>
                      <a:r>
                        <a:rPr lang="en-US" sz="1400" dirty="0" smtClean="0">
                          <a:latin typeface="Arial" panose="020B0604020202020204" pitchFamily="34" charset="0"/>
                          <a:ea typeface="Calibri"/>
                          <a:cs typeface="Arial" panose="020B0604020202020204" pitchFamily="34" charset="0"/>
                        </a:rPr>
                        <a:t>n</a:t>
                      </a:r>
                      <a:r>
                        <a:rPr lang="tr-TR" sz="1400" dirty="0" smtClean="0">
                          <a:latin typeface="Arial" panose="020B0604020202020204" pitchFamily="34" charset="0"/>
                          <a:ea typeface="Calibri"/>
                          <a:cs typeface="Arial" panose="020B0604020202020204" pitchFamily="34" charset="0"/>
                        </a:rPr>
                        <a:t> a</a:t>
                      </a:r>
                      <a:r>
                        <a:rPr lang="en-US" sz="1400" dirty="0" smtClean="0">
                          <a:latin typeface="Arial" panose="020B0604020202020204" pitchFamily="34" charset="0"/>
                          <a:ea typeface="Calibri"/>
                          <a:cs typeface="Arial" panose="020B0604020202020204" pitchFamily="34" charset="0"/>
                        </a:rPr>
                        <a:t>z </a:t>
                      </a:r>
                      <a:r>
                        <a:rPr lang="en-US" sz="1400" dirty="0">
                          <a:latin typeface="Arial" panose="020B0604020202020204" pitchFamily="34" charset="0"/>
                          <a:ea typeface="Calibri"/>
                          <a:cs typeface="Arial" panose="020B0604020202020204" pitchFamily="34" charset="0"/>
                        </a:rPr>
                        <a:t>2 </a:t>
                      </a:r>
                      <a:r>
                        <a:rPr lang="tr-TR" sz="1400" dirty="0" smtClean="0">
                          <a:latin typeface="Arial" panose="020B0604020202020204" pitchFamily="34" charset="0"/>
                          <a:ea typeface="Calibri"/>
                          <a:cs typeface="Arial" panose="020B0604020202020204" pitchFamily="34" charset="0"/>
                        </a:rPr>
                        <a:t>ç</a:t>
                      </a:r>
                      <a:r>
                        <a:rPr lang="en-US" sz="1400" dirty="0" err="1" smtClean="0">
                          <a:latin typeface="Arial" panose="020B0604020202020204" pitchFamily="34" charset="0"/>
                          <a:ea typeface="Calibri"/>
                          <a:cs typeface="Arial" panose="020B0604020202020204" pitchFamily="34" charset="0"/>
                        </a:rPr>
                        <a:t>alışma</a:t>
                      </a:r>
                      <a:endParaRPr lang="tr-TR" sz="1400" dirty="0">
                        <a:latin typeface="Arial" panose="020B0604020202020204" pitchFamily="34" charset="0"/>
                        <a:ea typeface="Calibri"/>
                        <a:cs typeface="Arial" panose="020B0604020202020204" pitchFamily="34" charset="0"/>
                      </a:endParaRPr>
                    </a:p>
                  </a:txBody>
                  <a:tcPr marL="0" marR="0" marT="0" marB="0"/>
                </a:tc>
                <a:tc>
                  <a:txBody>
                    <a:bodyPr/>
                    <a:lstStyle/>
                    <a:p>
                      <a:pPr marR="264160">
                        <a:spcAft>
                          <a:spcPts val="0"/>
                        </a:spcAft>
                      </a:pPr>
                      <a:endParaRPr lang="en-US" sz="1400" dirty="0">
                        <a:latin typeface="Arial" panose="020B0604020202020204" pitchFamily="34" charset="0"/>
                        <a:ea typeface="Calibri"/>
                        <a:cs typeface="Arial" panose="020B0604020202020204" pitchFamily="34" charset="0"/>
                      </a:endParaRPr>
                    </a:p>
                    <a:p>
                      <a:pPr marR="264160">
                        <a:spcAft>
                          <a:spcPts val="0"/>
                        </a:spcAft>
                      </a:pPr>
                      <a:r>
                        <a:rPr lang="en-US" sz="1400" dirty="0" err="1" smtClean="0">
                          <a:latin typeface="Arial" panose="020B0604020202020204" pitchFamily="34" charset="0"/>
                          <a:ea typeface="Calibri"/>
                          <a:cs typeface="Arial" panose="020B0604020202020204" pitchFamily="34" charset="0"/>
                        </a:rPr>
                        <a:t>Düzey</a:t>
                      </a:r>
                      <a:r>
                        <a:rPr lang="tr-TR" sz="1400" dirty="0" smtClean="0">
                          <a:latin typeface="Arial" panose="020B0604020202020204" pitchFamily="34" charset="0"/>
                          <a:ea typeface="Calibri"/>
                          <a:cs typeface="Arial" panose="020B0604020202020204" pitchFamily="34" charset="0"/>
                        </a:rPr>
                        <a:t> </a:t>
                      </a:r>
                      <a:r>
                        <a:rPr lang="en-US" sz="1400" dirty="0" smtClean="0">
                          <a:latin typeface="Arial" panose="020B0604020202020204" pitchFamily="34" charset="0"/>
                          <a:ea typeface="Calibri"/>
                          <a:cs typeface="Arial" panose="020B0604020202020204" pitchFamily="34" charset="0"/>
                        </a:rPr>
                        <a:t>1 </a:t>
                      </a:r>
                      <a:r>
                        <a:rPr lang="tr-TR" sz="1400" dirty="0" smtClean="0">
                          <a:latin typeface="Arial" panose="020B0604020202020204" pitchFamily="34" charset="0"/>
                          <a:ea typeface="Calibri"/>
                          <a:cs typeface="Arial" panose="020B0604020202020204" pitchFamily="34" charset="0"/>
                        </a:rPr>
                        <a:t>f</a:t>
                      </a:r>
                      <a:r>
                        <a:rPr lang="en-US" sz="1400" dirty="0" err="1" smtClean="0">
                          <a:latin typeface="Arial" panose="020B0604020202020204" pitchFamily="34" charset="0"/>
                          <a:ea typeface="Calibri"/>
                          <a:cs typeface="Arial" panose="020B0604020202020204" pitchFamily="34" charset="0"/>
                        </a:rPr>
                        <a:t>aaliyet</a:t>
                      </a:r>
                      <a:r>
                        <a:rPr lang="tr-TR" sz="1400" dirty="0" smtClean="0">
                          <a:latin typeface="Arial" panose="020B0604020202020204" pitchFamily="34" charset="0"/>
                          <a:ea typeface="Calibri"/>
                          <a:cs typeface="Arial" panose="020B0604020202020204" pitchFamily="34" charset="0"/>
                        </a:rPr>
                        <a:t> g</a:t>
                      </a:r>
                      <a:r>
                        <a:rPr lang="en-US" sz="1400" dirty="0" err="1" smtClean="0">
                          <a:latin typeface="Arial" panose="020B0604020202020204" pitchFamily="34" charset="0"/>
                          <a:ea typeface="Calibri"/>
                          <a:cs typeface="Arial" panose="020B0604020202020204" pitchFamily="34" charset="0"/>
                        </a:rPr>
                        <a:t>rubundan</a:t>
                      </a:r>
                      <a:r>
                        <a:rPr lang="tr-TR" sz="1400" dirty="0" smtClean="0">
                          <a:latin typeface="Arial" panose="020B0604020202020204" pitchFamily="34" charset="0"/>
                          <a:ea typeface="Calibri"/>
                          <a:cs typeface="Arial" panose="020B0604020202020204" pitchFamily="34" charset="0"/>
                        </a:rPr>
                        <a:t> e</a:t>
                      </a:r>
                      <a:r>
                        <a:rPr lang="en-US" sz="1400" dirty="0" smtClean="0">
                          <a:latin typeface="Arial" panose="020B0604020202020204" pitchFamily="34" charset="0"/>
                          <a:ea typeface="Calibri"/>
                          <a:cs typeface="Arial" panose="020B0604020202020204" pitchFamily="34" charset="0"/>
                        </a:rPr>
                        <a:t>n</a:t>
                      </a:r>
                      <a:r>
                        <a:rPr lang="tr-TR" sz="1400" dirty="0" smtClean="0">
                          <a:latin typeface="Arial" panose="020B0604020202020204" pitchFamily="34" charset="0"/>
                          <a:ea typeface="Calibri"/>
                          <a:cs typeface="Arial" panose="020B0604020202020204" pitchFamily="34" charset="0"/>
                        </a:rPr>
                        <a:t> a</a:t>
                      </a:r>
                      <a:r>
                        <a:rPr lang="en-US" sz="1400" dirty="0" smtClean="0">
                          <a:latin typeface="Arial" panose="020B0604020202020204" pitchFamily="34" charset="0"/>
                          <a:ea typeface="Calibri"/>
                          <a:cs typeface="Arial" panose="020B0604020202020204" pitchFamily="34" charset="0"/>
                        </a:rPr>
                        <a:t>z </a:t>
                      </a:r>
                      <a:r>
                        <a:rPr lang="en-US" sz="1400" dirty="0">
                          <a:latin typeface="Arial" panose="020B0604020202020204" pitchFamily="34" charset="0"/>
                          <a:ea typeface="Calibri"/>
                          <a:cs typeface="Arial" panose="020B0604020202020204" pitchFamily="34" charset="0"/>
                        </a:rPr>
                        <a:t>1 </a:t>
                      </a:r>
                      <a:r>
                        <a:rPr lang="tr-TR" sz="1400" dirty="0" smtClean="0">
                          <a:latin typeface="Arial" panose="020B0604020202020204" pitchFamily="34" charset="0"/>
                          <a:ea typeface="Calibri"/>
                          <a:cs typeface="Arial" panose="020B0604020202020204" pitchFamily="34" charset="0"/>
                        </a:rPr>
                        <a:t>ç</a:t>
                      </a:r>
                      <a:r>
                        <a:rPr lang="en-US" sz="1400" dirty="0" err="1" smtClean="0">
                          <a:latin typeface="Arial" panose="020B0604020202020204" pitchFamily="34" charset="0"/>
                          <a:ea typeface="Calibri"/>
                          <a:cs typeface="Arial" panose="020B0604020202020204" pitchFamily="34" charset="0"/>
                        </a:rPr>
                        <a:t>alışma</a:t>
                      </a:r>
                      <a:endParaRPr lang="tr-TR" sz="1400" dirty="0">
                        <a:latin typeface="Arial" panose="020B0604020202020204" pitchFamily="34" charset="0"/>
                        <a:ea typeface="Calibri"/>
                        <a:cs typeface="Arial" panose="020B0604020202020204" pitchFamily="34" charset="0"/>
                      </a:endParaRPr>
                    </a:p>
                  </a:txBody>
                  <a:tcPr marL="0" marR="0" marT="0" marB="0"/>
                </a:tc>
                <a:extLst>
                  <a:ext uri="{0D108BD9-81ED-4DB2-BD59-A6C34878D82A}">
                    <a16:rowId xmlns:a16="http://schemas.microsoft.com/office/drawing/2014/main" xmlns="" val="10002"/>
                  </a:ext>
                </a:extLst>
              </a:tr>
              <a:tr h="1445728">
                <a:tc>
                  <a:txBody>
                    <a:bodyPr/>
                    <a:lstStyle/>
                    <a:p>
                      <a:pPr marR="111125">
                        <a:spcAft>
                          <a:spcPts val="0"/>
                        </a:spcAft>
                      </a:pPr>
                      <a:endParaRPr lang="tr-TR" sz="1400" dirty="0">
                        <a:latin typeface="Arial" panose="020B0604020202020204" pitchFamily="34" charset="0"/>
                        <a:ea typeface="Calibri"/>
                        <a:cs typeface="Arial" panose="020B0604020202020204" pitchFamily="34" charset="0"/>
                      </a:endParaRPr>
                    </a:p>
                    <a:p>
                      <a:pPr marR="111125">
                        <a:spcAft>
                          <a:spcPts val="0"/>
                        </a:spcAft>
                      </a:pPr>
                      <a:r>
                        <a:rPr lang="en-US" sz="1400" b="1" u="sng" dirty="0">
                          <a:latin typeface="Arial" panose="020B0604020202020204" pitchFamily="34" charset="0"/>
                          <a:ea typeface="Calibri"/>
                          <a:cs typeface="Arial" panose="020B0604020202020204" pitchFamily="34" charset="0"/>
                        </a:rPr>
                        <a:t>ÖZEL HEDEFLER </a:t>
                      </a:r>
                      <a:endParaRPr lang="tr-TR" sz="1400" dirty="0">
                        <a:latin typeface="Arial" panose="020B0604020202020204" pitchFamily="34" charset="0"/>
                        <a:ea typeface="Calibri"/>
                        <a:cs typeface="Arial" panose="020B0604020202020204" pitchFamily="34" charset="0"/>
                      </a:endParaRPr>
                    </a:p>
                    <a:p>
                      <a:pPr marR="111125">
                        <a:spcAft>
                          <a:spcPts val="0"/>
                        </a:spcAft>
                      </a:pPr>
                      <a:r>
                        <a:rPr lang="en-US" sz="1400" dirty="0" err="1" smtClean="0">
                          <a:latin typeface="Arial" panose="020B0604020202020204" pitchFamily="34" charset="0"/>
                          <a:ea typeface="Calibri"/>
                          <a:cs typeface="Arial" panose="020B0604020202020204" pitchFamily="34" charset="0"/>
                        </a:rPr>
                        <a:t>Kurum</a:t>
                      </a:r>
                      <a:r>
                        <a:rPr lang="tr-TR" sz="1400" dirty="0" smtClean="0">
                          <a:latin typeface="Arial" panose="020B0604020202020204" pitchFamily="34" charset="0"/>
                          <a:ea typeface="Calibri"/>
                          <a:cs typeface="Arial" panose="020B0604020202020204" pitchFamily="34" charset="0"/>
                        </a:rPr>
                        <a:t> t</a:t>
                      </a:r>
                      <a:r>
                        <a:rPr lang="en-US" sz="1400" dirty="0" err="1" smtClean="0">
                          <a:latin typeface="Arial" panose="020B0604020202020204" pitchFamily="34" charset="0"/>
                          <a:ea typeface="Calibri"/>
                          <a:cs typeface="Arial" panose="020B0604020202020204" pitchFamily="34" charset="0"/>
                        </a:rPr>
                        <a:t>arafından</a:t>
                      </a:r>
                      <a:endParaRPr lang="tr-TR" sz="1400" dirty="0">
                        <a:latin typeface="Arial" panose="020B0604020202020204" pitchFamily="34" charset="0"/>
                        <a:ea typeface="Calibri"/>
                        <a:cs typeface="Arial" panose="020B0604020202020204" pitchFamily="34" charset="0"/>
                      </a:endParaRPr>
                    </a:p>
                    <a:p>
                      <a:pPr marR="111125">
                        <a:spcAft>
                          <a:spcPts val="0"/>
                        </a:spcAft>
                      </a:pPr>
                      <a:r>
                        <a:rPr lang="en-US" sz="1400" dirty="0">
                          <a:latin typeface="Arial" panose="020B0604020202020204" pitchFamily="34" charset="0"/>
                          <a:ea typeface="Calibri"/>
                          <a:cs typeface="Arial" panose="020B0604020202020204" pitchFamily="34" charset="0"/>
                        </a:rPr>
                        <a:t>2 </a:t>
                      </a:r>
                      <a:r>
                        <a:rPr lang="tr-TR" sz="1400" dirty="0" smtClean="0">
                          <a:latin typeface="Arial" panose="020B0604020202020204" pitchFamily="34" charset="0"/>
                          <a:ea typeface="Calibri"/>
                          <a:cs typeface="Arial" panose="020B0604020202020204" pitchFamily="34" charset="0"/>
                        </a:rPr>
                        <a:t>h</a:t>
                      </a:r>
                      <a:r>
                        <a:rPr lang="en-US" sz="1400" dirty="0" err="1" smtClean="0">
                          <a:latin typeface="Arial" panose="020B0604020202020204" pitchFamily="34" charset="0"/>
                          <a:ea typeface="Calibri"/>
                          <a:cs typeface="Arial" panose="020B0604020202020204" pitchFamily="34" charset="0"/>
                        </a:rPr>
                        <a:t>edef</a:t>
                      </a:r>
                      <a:r>
                        <a:rPr lang="tr-TR" sz="1400" dirty="0" smtClean="0">
                          <a:latin typeface="Arial" panose="020B0604020202020204" pitchFamily="34" charset="0"/>
                          <a:ea typeface="Calibri"/>
                          <a:cs typeface="Arial" panose="020B0604020202020204" pitchFamily="34" charset="0"/>
                        </a:rPr>
                        <a:t> b</a:t>
                      </a:r>
                      <a:r>
                        <a:rPr lang="en-US" sz="1400" dirty="0" err="1" smtClean="0">
                          <a:latin typeface="Arial" panose="020B0604020202020204" pitchFamily="34" charset="0"/>
                          <a:ea typeface="Calibri"/>
                          <a:cs typeface="Arial" panose="020B0604020202020204" pitchFamily="34" charset="0"/>
                        </a:rPr>
                        <a:t>elirlen</a:t>
                      </a:r>
                      <a:r>
                        <a:rPr lang="tr-TR" sz="1400" dirty="0" smtClean="0">
                          <a:latin typeface="Arial" panose="020B0604020202020204" pitchFamily="34" charset="0"/>
                          <a:ea typeface="Calibri"/>
                          <a:cs typeface="Arial" panose="020B0604020202020204" pitchFamily="34" charset="0"/>
                        </a:rPr>
                        <a:t>ir</a:t>
                      </a:r>
                      <a:endParaRPr lang="tr-TR" sz="1400" dirty="0">
                        <a:latin typeface="Arial" panose="020B0604020202020204" pitchFamily="34" charset="0"/>
                        <a:ea typeface="Calibri"/>
                        <a:cs typeface="Arial" panose="020B0604020202020204" pitchFamily="34" charset="0"/>
                      </a:endParaRPr>
                    </a:p>
                  </a:txBody>
                  <a:tcPr marL="0" marR="0" marT="0" marB="0"/>
                </a:tc>
                <a:tc>
                  <a:txBody>
                    <a:bodyPr/>
                    <a:lstStyle/>
                    <a:p>
                      <a:pPr marR="295275">
                        <a:spcAft>
                          <a:spcPts val="0"/>
                        </a:spcAft>
                      </a:pPr>
                      <a:endParaRPr lang="en-US" sz="1400" dirty="0">
                        <a:latin typeface="Arial" panose="020B0604020202020204" pitchFamily="34" charset="0"/>
                        <a:ea typeface="Calibri"/>
                        <a:cs typeface="Arial" panose="020B0604020202020204" pitchFamily="34" charset="0"/>
                      </a:endParaRPr>
                    </a:p>
                    <a:p>
                      <a:pPr marR="295275">
                        <a:spcAft>
                          <a:spcPts val="0"/>
                        </a:spcAft>
                      </a:pPr>
                      <a:r>
                        <a:rPr lang="en-US" sz="1400" dirty="0">
                          <a:latin typeface="Arial" panose="020B0604020202020204" pitchFamily="34" charset="0"/>
                          <a:ea typeface="Calibri"/>
                          <a:cs typeface="Arial" panose="020B0604020202020204" pitchFamily="34" charset="0"/>
                        </a:rPr>
                        <a:t>Her </a:t>
                      </a:r>
                      <a:r>
                        <a:rPr lang="tr-TR" sz="1400" dirty="0" smtClean="0">
                          <a:latin typeface="Arial" panose="020B0604020202020204" pitchFamily="34" charset="0"/>
                          <a:ea typeface="Calibri"/>
                          <a:cs typeface="Arial" panose="020B0604020202020204" pitchFamily="34" charset="0"/>
                        </a:rPr>
                        <a:t>b</a:t>
                      </a:r>
                      <a:r>
                        <a:rPr lang="en-US" sz="1400" dirty="0" err="1" smtClean="0">
                          <a:latin typeface="Arial" panose="020B0604020202020204" pitchFamily="34" charset="0"/>
                          <a:ea typeface="Calibri"/>
                          <a:cs typeface="Arial" panose="020B0604020202020204" pitchFamily="34" charset="0"/>
                        </a:rPr>
                        <a:t>ir</a:t>
                      </a:r>
                      <a:r>
                        <a:rPr lang="tr-TR" sz="1400" dirty="0" smtClean="0">
                          <a:latin typeface="Arial" panose="020B0604020202020204" pitchFamily="34" charset="0"/>
                          <a:ea typeface="Calibri"/>
                          <a:cs typeface="Arial" panose="020B0604020202020204" pitchFamily="34" charset="0"/>
                        </a:rPr>
                        <a:t> h</a:t>
                      </a:r>
                      <a:r>
                        <a:rPr lang="en-US" sz="1400" dirty="0" err="1" smtClean="0">
                          <a:latin typeface="Arial" panose="020B0604020202020204" pitchFamily="34" charset="0"/>
                          <a:ea typeface="Calibri"/>
                          <a:cs typeface="Arial" panose="020B0604020202020204" pitchFamily="34" charset="0"/>
                        </a:rPr>
                        <a:t>edef</a:t>
                      </a:r>
                      <a:r>
                        <a:rPr lang="tr-TR" sz="1400" dirty="0" smtClean="0">
                          <a:latin typeface="Arial" panose="020B0604020202020204" pitchFamily="34" charset="0"/>
                          <a:ea typeface="Calibri"/>
                          <a:cs typeface="Arial" panose="020B0604020202020204" pitchFamily="34" charset="0"/>
                        </a:rPr>
                        <a:t> i</a:t>
                      </a:r>
                      <a:r>
                        <a:rPr lang="en-US" sz="1400" dirty="0" err="1" smtClean="0">
                          <a:latin typeface="Arial" panose="020B0604020202020204" pitchFamily="34" charset="0"/>
                          <a:ea typeface="Calibri"/>
                          <a:cs typeface="Arial" panose="020B0604020202020204" pitchFamily="34" charset="0"/>
                        </a:rPr>
                        <a:t>çin</a:t>
                      </a:r>
                      <a:endParaRPr lang="tr-TR" sz="1400" dirty="0">
                        <a:latin typeface="Arial" panose="020B0604020202020204" pitchFamily="34" charset="0"/>
                        <a:ea typeface="Calibri"/>
                        <a:cs typeface="Arial" panose="020B0604020202020204" pitchFamily="34" charset="0"/>
                      </a:endParaRPr>
                    </a:p>
                    <a:p>
                      <a:pPr marR="295275">
                        <a:spcAft>
                          <a:spcPts val="0"/>
                        </a:spcAft>
                      </a:pPr>
                      <a:r>
                        <a:rPr lang="en-US" sz="1400" dirty="0" err="1" smtClean="0">
                          <a:latin typeface="Arial" panose="020B0604020202020204" pitchFamily="34" charset="0"/>
                          <a:ea typeface="Calibri"/>
                          <a:cs typeface="Arial" panose="020B0604020202020204" pitchFamily="34" charset="0"/>
                        </a:rPr>
                        <a:t>Düzey</a:t>
                      </a:r>
                      <a:r>
                        <a:rPr lang="tr-TR" sz="1400" dirty="0" smtClean="0">
                          <a:latin typeface="Arial" panose="020B0604020202020204" pitchFamily="34" charset="0"/>
                          <a:ea typeface="Calibri"/>
                          <a:cs typeface="Arial" panose="020B0604020202020204" pitchFamily="34" charset="0"/>
                        </a:rPr>
                        <a:t> </a:t>
                      </a:r>
                      <a:r>
                        <a:rPr lang="en-US" sz="1400" dirty="0" smtClean="0">
                          <a:latin typeface="Arial" panose="020B0604020202020204" pitchFamily="34" charset="0"/>
                          <a:ea typeface="Calibri"/>
                          <a:cs typeface="Arial" panose="020B0604020202020204" pitchFamily="34" charset="0"/>
                        </a:rPr>
                        <a:t>1 </a:t>
                      </a:r>
                      <a:r>
                        <a:rPr lang="tr-TR" sz="1400" dirty="0" smtClean="0">
                          <a:latin typeface="Arial" panose="020B0604020202020204" pitchFamily="34" charset="0"/>
                          <a:ea typeface="Calibri"/>
                          <a:cs typeface="Arial" panose="020B0604020202020204" pitchFamily="34" charset="0"/>
                        </a:rPr>
                        <a:t>f</a:t>
                      </a:r>
                      <a:r>
                        <a:rPr lang="en-US" sz="1400" dirty="0" err="1" smtClean="0">
                          <a:latin typeface="Arial" panose="020B0604020202020204" pitchFamily="34" charset="0"/>
                          <a:ea typeface="Calibri"/>
                          <a:cs typeface="Arial" panose="020B0604020202020204" pitchFamily="34" charset="0"/>
                        </a:rPr>
                        <a:t>aaliyet</a:t>
                      </a:r>
                      <a:r>
                        <a:rPr lang="tr-TR" sz="1400" dirty="0" smtClean="0">
                          <a:latin typeface="Arial" panose="020B0604020202020204" pitchFamily="34" charset="0"/>
                          <a:ea typeface="Calibri"/>
                          <a:cs typeface="Arial" panose="020B0604020202020204" pitchFamily="34" charset="0"/>
                        </a:rPr>
                        <a:t> g</a:t>
                      </a:r>
                      <a:r>
                        <a:rPr lang="en-US" sz="1400" dirty="0" err="1" smtClean="0">
                          <a:latin typeface="Arial" panose="020B0604020202020204" pitchFamily="34" charset="0"/>
                          <a:ea typeface="Calibri"/>
                          <a:cs typeface="Arial" panose="020B0604020202020204" pitchFamily="34" charset="0"/>
                        </a:rPr>
                        <a:t>rubundan</a:t>
                      </a:r>
                      <a:r>
                        <a:rPr lang="tr-TR" sz="1400" dirty="0" smtClean="0">
                          <a:latin typeface="Arial" panose="020B0604020202020204" pitchFamily="34" charset="0"/>
                          <a:ea typeface="Calibri"/>
                          <a:cs typeface="Arial" panose="020B0604020202020204" pitchFamily="34" charset="0"/>
                        </a:rPr>
                        <a:t> b</a:t>
                      </a:r>
                      <a:r>
                        <a:rPr lang="en-US" sz="1400" dirty="0" err="1" smtClean="0">
                          <a:latin typeface="Arial" panose="020B0604020202020204" pitchFamily="34" charset="0"/>
                          <a:ea typeface="Calibri"/>
                          <a:cs typeface="Arial" panose="020B0604020202020204" pitchFamily="34" charset="0"/>
                        </a:rPr>
                        <a:t>irbirinden</a:t>
                      </a:r>
                      <a:r>
                        <a:rPr lang="tr-TR" sz="1400" dirty="0" smtClean="0">
                          <a:latin typeface="Arial" panose="020B0604020202020204" pitchFamily="34" charset="0"/>
                          <a:ea typeface="Calibri"/>
                          <a:cs typeface="Arial" panose="020B0604020202020204" pitchFamily="34" charset="0"/>
                        </a:rPr>
                        <a:t> f</a:t>
                      </a:r>
                      <a:r>
                        <a:rPr lang="en-US" sz="1400" dirty="0" err="1" smtClean="0">
                          <a:latin typeface="Arial" panose="020B0604020202020204" pitchFamily="34" charset="0"/>
                          <a:ea typeface="Calibri"/>
                          <a:cs typeface="Arial" panose="020B0604020202020204" pitchFamily="34" charset="0"/>
                        </a:rPr>
                        <a:t>arklı</a:t>
                      </a:r>
                      <a:r>
                        <a:rPr lang="tr-TR" sz="1400" baseline="0" dirty="0" smtClean="0">
                          <a:latin typeface="Arial" panose="020B0604020202020204" pitchFamily="34" charset="0"/>
                          <a:ea typeface="Calibri"/>
                          <a:cs typeface="Arial" panose="020B0604020202020204" pitchFamily="34" charset="0"/>
                        </a:rPr>
                        <a:t> </a:t>
                      </a:r>
                      <a:r>
                        <a:rPr lang="tr-TR" sz="1400" baseline="0" dirty="0" err="1" smtClean="0">
                          <a:latin typeface="Arial" panose="020B0604020202020204" pitchFamily="34" charset="0"/>
                          <a:ea typeface="Calibri"/>
                          <a:cs typeface="Arial" panose="020B0604020202020204" pitchFamily="34" charset="0"/>
                        </a:rPr>
                        <a:t>tü</a:t>
                      </a:r>
                      <a:r>
                        <a:rPr lang="en-US" sz="1400" dirty="0" err="1" smtClean="0">
                          <a:latin typeface="Arial" panose="020B0604020202020204" pitchFamily="34" charset="0"/>
                          <a:ea typeface="Calibri"/>
                          <a:cs typeface="Arial" panose="020B0604020202020204" pitchFamily="34" charset="0"/>
                        </a:rPr>
                        <a:t>rde</a:t>
                      </a:r>
                      <a:r>
                        <a:rPr lang="tr-TR" sz="1400" dirty="0" smtClean="0">
                          <a:latin typeface="Arial" panose="020B0604020202020204" pitchFamily="34" charset="0"/>
                          <a:ea typeface="Calibri"/>
                          <a:cs typeface="Arial" panose="020B0604020202020204" pitchFamily="34" charset="0"/>
                        </a:rPr>
                        <a:t> e</a:t>
                      </a:r>
                      <a:r>
                        <a:rPr lang="en-US" sz="1400" dirty="0" smtClean="0">
                          <a:latin typeface="Arial" panose="020B0604020202020204" pitchFamily="34" charset="0"/>
                          <a:ea typeface="Calibri"/>
                          <a:cs typeface="Arial" panose="020B0604020202020204" pitchFamily="34" charset="0"/>
                        </a:rPr>
                        <a:t>n</a:t>
                      </a:r>
                      <a:r>
                        <a:rPr lang="tr-TR" sz="1400" dirty="0" smtClean="0">
                          <a:latin typeface="Arial" panose="020B0604020202020204" pitchFamily="34" charset="0"/>
                          <a:ea typeface="Calibri"/>
                          <a:cs typeface="Arial" panose="020B0604020202020204" pitchFamily="34" charset="0"/>
                        </a:rPr>
                        <a:t> a</a:t>
                      </a:r>
                      <a:r>
                        <a:rPr lang="en-US" sz="1400" dirty="0" smtClean="0">
                          <a:latin typeface="Arial" panose="020B0604020202020204" pitchFamily="34" charset="0"/>
                          <a:ea typeface="Calibri"/>
                          <a:cs typeface="Arial" panose="020B0604020202020204" pitchFamily="34" charset="0"/>
                        </a:rPr>
                        <a:t>z </a:t>
                      </a:r>
                      <a:r>
                        <a:rPr lang="en-US" sz="1400" dirty="0">
                          <a:latin typeface="Arial" panose="020B0604020202020204" pitchFamily="34" charset="0"/>
                          <a:ea typeface="Calibri"/>
                          <a:cs typeface="Arial" panose="020B0604020202020204" pitchFamily="34" charset="0"/>
                        </a:rPr>
                        <a:t>2 </a:t>
                      </a:r>
                      <a:r>
                        <a:rPr lang="tr-TR" sz="1400" dirty="0" smtClean="0">
                          <a:latin typeface="Arial" panose="020B0604020202020204" pitchFamily="34" charset="0"/>
                          <a:ea typeface="Calibri"/>
                          <a:cs typeface="Arial" panose="020B0604020202020204" pitchFamily="34" charset="0"/>
                        </a:rPr>
                        <a:t>ç</a:t>
                      </a:r>
                      <a:r>
                        <a:rPr lang="en-US" sz="1400" dirty="0" err="1" smtClean="0">
                          <a:latin typeface="Arial" panose="020B0604020202020204" pitchFamily="34" charset="0"/>
                          <a:ea typeface="Calibri"/>
                          <a:cs typeface="Arial" panose="020B0604020202020204" pitchFamily="34" charset="0"/>
                        </a:rPr>
                        <a:t>alışma</a:t>
                      </a:r>
                      <a:endParaRPr lang="tr-TR" sz="1400" dirty="0">
                        <a:latin typeface="Arial" panose="020B0604020202020204" pitchFamily="34" charset="0"/>
                        <a:ea typeface="Calibri"/>
                        <a:cs typeface="Arial" panose="020B0604020202020204" pitchFamily="34" charset="0"/>
                      </a:endParaRPr>
                    </a:p>
                  </a:txBody>
                  <a:tcPr marL="0" marR="0" marT="0" marB="0"/>
                </a:tc>
                <a:tc>
                  <a:txBody>
                    <a:bodyPr/>
                    <a:lstStyle/>
                    <a:p>
                      <a:pPr marR="237490">
                        <a:spcAft>
                          <a:spcPts val="0"/>
                        </a:spcAft>
                      </a:pPr>
                      <a:endParaRPr lang="en-US" sz="1400" dirty="0">
                        <a:latin typeface="Arial" panose="020B0604020202020204" pitchFamily="34" charset="0"/>
                        <a:ea typeface="Calibri"/>
                        <a:cs typeface="Arial" panose="020B0604020202020204" pitchFamily="34" charset="0"/>
                      </a:endParaRPr>
                    </a:p>
                    <a:p>
                      <a:pPr marR="237490">
                        <a:spcAft>
                          <a:spcPts val="0"/>
                        </a:spcAft>
                      </a:pPr>
                      <a:r>
                        <a:rPr lang="en-US" sz="1400" dirty="0">
                          <a:latin typeface="Arial" panose="020B0604020202020204" pitchFamily="34" charset="0"/>
                          <a:ea typeface="Calibri"/>
                          <a:cs typeface="Arial" panose="020B0604020202020204" pitchFamily="34" charset="0"/>
                        </a:rPr>
                        <a:t>Her </a:t>
                      </a:r>
                      <a:r>
                        <a:rPr lang="tr-TR" sz="1400" dirty="0" smtClean="0">
                          <a:latin typeface="Arial" panose="020B0604020202020204" pitchFamily="34" charset="0"/>
                          <a:ea typeface="Calibri"/>
                          <a:cs typeface="Arial" panose="020B0604020202020204" pitchFamily="34" charset="0"/>
                        </a:rPr>
                        <a:t>b</a:t>
                      </a:r>
                      <a:r>
                        <a:rPr lang="en-US" sz="1400" dirty="0" err="1" smtClean="0">
                          <a:latin typeface="Arial" panose="020B0604020202020204" pitchFamily="34" charset="0"/>
                          <a:ea typeface="Calibri"/>
                          <a:cs typeface="Arial" panose="020B0604020202020204" pitchFamily="34" charset="0"/>
                        </a:rPr>
                        <a:t>ir</a:t>
                      </a:r>
                      <a:r>
                        <a:rPr lang="tr-TR" sz="1400" dirty="0" smtClean="0">
                          <a:latin typeface="Arial" panose="020B0604020202020204" pitchFamily="34" charset="0"/>
                          <a:ea typeface="Calibri"/>
                          <a:cs typeface="Arial" panose="020B0604020202020204" pitchFamily="34" charset="0"/>
                        </a:rPr>
                        <a:t> h</a:t>
                      </a:r>
                      <a:r>
                        <a:rPr lang="en-US" sz="1400" dirty="0" err="1" smtClean="0">
                          <a:latin typeface="Arial" panose="020B0604020202020204" pitchFamily="34" charset="0"/>
                          <a:ea typeface="Calibri"/>
                          <a:cs typeface="Arial" panose="020B0604020202020204" pitchFamily="34" charset="0"/>
                        </a:rPr>
                        <a:t>edef</a:t>
                      </a:r>
                      <a:r>
                        <a:rPr lang="tr-TR" sz="1400" dirty="0" smtClean="0">
                          <a:latin typeface="Arial" panose="020B0604020202020204" pitchFamily="34" charset="0"/>
                          <a:ea typeface="Calibri"/>
                          <a:cs typeface="Arial" panose="020B0604020202020204" pitchFamily="34" charset="0"/>
                        </a:rPr>
                        <a:t> i</a:t>
                      </a:r>
                      <a:r>
                        <a:rPr lang="en-US" sz="1400" dirty="0" err="1" smtClean="0">
                          <a:latin typeface="Arial" panose="020B0604020202020204" pitchFamily="34" charset="0"/>
                          <a:ea typeface="Calibri"/>
                          <a:cs typeface="Arial" panose="020B0604020202020204" pitchFamily="34" charset="0"/>
                        </a:rPr>
                        <a:t>çin</a:t>
                      </a:r>
                      <a:endParaRPr lang="tr-TR" sz="1400" dirty="0">
                        <a:latin typeface="Arial" panose="020B0604020202020204" pitchFamily="34" charset="0"/>
                        <a:ea typeface="Calibri"/>
                        <a:cs typeface="Arial" panose="020B0604020202020204" pitchFamily="34" charset="0"/>
                      </a:endParaRPr>
                    </a:p>
                    <a:p>
                      <a:pPr marR="237490">
                        <a:spcAft>
                          <a:spcPts val="0"/>
                        </a:spcAft>
                      </a:pPr>
                      <a:r>
                        <a:rPr lang="en-US" sz="1400" dirty="0">
                          <a:latin typeface="Arial" panose="020B0604020202020204" pitchFamily="34" charset="0"/>
                          <a:ea typeface="Calibri"/>
                          <a:cs typeface="Arial" panose="020B0604020202020204" pitchFamily="34" charset="0"/>
                        </a:rPr>
                        <a:t>Düzey1 </a:t>
                      </a:r>
                      <a:r>
                        <a:rPr lang="tr-TR" sz="1400" dirty="0" smtClean="0">
                          <a:latin typeface="Arial" panose="020B0604020202020204" pitchFamily="34" charset="0"/>
                          <a:ea typeface="Calibri"/>
                          <a:cs typeface="Arial" panose="020B0604020202020204" pitchFamily="34" charset="0"/>
                        </a:rPr>
                        <a:t>f</a:t>
                      </a:r>
                      <a:r>
                        <a:rPr lang="en-US" sz="1400" dirty="0" err="1" smtClean="0">
                          <a:latin typeface="Arial" panose="020B0604020202020204" pitchFamily="34" charset="0"/>
                          <a:ea typeface="Calibri"/>
                          <a:cs typeface="Arial" panose="020B0604020202020204" pitchFamily="34" charset="0"/>
                        </a:rPr>
                        <a:t>aaliyet</a:t>
                      </a:r>
                      <a:r>
                        <a:rPr lang="tr-TR" sz="1400" dirty="0" smtClean="0">
                          <a:latin typeface="Arial" panose="020B0604020202020204" pitchFamily="34" charset="0"/>
                          <a:ea typeface="Calibri"/>
                          <a:cs typeface="Arial" panose="020B0604020202020204" pitchFamily="34" charset="0"/>
                        </a:rPr>
                        <a:t> g</a:t>
                      </a:r>
                      <a:r>
                        <a:rPr lang="en-US" sz="1400" dirty="0" err="1" smtClean="0">
                          <a:latin typeface="Arial" panose="020B0604020202020204" pitchFamily="34" charset="0"/>
                          <a:ea typeface="Calibri"/>
                          <a:cs typeface="Arial" panose="020B0604020202020204" pitchFamily="34" charset="0"/>
                        </a:rPr>
                        <a:t>rubundan</a:t>
                      </a:r>
                      <a:r>
                        <a:rPr lang="tr-TR" sz="1400" dirty="0" smtClean="0">
                          <a:latin typeface="Arial" panose="020B0604020202020204" pitchFamily="34" charset="0"/>
                          <a:ea typeface="Calibri"/>
                          <a:cs typeface="Arial" panose="020B0604020202020204" pitchFamily="34" charset="0"/>
                        </a:rPr>
                        <a:t> b</a:t>
                      </a:r>
                      <a:r>
                        <a:rPr lang="en-US" sz="1400" dirty="0" err="1" smtClean="0">
                          <a:latin typeface="Arial" panose="020B0604020202020204" pitchFamily="34" charset="0"/>
                          <a:ea typeface="Calibri"/>
                          <a:cs typeface="Arial" panose="020B0604020202020204" pitchFamily="34" charset="0"/>
                        </a:rPr>
                        <a:t>irbirinden</a:t>
                      </a:r>
                      <a:r>
                        <a:rPr lang="tr-TR" sz="1400" dirty="0" smtClean="0">
                          <a:latin typeface="Arial" panose="020B0604020202020204" pitchFamily="34" charset="0"/>
                          <a:ea typeface="Calibri"/>
                          <a:cs typeface="Arial" panose="020B0604020202020204" pitchFamily="34" charset="0"/>
                        </a:rPr>
                        <a:t> f</a:t>
                      </a:r>
                      <a:r>
                        <a:rPr lang="en-US" sz="1400" dirty="0" err="1" smtClean="0">
                          <a:latin typeface="Arial" panose="020B0604020202020204" pitchFamily="34" charset="0"/>
                          <a:ea typeface="Calibri"/>
                          <a:cs typeface="Arial" panose="020B0604020202020204" pitchFamily="34" charset="0"/>
                        </a:rPr>
                        <a:t>arklı</a:t>
                      </a:r>
                      <a:r>
                        <a:rPr lang="tr-TR" sz="1400" dirty="0" smtClean="0">
                          <a:latin typeface="Arial" panose="020B0604020202020204" pitchFamily="34" charset="0"/>
                          <a:ea typeface="Calibri"/>
                          <a:cs typeface="Arial" panose="020B0604020202020204" pitchFamily="34" charset="0"/>
                        </a:rPr>
                        <a:t> t</a:t>
                      </a:r>
                      <a:r>
                        <a:rPr lang="en-US" sz="1400" dirty="0" err="1" smtClean="0">
                          <a:latin typeface="Arial" panose="020B0604020202020204" pitchFamily="34" charset="0"/>
                          <a:ea typeface="Calibri"/>
                          <a:cs typeface="Arial" panose="020B0604020202020204" pitchFamily="34" charset="0"/>
                        </a:rPr>
                        <a:t>ürd</a:t>
                      </a:r>
                      <a:r>
                        <a:rPr lang="tr-TR" sz="1400" dirty="0" smtClean="0">
                          <a:latin typeface="Arial" panose="020B0604020202020204" pitchFamily="34" charset="0"/>
                          <a:ea typeface="Calibri"/>
                          <a:cs typeface="Arial" panose="020B0604020202020204" pitchFamily="34" charset="0"/>
                        </a:rPr>
                        <a:t>e e</a:t>
                      </a:r>
                      <a:r>
                        <a:rPr lang="en-US" sz="1400" dirty="0" smtClean="0">
                          <a:latin typeface="Arial" panose="020B0604020202020204" pitchFamily="34" charset="0"/>
                          <a:ea typeface="Calibri"/>
                          <a:cs typeface="Arial" panose="020B0604020202020204" pitchFamily="34" charset="0"/>
                        </a:rPr>
                        <a:t>n</a:t>
                      </a:r>
                      <a:r>
                        <a:rPr lang="tr-TR" sz="1400" dirty="0" smtClean="0">
                          <a:latin typeface="Arial" panose="020B0604020202020204" pitchFamily="34" charset="0"/>
                          <a:ea typeface="Calibri"/>
                          <a:cs typeface="Arial" panose="020B0604020202020204" pitchFamily="34" charset="0"/>
                        </a:rPr>
                        <a:t> a</a:t>
                      </a:r>
                      <a:r>
                        <a:rPr lang="en-US" sz="1400" dirty="0" smtClean="0">
                          <a:latin typeface="Arial" panose="020B0604020202020204" pitchFamily="34" charset="0"/>
                          <a:ea typeface="Calibri"/>
                          <a:cs typeface="Arial" panose="020B0604020202020204" pitchFamily="34" charset="0"/>
                        </a:rPr>
                        <a:t>z </a:t>
                      </a:r>
                      <a:r>
                        <a:rPr lang="en-US" sz="1400" dirty="0">
                          <a:latin typeface="Arial" panose="020B0604020202020204" pitchFamily="34" charset="0"/>
                          <a:ea typeface="Calibri"/>
                          <a:cs typeface="Arial" panose="020B0604020202020204" pitchFamily="34" charset="0"/>
                        </a:rPr>
                        <a:t>2 </a:t>
                      </a:r>
                      <a:r>
                        <a:rPr lang="tr-TR" sz="1400" dirty="0" smtClean="0">
                          <a:latin typeface="Arial" panose="020B0604020202020204" pitchFamily="34" charset="0"/>
                          <a:ea typeface="Calibri"/>
                          <a:cs typeface="Arial" panose="020B0604020202020204" pitchFamily="34" charset="0"/>
                        </a:rPr>
                        <a:t>ç</a:t>
                      </a:r>
                      <a:r>
                        <a:rPr lang="en-US" sz="1400" dirty="0" err="1" smtClean="0">
                          <a:latin typeface="Arial" panose="020B0604020202020204" pitchFamily="34" charset="0"/>
                          <a:ea typeface="Calibri"/>
                          <a:cs typeface="Arial" panose="020B0604020202020204" pitchFamily="34" charset="0"/>
                        </a:rPr>
                        <a:t>alışma</a:t>
                      </a:r>
                      <a:endParaRPr lang="tr-TR" sz="1400" dirty="0">
                        <a:latin typeface="Arial" panose="020B0604020202020204" pitchFamily="34" charset="0"/>
                        <a:ea typeface="Calibri"/>
                        <a:cs typeface="Arial" panose="020B0604020202020204" pitchFamily="34" charset="0"/>
                      </a:endParaRPr>
                    </a:p>
                  </a:txBody>
                  <a:tcPr marL="0" marR="0" marT="0" marB="0"/>
                </a:tc>
                <a:tc>
                  <a:txBody>
                    <a:bodyPr/>
                    <a:lstStyle/>
                    <a:p>
                      <a:pPr marR="552450">
                        <a:spcAft>
                          <a:spcPts val="0"/>
                        </a:spcAft>
                      </a:pPr>
                      <a:endParaRPr lang="en-US" sz="1400" dirty="0">
                        <a:latin typeface="Arial" panose="020B0604020202020204" pitchFamily="34" charset="0"/>
                        <a:ea typeface="Calibri"/>
                        <a:cs typeface="Arial" panose="020B0604020202020204" pitchFamily="34" charset="0"/>
                      </a:endParaRPr>
                    </a:p>
                    <a:p>
                      <a:pPr marR="552450">
                        <a:spcAft>
                          <a:spcPts val="0"/>
                        </a:spcAft>
                      </a:pPr>
                      <a:r>
                        <a:rPr lang="en-US" sz="1400" dirty="0">
                          <a:latin typeface="Arial" panose="020B0604020202020204" pitchFamily="34" charset="0"/>
                          <a:ea typeface="Calibri"/>
                          <a:cs typeface="Arial" panose="020B0604020202020204" pitchFamily="34" charset="0"/>
                        </a:rPr>
                        <a:t>Her </a:t>
                      </a:r>
                      <a:r>
                        <a:rPr lang="tr-TR" sz="1400" dirty="0" smtClean="0">
                          <a:latin typeface="Arial" panose="020B0604020202020204" pitchFamily="34" charset="0"/>
                          <a:ea typeface="Calibri"/>
                          <a:cs typeface="Arial" panose="020B0604020202020204" pitchFamily="34" charset="0"/>
                        </a:rPr>
                        <a:t>b</a:t>
                      </a:r>
                      <a:r>
                        <a:rPr lang="en-US" sz="1400" dirty="0" err="1" smtClean="0">
                          <a:latin typeface="Arial" panose="020B0604020202020204" pitchFamily="34" charset="0"/>
                          <a:ea typeface="Calibri"/>
                          <a:cs typeface="Arial" panose="020B0604020202020204" pitchFamily="34" charset="0"/>
                        </a:rPr>
                        <a:t>ir</a:t>
                      </a:r>
                      <a:r>
                        <a:rPr lang="tr-TR" sz="1400" dirty="0" smtClean="0">
                          <a:latin typeface="Arial" panose="020B0604020202020204" pitchFamily="34" charset="0"/>
                          <a:ea typeface="Calibri"/>
                          <a:cs typeface="Arial" panose="020B0604020202020204" pitchFamily="34" charset="0"/>
                        </a:rPr>
                        <a:t> h</a:t>
                      </a:r>
                      <a:r>
                        <a:rPr lang="en-US" sz="1400" dirty="0" err="1" smtClean="0">
                          <a:latin typeface="Arial" panose="020B0604020202020204" pitchFamily="34" charset="0"/>
                          <a:ea typeface="Calibri"/>
                          <a:cs typeface="Arial" panose="020B0604020202020204" pitchFamily="34" charset="0"/>
                        </a:rPr>
                        <a:t>edef</a:t>
                      </a:r>
                      <a:r>
                        <a:rPr lang="tr-TR" sz="1400" dirty="0" smtClean="0">
                          <a:latin typeface="Arial" panose="020B0604020202020204" pitchFamily="34" charset="0"/>
                          <a:ea typeface="Calibri"/>
                          <a:cs typeface="Arial" panose="020B0604020202020204" pitchFamily="34" charset="0"/>
                        </a:rPr>
                        <a:t> i</a:t>
                      </a:r>
                      <a:r>
                        <a:rPr lang="en-US" sz="1400" dirty="0" err="1" smtClean="0">
                          <a:latin typeface="Arial" panose="020B0604020202020204" pitchFamily="34" charset="0"/>
                          <a:ea typeface="Calibri"/>
                          <a:cs typeface="Arial" panose="020B0604020202020204" pitchFamily="34" charset="0"/>
                        </a:rPr>
                        <a:t>çin</a:t>
                      </a:r>
                      <a:endParaRPr lang="tr-TR" sz="1400" dirty="0">
                        <a:latin typeface="Arial" panose="020B0604020202020204" pitchFamily="34" charset="0"/>
                        <a:ea typeface="Calibri"/>
                        <a:cs typeface="Arial" panose="020B0604020202020204" pitchFamily="34" charset="0"/>
                      </a:endParaRPr>
                    </a:p>
                    <a:p>
                      <a:pPr marR="552450">
                        <a:spcAft>
                          <a:spcPts val="0"/>
                        </a:spcAft>
                      </a:pPr>
                      <a:r>
                        <a:rPr lang="en-US" sz="1400" dirty="0">
                          <a:latin typeface="Arial" panose="020B0604020202020204" pitchFamily="34" charset="0"/>
                          <a:ea typeface="Calibri"/>
                          <a:cs typeface="Arial" panose="020B0604020202020204" pitchFamily="34" charset="0"/>
                        </a:rPr>
                        <a:t>Düzey1 </a:t>
                      </a:r>
                      <a:r>
                        <a:rPr lang="tr-TR" sz="1400" dirty="0" smtClean="0">
                          <a:latin typeface="Arial" panose="020B0604020202020204" pitchFamily="34" charset="0"/>
                          <a:ea typeface="Calibri"/>
                          <a:cs typeface="Arial" panose="020B0604020202020204" pitchFamily="34" charset="0"/>
                        </a:rPr>
                        <a:t>f</a:t>
                      </a:r>
                      <a:r>
                        <a:rPr lang="en-US" sz="1400" dirty="0" err="1" smtClean="0">
                          <a:latin typeface="Arial" panose="020B0604020202020204" pitchFamily="34" charset="0"/>
                          <a:ea typeface="Calibri"/>
                          <a:cs typeface="Arial" panose="020B0604020202020204" pitchFamily="34" charset="0"/>
                        </a:rPr>
                        <a:t>aaliyet</a:t>
                      </a:r>
                      <a:r>
                        <a:rPr lang="tr-TR" sz="1400" dirty="0" smtClean="0">
                          <a:latin typeface="Arial" panose="020B0604020202020204" pitchFamily="34" charset="0"/>
                          <a:ea typeface="Calibri"/>
                          <a:cs typeface="Arial" panose="020B0604020202020204" pitchFamily="34" charset="0"/>
                        </a:rPr>
                        <a:t> e</a:t>
                      </a:r>
                      <a:r>
                        <a:rPr lang="en-US" sz="1400" dirty="0" smtClean="0">
                          <a:latin typeface="Arial" panose="020B0604020202020204" pitchFamily="34" charset="0"/>
                          <a:ea typeface="Calibri"/>
                          <a:cs typeface="Arial" panose="020B0604020202020204" pitchFamily="34" charset="0"/>
                        </a:rPr>
                        <a:t>n</a:t>
                      </a:r>
                      <a:r>
                        <a:rPr lang="tr-TR" sz="1400" dirty="0" smtClean="0">
                          <a:latin typeface="Arial" panose="020B0604020202020204" pitchFamily="34" charset="0"/>
                          <a:ea typeface="Calibri"/>
                          <a:cs typeface="Arial" panose="020B0604020202020204" pitchFamily="34" charset="0"/>
                        </a:rPr>
                        <a:t> a</a:t>
                      </a:r>
                      <a:r>
                        <a:rPr lang="en-US" sz="1400" dirty="0" smtClean="0">
                          <a:latin typeface="Arial" panose="020B0604020202020204" pitchFamily="34" charset="0"/>
                          <a:ea typeface="Calibri"/>
                          <a:cs typeface="Arial" panose="020B0604020202020204" pitchFamily="34" charset="0"/>
                        </a:rPr>
                        <a:t>z 1</a:t>
                      </a:r>
                      <a:r>
                        <a:rPr lang="tr-TR" sz="1400" dirty="0" smtClean="0">
                          <a:latin typeface="Arial" panose="020B0604020202020204" pitchFamily="34" charset="0"/>
                          <a:ea typeface="Calibri"/>
                          <a:cs typeface="Arial" panose="020B0604020202020204" pitchFamily="34" charset="0"/>
                        </a:rPr>
                        <a:t> </a:t>
                      </a:r>
                      <a:r>
                        <a:rPr lang="en-US" sz="1400" dirty="0" smtClean="0">
                          <a:latin typeface="Arial" panose="020B0604020202020204" pitchFamily="34" charset="0"/>
                          <a:ea typeface="Calibri"/>
                          <a:cs typeface="Arial" panose="020B0604020202020204" pitchFamily="34" charset="0"/>
                        </a:rPr>
                        <a:t> </a:t>
                      </a:r>
                      <a:r>
                        <a:rPr lang="tr-TR" sz="1400" dirty="0" smtClean="0">
                          <a:latin typeface="Arial" panose="020B0604020202020204" pitchFamily="34" charset="0"/>
                          <a:ea typeface="Calibri"/>
                          <a:cs typeface="Arial" panose="020B0604020202020204" pitchFamily="34" charset="0"/>
                        </a:rPr>
                        <a:t>ç</a:t>
                      </a:r>
                      <a:r>
                        <a:rPr lang="en-US" sz="1400" dirty="0" err="1" smtClean="0">
                          <a:latin typeface="Arial" panose="020B0604020202020204" pitchFamily="34" charset="0"/>
                          <a:ea typeface="Calibri"/>
                          <a:cs typeface="Arial" panose="020B0604020202020204" pitchFamily="34" charset="0"/>
                        </a:rPr>
                        <a:t>alışma</a:t>
                      </a:r>
                      <a:endParaRPr lang="tr-TR" sz="1400" dirty="0">
                        <a:latin typeface="Arial" panose="020B0604020202020204" pitchFamily="34" charset="0"/>
                        <a:ea typeface="Calibri"/>
                        <a:cs typeface="Arial" panose="020B0604020202020204" pitchFamily="34" charset="0"/>
                      </a:endParaRPr>
                    </a:p>
                  </a:txBody>
                  <a:tcPr marL="0" marR="0" marT="0" marB="0"/>
                </a:tc>
                <a:extLst>
                  <a:ext uri="{0D108BD9-81ED-4DB2-BD59-A6C34878D82A}">
                    <a16:rowId xmlns:a16="http://schemas.microsoft.com/office/drawing/2014/main" xmlns="" val="10003"/>
                  </a:ext>
                </a:extLst>
              </a:tr>
            </a:tbl>
          </a:graphicData>
        </a:graphic>
      </p:graphicFrame>
      <p:sp>
        <p:nvSpPr>
          <p:cNvPr id="3" name="2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5" name="4 Dikdörtgen"/>
          <p:cNvSpPr/>
          <p:nvPr/>
        </p:nvSpPr>
        <p:spPr>
          <a:xfrm>
            <a:off x="2438399" y="522514"/>
            <a:ext cx="8592457" cy="369332"/>
          </a:xfrm>
          <a:prstGeom prst="rect">
            <a:avLst/>
          </a:prstGeom>
        </p:spPr>
        <p:txBody>
          <a:bodyPr wrap="square">
            <a:spAutoFit/>
          </a:bodyPr>
          <a:lstStyle/>
          <a:p>
            <a:r>
              <a:rPr lang="tr-TR" b="1" dirty="0" smtClean="0">
                <a:latin typeface="Calibri,Bold"/>
              </a:rPr>
              <a:t>Okul Öncesi Kurum, İlkokul, Ortaokul ve Ortaöğretim Kurumları</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xmlns="" id="{6F763F3C-7780-4FFB-A341-65BBCB63B795}"/>
              </a:ext>
            </a:extLst>
          </p:cNvPr>
          <p:cNvSpPr>
            <a:spLocks noGrp="1"/>
          </p:cNvSpPr>
          <p:nvPr>
            <p:ph idx="1"/>
          </p:nvPr>
        </p:nvSpPr>
        <p:spPr>
          <a:xfrm>
            <a:off x="1333501" y="990601"/>
            <a:ext cx="10029823" cy="5050762"/>
          </a:xfrm>
        </p:spPr>
        <p:txBody>
          <a:bodyPr>
            <a:normAutofit/>
          </a:bodyPr>
          <a:lstStyle/>
          <a:p>
            <a:pPr algn="just">
              <a:lnSpc>
                <a:spcPct val="150000"/>
              </a:lnSpc>
              <a:buFont typeface="Wingdings" panose="05000000000000000000" pitchFamily="2" charset="2"/>
              <a:buChar char="Ø"/>
            </a:pPr>
            <a:r>
              <a:rPr lang="tr-TR" sz="1800" b="0" i="0" u="none" strike="noStrike" baseline="0" dirty="0">
                <a:latin typeface="Arial" panose="020B0604020202020204" pitchFamily="34" charset="0"/>
                <a:cs typeface="Arial" panose="020B0604020202020204" pitchFamily="34" charset="0"/>
              </a:rPr>
              <a:t>Bazı öğrencilerin/sınıfların katıldığı Düzey 2 ve 3 Faaliyet yürütülmesi halinde bu faaliyetlere katılmayan öğrenciler için </a:t>
            </a:r>
            <a:r>
              <a:rPr lang="tr-TR" sz="1800" b="1" i="0" u="none" strike="noStrike" baseline="0" dirty="0">
                <a:latin typeface="Arial" panose="020B0604020202020204" pitchFamily="34" charset="0"/>
                <a:cs typeface="Arial" panose="020B0604020202020204" pitchFamily="34" charset="0"/>
              </a:rPr>
              <a:t>en az </a:t>
            </a:r>
            <a:r>
              <a:rPr lang="tr-TR" sz="1800" b="1" dirty="0">
                <a:latin typeface="Arial" panose="020B0604020202020204" pitchFamily="34" charset="0"/>
                <a:cs typeface="Arial" panose="020B0604020202020204" pitchFamily="34" charset="0"/>
              </a:rPr>
              <a:t>2</a:t>
            </a:r>
            <a:r>
              <a:rPr lang="tr-TR" sz="1800" b="1" i="0" u="none" strike="noStrike" baseline="0" dirty="0" smtClean="0">
                <a:latin typeface="Arial" panose="020B0604020202020204" pitchFamily="34" charset="0"/>
                <a:cs typeface="Arial" panose="020B0604020202020204" pitchFamily="34" charset="0"/>
              </a:rPr>
              <a:t> </a:t>
            </a:r>
            <a:r>
              <a:rPr lang="tr-TR" sz="1800" b="1" i="0" u="none" strike="noStrike" baseline="0" dirty="0">
                <a:latin typeface="Arial" panose="020B0604020202020204" pitchFamily="34" charset="0"/>
                <a:cs typeface="Arial" panose="020B0604020202020204" pitchFamily="34" charset="0"/>
              </a:rPr>
              <a:t>adet </a:t>
            </a:r>
            <a:r>
              <a:rPr lang="tr-TR" sz="1800" b="1" i="0" u="none" strike="noStrike" baseline="0" dirty="0" smtClean="0">
                <a:latin typeface="Arial" panose="020B0604020202020204" pitchFamily="34" charset="0"/>
                <a:cs typeface="Arial" panose="020B0604020202020204" pitchFamily="34" charset="0"/>
              </a:rPr>
              <a:t> </a:t>
            </a:r>
            <a:r>
              <a:rPr lang="tr-TR" sz="1800" b="0" i="0" u="none" strike="noStrike" baseline="0" dirty="0" smtClean="0">
                <a:latin typeface="Arial" panose="020B0604020202020204" pitchFamily="34" charset="0"/>
                <a:cs typeface="Arial" panose="020B0604020202020204" pitchFamily="34" charset="0"/>
              </a:rPr>
              <a:t>Düzey </a:t>
            </a:r>
            <a:r>
              <a:rPr lang="tr-TR" sz="1800" b="0" i="0" u="none" strike="noStrike" baseline="0" dirty="0">
                <a:latin typeface="Arial" panose="020B0604020202020204" pitchFamily="34" charset="0"/>
                <a:cs typeface="Arial" panose="020B0604020202020204" pitchFamily="34" charset="0"/>
              </a:rPr>
              <a:t>1 Faaliyet yürütülmesi </a:t>
            </a:r>
            <a:r>
              <a:rPr lang="tr-TR" sz="1800" b="0" i="0" u="none" strike="noStrike" baseline="0" dirty="0" smtClean="0">
                <a:latin typeface="Arial" panose="020B0604020202020204" pitchFamily="34" charset="0"/>
                <a:cs typeface="Arial" panose="020B0604020202020204" pitchFamily="34" charset="0"/>
              </a:rPr>
              <a:t>zorunludur.</a:t>
            </a:r>
          </a:p>
          <a:p>
            <a:pPr marL="0" indent="0" algn="just">
              <a:lnSpc>
                <a:spcPct val="150000"/>
              </a:lnSpc>
              <a:buNone/>
            </a:pPr>
            <a:endParaRPr lang="tr-TR" sz="1800" b="0" i="0" u="none" strike="noStrike" baseline="0"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sz="1800" b="0" i="0" u="none" strike="noStrike" baseline="0" dirty="0" smtClean="0">
                <a:latin typeface="Arial" panose="020B0604020202020204" pitchFamily="34" charset="0"/>
                <a:cs typeface="Arial" panose="020B0604020202020204" pitchFamily="34" charset="0"/>
              </a:rPr>
              <a:t>Bazı </a:t>
            </a:r>
            <a:r>
              <a:rPr lang="tr-TR" sz="1800" b="0" i="0" u="none" strike="noStrike" baseline="0" dirty="0">
                <a:latin typeface="Arial" panose="020B0604020202020204" pitchFamily="34" charset="0"/>
                <a:cs typeface="Arial" panose="020B0604020202020204" pitchFamily="34" charset="0"/>
              </a:rPr>
              <a:t>velilerin katıldığı Düzey 2 ve 3 Faaliyet yürütülmesi halinde bu faaliyetlere katılmayan veliler için </a:t>
            </a:r>
            <a:r>
              <a:rPr lang="tr-TR" sz="1800" b="1" i="0" u="none" strike="noStrike" baseline="0" dirty="0">
                <a:latin typeface="Arial" panose="020B0604020202020204" pitchFamily="34" charset="0"/>
                <a:cs typeface="Arial" panose="020B0604020202020204" pitchFamily="34" charset="0"/>
              </a:rPr>
              <a:t>en az </a:t>
            </a:r>
            <a:r>
              <a:rPr lang="tr-TR" sz="1800" b="1" dirty="0" smtClean="0">
                <a:latin typeface="Arial" panose="020B0604020202020204" pitchFamily="34" charset="0"/>
                <a:cs typeface="Arial" panose="020B0604020202020204" pitchFamily="34" charset="0"/>
              </a:rPr>
              <a:t>2 </a:t>
            </a:r>
            <a:r>
              <a:rPr lang="tr-TR" sz="1800" b="1" i="0" u="none" strike="noStrike" baseline="0" dirty="0" smtClean="0">
                <a:latin typeface="Arial" panose="020B0604020202020204" pitchFamily="34" charset="0"/>
                <a:cs typeface="Arial" panose="020B0604020202020204" pitchFamily="34" charset="0"/>
              </a:rPr>
              <a:t>adet  </a:t>
            </a:r>
            <a:r>
              <a:rPr lang="tr-TR" sz="1800" b="0" i="0" u="none" strike="noStrike" baseline="0" dirty="0">
                <a:latin typeface="Arial" panose="020B0604020202020204" pitchFamily="34" charset="0"/>
                <a:cs typeface="Arial" panose="020B0604020202020204" pitchFamily="34" charset="0"/>
              </a:rPr>
              <a:t>Düzey 1 Faaliyet yürütülmesi </a:t>
            </a:r>
            <a:r>
              <a:rPr lang="tr-TR" sz="1800" b="0" i="0" u="none" strike="noStrike" baseline="0" dirty="0" smtClean="0">
                <a:latin typeface="Arial" panose="020B0604020202020204" pitchFamily="34" charset="0"/>
                <a:cs typeface="Arial" panose="020B0604020202020204" pitchFamily="34" charset="0"/>
              </a:rPr>
              <a:t>zorunludur.</a:t>
            </a:r>
          </a:p>
          <a:p>
            <a:pPr marL="0" indent="0" algn="just">
              <a:lnSpc>
                <a:spcPct val="150000"/>
              </a:lnSpc>
              <a:buNone/>
            </a:pPr>
            <a:endParaRPr lang="tr-TR" sz="1800" b="0" i="0" u="none" strike="noStrike" baseline="0"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sz="1800" b="0" i="0" u="none" strike="noStrike" baseline="0" dirty="0" smtClean="0">
                <a:latin typeface="Arial" panose="020B0604020202020204" pitchFamily="34" charset="0"/>
                <a:cs typeface="Arial" panose="020B0604020202020204" pitchFamily="34" charset="0"/>
              </a:rPr>
              <a:t>Bazı </a:t>
            </a:r>
            <a:r>
              <a:rPr lang="tr-TR" sz="1800" b="0" i="0" u="none" strike="noStrike" baseline="0" dirty="0">
                <a:latin typeface="Arial" panose="020B0604020202020204" pitchFamily="34" charset="0"/>
                <a:cs typeface="Arial" panose="020B0604020202020204" pitchFamily="34" charset="0"/>
              </a:rPr>
              <a:t>öğretmenlerin katıldığı Düzey 2 ve 3 Faaliyet yürütülmesi halinde bu faaliyetlere katılmayan öğretmenler için </a:t>
            </a:r>
            <a:r>
              <a:rPr lang="tr-TR" sz="1800" b="1" i="0" u="none" strike="noStrike" baseline="0" dirty="0">
                <a:latin typeface="Arial" panose="020B0604020202020204" pitchFamily="34" charset="0"/>
                <a:cs typeface="Arial" panose="020B0604020202020204" pitchFamily="34" charset="0"/>
              </a:rPr>
              <a:t>en az </a:t>
            </a:r>
            <a:r>
              <a:rPr lang="tr-TR" sz="1800" b="1" dirty="0">
                <a:latin typeface="Arial" panose="020B0604020202020204" pitchFamily="34" charset="0"/>
                <a:cs typeface="Arial" panose="020B0604020202020204" pitchFamily="34" charset="0"/>
              </a:rPr>
              <a:t>1</a:t>
            </a:r>
            <a:r>
              <a:rPr lang="tr-TR" sz="1800" b="1" i="0" u="none" strike="noStrike" baseline="0" dirty="0" smtClean="0">
                <a:latin typeface="Arial" panose="020B0604020202020204" pitchFamily="34" charset="0"/>
                <a:cs typeface="Arial" panose="020B0604020202020204" pitchFamily="34" charset="0"/>
              </a:rPr>
              <a:t> </a:t>
            </a:r>
            <a:r>
              <a:rPr lang="tr-TR" sz="1800" b="1" i="0" u="none" strike="noStrike" baseline="0" dirty="0">
                <a:latin typeface="Arial" panose="020B0604020202020204" pitchFamily="34" charset="0"/>
                <a:cs typeface="Arial" panose="020B0604020202020204" pitchFamily="34" charset="0"/>
              </a:rPr>
              <a:t>adet </a:t>
            </a:r>
            <a:r>
              <a:rPr lang="tr-TR" sz="1800" b="1" i="0" u="none" strike="noStrike" baseline="0" dirty="0" smtClean="0">
                <a:latin typeface="Arial" panose="020B0604020202020204" pitchFamily="34" charset="0"/>
                <a:cs typeface="Arial" panose="020B0604020202020204" pitchFamily="34" charset="0"/>
              </a:rPr>
              <a:t> </a:t>
            </a:r>
            <a:r>
              <a:rPr lang="tr-TR" sz="1800" b="0" i="0" u="none" strike="noStrike" baseline="0" dirty="0" smtClean="0">
                <a:latin typeface="Arial" panose="020B0604020202020204" pitchFamily="34" charset="0"/>
                <a:cs typeface="Arial" panose="020B0604020202020204" pitchFamily="34" charset="0"/>
              </a:rPr>
              <a:t>Düzey </a:t>
            </a:r>
            <a:r>
              <a:rPr lang="tr-TR" sz="1800" b="0" i="0" u="none" strike="noStrike" baseline="0" dirty="0">
                <a:latin typeface="Arial" panose="020B0604020202020204" pitchFamily="34" charset="0"/>
                <a:cs typeface="Arial" panose="020B0604020202020204" pitchFamily="34" charset="0"/>
              </a:rPr>
              <a:t>1 Faaliyet yürütülmesi zorunludur.</a:t>
            </a:r>
            <a:endParaRPr lang="tr-TR" sz="1800" dirty="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090309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1C3FA36-2FC2-4ED9-A3C7-D52DA2C20A19}"/>
              </a:ext>
            </a:extLst>
          </p:cNvPr>
          <p:cNvSpPr>
            <a:spLocks noGrp="1"/>
          </p:cNvSpPr>
          <p:nvPr>
            <p:ph idx="1"/>
          </p:nvPr>
        </p:nvSpPr>
        <p:spPr>
          <a:xfrm>
            <a:off x="914400" y="1223038"/>
            <a:ext cx="10610850" cy="5082512"/>
          </a:xfrm>
        </p:spPr>
        <p:txBody>
          <a:bodyPr>
            <a:normAutofit fontScale="85000" lnSpcReduction="10000"/>
          </a:bodyPr>
          <a:lstStyle/>
          <a:p>
            <a:pPr marL="457200" indent="-457200" algn="just">
              <a:lnSpc>
                <a:spcPct val="150000"/>
              </a:lnSpc>
              <a:buFont typeface="+mj-lt"/>
              <a:buAutoNum type="arabicPeriod"/>
            </a:pPr>
            <a:r>
              <a:rPr lang="tr-TR" dirty="0" smtClean="0"/>
              <a:t>.</a:t>
            </a:r>
            <a:endParaRPr lang="tr-TR" b="0" i="0" u="none" strike="noStrike" baseline="0" dirty="0">
              <a:latin typeface="Calibri" panose="020F0502020204030204" pitchFamily="34" charset="0"/>
            </a:endParaRPr>
          </a:p>
          <a:p>
            <a:pPr algn="just">
              <a:lnSpc>
                <a:spcPct val="150000"/>
              </a:lnSpc>
            </a:pPr>
            <a:r>
              <a:rPr lang="tr-TR" dirty="0">
                <a:latin typeface="Calibri" panose="020F0502020204030204" pitchFamily="34" charset="0"/>
                <a:cs typeface="Calibri" panose="020F0502020204030204" pitchFamily="34" charset="0"/>
              </a:rPr>
              <a:t>Özel eğitim okullarında öğrenciler için 2 özel hedefe ilişkin çalışmalarının yürütülmesine okul türüne göre karar verilecektir. Okul türü uygun olduğu takdirde öğrenciler için 2 özel hedefin her birine yönelik en az bir adet Düzey 1 Faaliyet yürütülmesi zorunludur</a:t>
            </a:r>
            <a:r>
              <a:rPr lang="tr-TR" dirty="0" smtClean="0">
                <a:latin typeface="Calibri" panose="020F0502020204030204" pitchFamily="34" charset="0"/>
                <a:cs typeface="Calibri" panose="020F0502020204030204" pitchFamily="34" charset="0"/>
              </a:rPr>
              <a:t>.</a:t>
            </a:r>
          </a:p>
          <a:p>
            <a:pPr algn="just">
              <a:lnSpc>
                <a:spcPct val="150000"/>
              </a:lnSpc>
            </a:pPr>
            <a:r>
              <a:rPr lang="tr-TR" b="0" i="0" u="none" strike="noStrike" baseline="0" dirty="0" smtClean="0">
                <a:latin typeface="Calibri" panose="020F0502020204030204" pitchFamily="34" charset="0"/>
              </a:rPr>
              <a:t>Veliler </a:t>
            </a:r>
            <a:r>
              <a:rPr lang="tr-TR" b="0" i="0" u="none" strike="noStrike" baseline="0" dirty="0">
                <a:latin typeface="Calibri" panose="020F0502020204030204" pitchFamily="34" charset="0"/>
              </a:rPr>
              <a:t>için </a:t>
            </a:r>
            <a:r>
              <a:rPr lang="tr-TR" b="0" i="0" u="none" strike="noStrike" baseline="0" dirty="0" smtClean="0">
                <a:latin typeface="Calibri" panose="020F0502020204030204" pitchFamily="34" charset="0"/>
              </a:rPr>
              <a:t> </a:t>
            </a:r>
            <a:r>
              <a:rPr lang="tr-TR" b="0" i="0" u="none" strike="noStrike" baseline="0" dirty="0">
                <a:latin typeface="Calibri" panose="020F0502020204030204" pitchFamily="34" charset="0"/>
              </a:rPr>
              <a:t>özel </a:t>
            </a:r>
            <a:r>
              <a:rPr lang="tr-TR" b="0" i="0" u="none" strike="noStrike" baseline="0" dirty="0" smtClean="0">
                <a:latin typeface="Calibri" panose="020F0502020204030204" pitchFamily="34" charset="0"/>
              </a:rPr>
              <a:t>hedeflere </a:t>
            </a:r>
            <a:r>
              <a:rPr lang="tr-TR" b="0" i="0" u="none" strike="noStrike" baseline="0" dirty="0">
                <a:latin typeface="Calibri" panose="020F0502020204030204" pitchFamily="34" charset="0"/>
              </a:rPr>
              <a:t>yönelik </a:t>
            </a:r>
            <a:r>
              <a:rPr lang="tr-TR" b="1" i="0" u="none" strike="noStrike" baseline="0" dirty="0">
                <a:latin typeface="Calibri" panose="020F0502020204030204" pitchFamily="34" charset="0"/>
              </a:rPr>
              <a:t>en az </a:t>
            </a:r>
            <a:r>
              <a:rPr lang="tr-TR" b="1" dirty="0" smtClean="0">
                <a:latin typeface="Calibri" panose="020F0502020204030204" pitchFamily="34" charset="0"/>
              </a:rPr>
              <a:t>bir</a:t>
            </a:r>
            <a:r>
              <a:rPr lang="tr-TR" b="1" i="0" u="none" strike="noStrike" baseline="0" dirty="0" smtClean="0">
                <a:latin typeface="Calibri" panose="020F0502020204030204" pitchFamily="34" charset="0"/>
              </a:rPr>
              <a:t> </a:t>
            </a:r>
            <a:r>
              <a:rPr lang="tr-TR" b="1" i="0" u="none" strike="noStrike" baseline="0" dirty="0">
                <a:latin typeface="Calibri" panose="020F0502020204030204" pitchFamily="34" charset="0"/>
              </a:rPr>
              <a:t>adet </a:t>
            </a:r>
            <a:r>
              <a:rPr lang="tr-TR" b="0" i="0" u="none" strike="noStrike" baseline="0" dirty="0">
                <a:latin typeface="Calibri" panose="020F0502020204030204" pitchFamily="34" charset="0"/>
              </a:rPr>
              <a:t>Düzey 1 Faaliyet yürütülmesi zorunludur.</a:t>
            </a:r>
          </a:p>
          <a:p>
            <a:pPr marL="0" indent="0" algn="just">
              <a:lnSpc>
                <a:spcPct val="150000"/>
              </a:lnSpc>
              <a:buNone/>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Öğretmenler için </a:t>
            </a:r>
            <a:r>
              <a:rPr lang="tr-TR" b="0" i="0" u="none" strike="noStrike" baseline="0" dirty="0" smtClean="0">
                <a:latin typeface="Calibri" panose="020F0502020204030204" pitchFamily="34" charset="0"/>
              </a:rPr>
              <a:t> </a:t>
            </a:r>
            <a:r>
              <a:rPr lang="tr-TR" b="0" i="0" u="none" strike="noStrike" baseline="0" dirty="0">
                <a:latin typeface="Calibri" panose="020F0502020204030204" pitchFamily="34" charset="0"/>
              </a:rPr>
              <a:t>özel </a:t>
            </a:r>
            <a:r>
              <a:rPr lang="tr-TR" b="0" i="0" u="none" strike="noStrike" baseline="0" dirty="0" smtClean="0">
                <a:latin typeface="Calibri" panose="020F0502020204030204" pitchFamily="34" charset="0"/>
              </a:rPr>
              <a:t>hedeflere </a:t>
            </a:r>
            <a:r>
              <a:rPr lang="tr-TR" b="0" i="0" u="none" strike="noStrike" baseline="0" dirty="0">
                <a:latin typeface="Calibri" panose="020F0502020204030204" pitchFamily="34" charset="0"/>
              </a:rPr>
              <a:t>yönelik </a:t>
            </a:r>
            <a:r>
              <a:rPr lang="tr-TR" b="1" i="0" u="none" strike="noStrike" baseline="0" dirty="0">
                <a:latin typeface="Calibri" panose="020F0502020204030204" pitchFamily="34" charset="0"/>
              </a:rPr>
              <a:t>en az bir adet </a:t>
            </a:r>
            <a:r>
              <a:rPr lang="tr-TR" b="0" i="0" u="none" strike="noStrike" baseline="0" dirty="0">
                <a:latin typeface="Calibri" panose="020F0502020204030204" pitchFamily="34" charset="0"/>
              </a:rPr>
              <a:t>Düzey 1 Faaliyet yürütülmesi zorunludur.</a:t>
            </a:r>
          </a:p>
          <a:p>
            <a:pPr marL="0" indent="0" algn="just">
              <a:lnSpc>
                <a:spcPct val="150000"/>
              </a:lnSpc>
              <a:buNone/>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Düzey 2 ve 3 Faaliyet yürütülmesi zorunlu olmayıp okulun imkan ve şartları doğrultusunda planlama yapılabilir.</a:t>
            </a:r>
          </a:p>
        </p:txBody>
      </p:sp>
      <p:sp>
        <p:nvSpPr>
          <p:cNvPr id="2" name="Başlık 1">
            <a:extLst>
              <a:ext uri="{FF2B5EF4-FFF2-40B4-BE49-F238E27FC236}">
                <a16:creationId xmlns:a16="http://schemas.microsoft.com/office/drawing/2014/main" xmlns="" id="{2E0913AE-9526-42DB-8198-F70151ACE09A}"/>
              </a:ext>
            </a:extLst>
          </p:cNvPr>
          <p:cNvSpPr>
            <a:spLocks noGrp="1"/>
          </p:cNvSpPr>
          <p:nvPr>
            <p:ph type="title"/>
          </p:nvPr>
        </p:nvSpPr>
        <p:spPr>
          <a:xfrm>
            <a:off x="1642747" y="262932"/>
            <a:ext cx="8596668" cy="812800"/>
          </a:xfrm>
        </p:spPr>
        <p:txBody>
          <a:bodyPr>
            <a:normAutofit fontScale="90000"/>
          </a:bodyPr>
          <a:lstStyle/>
          <a:p>
            <a:pPr algn="ctr"/>
            <a:r>
              <a:rPr lang="tr-TR" b="1" i="0" u="none" strike="noStrike" baseline="0" dirty="0">
                <a:solidFill>
                  <a:schemeClr val="tx1"/>
                </a:solidFill>
                <a:latin typeface="Calibri,Bold"/>
              </a:rPr>
              <a:t>Özel Eğitim Okulları (Tüm Kademeler)</a:t>
            </a:r>
            <a:endParaRPr lang="tr-TR" dirty="0">
              <a:solidFill>
                <a:schemeClr val="tx1"/>
              </a:solidFill>
            </a:endParaRPr>
          </a:p>
        </p:txBody>
      </p:sp>
    </p:spTree>
    <p:extLst>
      <p:ext uri="{BB962C8B-B14F-4D97-AF65-F5344CB8AC3E}">
        <p14:creationId xmlns:p14="http://schemas.microsoft.com/office/powerpoint/2010/main" val="25992437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4250895378"/>
              </p:ext>
            </p:extLst>
          </p:nvPr>
        </p:nvGraphicFramePr>
        <p:xfrm>
          <a:off x="1162050" y="2674938"/>
          <a:ext cx="9879012" cy="2016760"/>
        </p:xfrm>
        <a:graphic>
          <a:graphicData uri="http://schemas.openxmlformats.org/drawingml/2006/table">
            <a:tbl>
              <a:tblPr firstRow="1" bandRow="1">
                <a:tableStyleId>{5C22544A-7EE6-4342-B048-85BDC9FD1C3A}</a:tableStyleId>
              </a:tblPr>
              <a:tblGrid>
                <a:gridCol w="2469753">
                  <a:extLst>
                    <a:ext uri="{9D8B030D-6E8A-4147-A177-3AD203B41FA5}">
                      <a16:colId xmlns:a16="http://schemas.microsoft.com/office/drawing/2014/main" xmlns="" val="20000"/>
                    </a:ext>
                  </a:extLst>
                </a:gridCol>
                <a:gridCol w="2469753">
                  <a:extLst>
                    <a:ext uri="{9D8B030D-6E8A-4147-A177-3AD203B41FA5}">
                      <a16:colId xmlns:a16="http://schemas.microsoft.com/office/drawing/2014/main" xmlns="" val="20001"/>
                    </a:ext>
                  </a:extLst>
                </a:gridCol>
                <a:gridCol w="2469753">
                  <a:extLst>
                    <a:ext uri="{9D8B030D-6E8A-4147-A177-3AD203B41FA5}">
                      <a16:colId xmlns:a16="http://schemas.microsoft.com/office/drawing/2014/main" xmlns="" val="20002"/>
                    </a:ext>
                  </a:extLst>
                </a:gridCol>
                <a:gridCol w="2469753">
                  <a:extLst>
                    <a:ext uri="{9D8B030D-6E8A-4147-A177-3AD203B41FA5}">
                      <a16:colId xmlns:a16="http://schemas.microsoft.com/office/drawing/2014/main" xmlns="" val="20003"/>
                    </a:ext>
                  </a:extLst>
                </a:gridCol>
              </a:tblGrid>
              <a:tr h="370840">
                <a:tc>
                  <a:txBody>
                    <a:bodyPr/>
                    <a:lstStyle/>
                    <a:p>
                      <a:pPr marR="111125" algn="ctr">
                        <a:spcAft>
                          <a:spcPts val="0"/>
                        </a:spcAft>
                      </a:pPr>
                      <a:endParaRPr lang="tr-TR" sz="1200" b="1" dirty="0" smtClean="0">
                        <a:latin typeface="Times New Roman"/>
                        <a:ea typeface="Calibri"/>
                        <a:cs typeface="Calibri"/>
                      </a:endParaRPr>
                    </a:p>
                    <a:p>
                      <a:pPr marR="111125" algn="ctr">
                        <a:spcAft>
                          <a:spcPts val="0"/>
                        </a:spcAft>
                      </a:pPr>
                      <a:r>
                        <a:rPr lang="en-US" sz="1200" b="1" dirty="0" smtClean="0">
                          <a:latin typeface="Times New Roman"/>
                          <a:ea typeface="Calibri"/>
                          <a:cs typeface="Calibri"/>
                        </a:rPr>
                        <a:t>HEDEFTÜRÜ</a:t>
                      </a:r>
                      <a:endParaRPr lang="tr-TR" sz="1100" dirty="0">
                        <a:latin typeface="Calibri"/>
                        <a:ea typeface="Calibri"/>
                        <a:cs typeface="Calibri"/>
                      </a:endParaRPr>
                    </a:p>
                  </a:txBody>
                  <a:tcPr marL="0" marR="0" marT="0" marB="0"/>
                </a:tc>
                <a:tc>
                  <a:txBody>
                    <a:bodyPr/>
                    <a:lstStyle/>
                    <a:p>
                      <a:pPr marR="526415" algn="ctr">
                        <a:spcAft>
                          <a:spcPts val="0"/>
                        </a:spcAft>
                      </a:pPr>
                      <a:endParaRPr lang="tr-TR" sz="1200" b="1" dirty="0" smtClean="0">
                        <a:latin typeface="Times New Roman"/>
                        <a:ea typeface="Calibri"/>
                        <a:cs typeface="Calibri"/>
                      </a:endParaRPr>
                    </a:p>
                    <a:p>
                      <a:pPr marR="526415" algn="ctr">
                        <a:spcAft>
                          <a:spcPts val="0"/>
                        </a:spcAft>
                      </a:pPr>
                      <a:r>
                        <a:rPr lang="en-US" sz="1200" b="1" dirty="0" smtClean="0">
                          <a:latin typeface="Times New Roman"/>
                          <a:ea typeface="Calibri"/>
                          <a:cs typeface="Calibri"/>
                        </a:rPr>
                        <a:t>ÖĞRENCİ</a:t>
                      </a:r>
                      <a:endParaRPr lang="tr-TR" sz="1100" dirty="0">
                        <a:latin typeface="Calibri"/>
                        <a:ea typeface="Calibri"/>
                        <a:cs typeface="Calibri"/>
                      </a:endParaRPr>
                    </a:p>
                  </a:txBody>
                  <a:tcPr marL="0" marR="0" marT="0" marB="0"/>
                </a:tc>
                <a:tc>
                  <a:txBody>
                    <a:bodyPr/>
                    <a:lstStyle/>
                    <a:p>
                      <a:pPr marR="598805" algn="ctr">
                        <a:spcAft>
                          <a:spcPts val="0"/>
                        </a:spcAft>
                      </a:pPr>
                      <a:endParaRPr lang="tr-TR" sz="1200" b="1" dirty="0" smtClean="0">
                        <a:latin typeface="Times New Roman"/>
                        <a:ea typeface="Calibri"/>
                        <a:cs typeface="Calibri"/>
                      </a:endParaRPr>
                    </a:p>
                    <a:p>
                      <a:pPr marR="598805" algn="ctr">
                        <a:spcAft>
                          <a:spcPts val="0"/>
                        </a:spcAft>
                      </a:pPr>
                      <a:r>
                        <a:rPr lang="en-US" sz="1200" b="1" dirty="0" smtClean="0">
                          <a:latin typeface="Times New Roman"/>
                          <a:ea typeface="Calibri"/>
                          <a:cs typeface="Calibri"/>
                        </a:rPr>
                        <a:t>VELİ</a:t>
                      </a:r>
                      <a:endParaRPr lang="tr-TR" sz="1100" dirty="0">
                        <a:latin typeface="Calibri"/>
                        <a:ea typeface="Calibri"/>
                        <a:cs typeface="Calibri"/>
                      </a:endParaRPr>
                    </a:p>
                  </a:txBody>
                  <a:tcPr marL="0" marR="0" marT="0" marB="0"/>
                </a:tc>
                <a:tc>
                  <a:txBody>
                    <a:bodyPr/>
                    <a:lstStyle/>
                    <a:p>
                      <a:pPr marR="262890" algn="ctr">
                        <a:spcAft>
                          <a:spcPts val="0"/>
                        </a:spcAft>
                      </a:pPr>
                      <a:endParaRPr lang="tr-TR" sz="1200" b="1" dirty="0" smtClean="0">
                        <a:latin typeface="Times New Roman"/>
                        <a:ea typeface="Calibri"/>
                        <a:cs typeface="Calibri"/>
                      </a:endParaRPr>
                    </a:p>
                    <a:p>
                      <a:pPr marR="262890" algn="ctr">
                        <a:spcAft>
                          <a:spcPts val="0"/>
                        </a:spcAft>
                      </a:pPr>
                      <a:r>
                        <a:rPr lang="en-US" sz="1200" b="1" dirty="0" smtClean="0">
                          <a:latin typeface="Times New Roman"/>
                          <a:ea typeface="Calibri"/>
                          <a:cs typeface="Calibri"/>
                        </a:rPr>
                        <a:t>ÖĞRETMEN</a:t>
                      </a:r>
                      <a:endParaRPr lang="tr-TR" sz="1100" dirty="0">
                        <a:latin typeface="Calibri"/>
                        <a:ea typeface="Calibri"/>
                        <a:cs typeface="Calibri"/>
                      </a:endParaRPr>
                    </a:p>
                  </a:txBody>
                  <a:tcPr marL="0" marR="0" marT="0" marB="0"/>
                </a:tc>
                <a:extLst>
                  <a:ext uri="{0D108BD9-81ED-4DB2-BD59-A6C34878D82A}">
                    <a16:rowId xmlns:a16="http://schemas.microsoft.com/office/drawing/2014/main" xmlns="" val="10000"/>
                  </a:ext>
                </a:extLst>
              </a:tr>
              <a:tr h="370840">
                <a:tc>
                  <a:txBody>
                    <a:bodyPr/>
                    <a:lstStyle/>
                    <a:p>
                      <a:pPr marR="111125">
                        <a:spcAft>
                          <a:spcPts val="0"/>
                        </a:spcAft>
                      </a:pPr>
                      <a:endParaRPr lang="tr-TR" sz="1800" b="1" u="sng" dirty="0" smtClean="0">
                        <a:latin typeface="Times New Roman"/>
                        <a:ea typeface="Calibri"/>
                        <a:cs typeface="Calibri"/>
                      </a:endParaRPr>
                    </a:p>
                    <a:p>
                      <a:pPr marR="111125">
                        <a:spcAft>
                          <a:spcPts val="0"/>
                        </a:spcAft>
                      </a:pPr>
                      <a:r>
                        <a:rPr lang="en-US" sz="1800" b="1" u="sng" dirty="0" smtClean="0">
                          <a:latin typeface="Times New Roman"/>
                          <a:ea typeface="Calibri"/>
                          <a:cs typeface="Calibri"/>
                        </a:rPr>
                        <a:t>ÖZEL HEDEFLER </a:t>
                      </a:r>
                      <a:endParaRPr lang="tr-TR" sz="1800" dirty="0" smtClean="0">
                        <a:latin typeface="Calibri"/>
                        <a:ea typeface="Calibri"/>
                        <a:cs typeface="Calibri"/>
                      </a:endParaRPr>
                    </a:p>
                    <a:p>
                      <a:pPr marR="111125">
                        <a:spcAft>
                          <a:spcPts val="0"/>
                        </a:spcAft>
                      </a:pPr>
                      <a:r>
                        <a:rPr lang="tr-TR" sz="1800" dirty="0" smtClean="0">
                          <a:latin typeface="Times New Roman"/>
                          <a:ea typeface="Calibri"/>
                          <a:cs typeface="Calibri"/>
                        </a:rPr>
                        <a:t>k</a:t>
                      </a:r>
                      <a:r>
                        <a:rPr lang="en-US" sz="1800" dirty="0" err="1" smtClean="0">
                          <a:latin typeface="Times New Roman"/>
                          <a:ea typeface="Calibri"/>
                          <a:cs typeface="Calibri"/>
                        </a:rPr>
                        <a:t>urum</a:t>
                      </a:r>
                      <a:r>
                        <a:rPr lang="tr-TR" sz="1800" dirty="0" smtClean="0">
                          <a:latin typeface="Times New Roman"/>
                          <a:ea typeface="Calibri"/>
                          <a:cs typeface="Calibri"/>
                        </a:rPr>
                        <a:t> t</a:t>
                      </a:r>
                      <a:r>
                        <a:rPr lang="en-US" sz="1800" dirty="0" err="1" smtClean="0">
                          <a:latin typeface="Times New Roman"/>
                          <a:ea typeface="Calibri"/>
                          <a:cs typeface="Calibri"/>
                        </a:rPr>
                        <a:t>arafından</a:t>
                      </a:r>
                      <a:endParaRPr lang="tr-TR" sz="1800" dirty="0" smtClean="0">
                        <a:latin typeface="Calibri"/>
                        <a:ea typeface="Calibri"/>
                        <a:cs typeface="Calibri"/>
                      </a:endParaRPr>
                    </a:p>
                    <a:p>
                      <a:pPr marR="111125">
                        <a:spcAft>
                          <a:spcPts val="0"/>
                        </a:spcAft>
                      </a:pPr>
                      <a:r>
                        <a:rPr lang="en-US" sz="1800" dirty="0" smtClean="0">
                          <a:latin typeface="Times New Roman"/>
                          <a:ea typeface="Calibri"/>
                          <a:cs typeface="Calibri"/>
                        </a:rPr>
                        <a:t>2 </a:t>
                      </a:r>
                      <a:r>
                        <a:rPr lang="tr-TR" sz="1800" dirty="0" smtClean="0">
                          <a:latin typeface="Times New Roman"/>
                          <a:ea typeface="Calibri"/>
                          <a:cs typeface="Calibri"/>
                        </a:rPr>
                        <a:t>h</a:t>
                      </a:r>
                      <a:r>
                        <a:rPr lang="en-US" sz="1800" dirty="0" err="1" smtClean="0">
                          <a:latin typeface="Times New Roman"/>
                          <a:ea typeface="Calibri"/>
                          <a:cs typeface="Calibri"/>
                        </a:rPr>
                        <a:t>edef</a:t>
                      </a:r>
                      <a:r>
                        <a:rPr lang="tr-TR" sz="1800" dirty="0" smtClean="0">
                          <a:latin typeface="Times New Roman"/>
                          <a:ea typeface="Calibri"/>
                          <a:cs typeface="Calibri"/>
                        </a:rPr>
                        <a:t> b</a:t>
                      </a:r>
                      <a:r>
                        <a:rPr lang="en-US" sz="1800" dirty="0" err="1" smtClean="0">
                          <a:latin typeface="Times New Roman"/>
                          <a:ea typeface="Calibri"/>
                          <a:cs typeface="Calibri"/>
                        </a:rPr>
                        <a:t>elirlen</a:t>
                      </a:r>
                      <a:r>
                        <a:rPr lang="tr-TR" sz="1800" dirty="0" smtClean="0">
                          <a:latin typeface="Times New Roman"/>
                          <a:ea typeface="Calibri"/>
                          <a:cs typeface="Calibri"/>
                        </a:rPr>
                        <a:t>ir.</a:t>
                      </a:r>
                      <a:endParaRPr lang="tr-TR" sz="1800" dirty="0">
                        <a:latin typeface="Calibri"/>
                        <a:ea typeface="Calibri"/>
                        <a:cs typeface="Calibri"/>
                      </a:endParaRPr>
                    </a:p>
                  </a:txBody>
                  <a:tcPr/>
                </a:tc>
                <a:tc>
                  <a:txBody>
                    <a:bodyPr/>
                    <a:lstStyle/>
                    <a:p>
                      <a:pPr marR="237490">
                        <a:spcAft>
                          <a:spcPts val="0"/>
                        </a:spcAft>
                      </a:pPr>
                      <a:r>
                        <a:rPr lang="tr-TR" sz="1800" dirty="0" smtClean="0">
                          <a:latin typeface="Times New Roman"/>
                          <a:ea typeface="Calibri"/>
                          <a:cs typeface="Calibri"/>
                        </a:rPr>
                        <a:t>Okul türü uygun olduğu takdirde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3749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Hedef</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İçin</a:t>
                      </a:r>
                      <a:r>
                        <a:rPr lang="en-US" sz="1800" spc="-19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37490">
                        <a:spcAft>
                          <a:spcPts val="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Faaliyet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Grubundan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Çalışma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55245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55245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Hedef</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İçin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552450">
                        <a:spcAft>
                          <a:spcPts val="0"/>
                        </a:spcAft>
                      </a:pPr>
                      <a:r>
                        <a:rPr lang="en-US" sz="1800" spc="-19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Faaliyet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Grubundan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Çalışma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55245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55245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Hedef</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İçin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552450">
                        <a:spcAft>
                          <a:spcPts val="0"/>
                        </a:spcAft>
                      </a:pPr>
                      <a:r>
                        <a:rPr lang="en-US" sz="1800" spc="-19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Faaliyet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Grubundan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Çalışma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1"/>
                  </a:ext>
                </a:extLst>
              </a:tr>
            </a:tbl>
          </a:graphicData>
        </a:graphic>
      </p:graphicFrame>
      <p:sp>
        <p:nvSpPr>
          <p:cNvPr id="3" name="2 Başlık"/>
          <p:cNvSpPr>
            <a:spLocks noGrp="1"/>
          </p:cNvSpPr>
          <p:nvPr>
            <p:ph type="title"/>
          </p:nvPr>
        </p:nvSpPr>
        <p:spPr/>
        <p:txBody>
          <a:bodyPr/>
          <a:lstStyle/>
          <a:p>
            <a:r>
              <a:rPr lang="tr-TR" b="1" smtClean="0">
                <a:solidFill>
                  <a:schemeClr val="tx1"/>
                </a:solidFill>
                <a:latin typeface="Calibri,Bold"/>
              </a:rPr>
              <a:t>Özel Eğitim Okulları</a:t>
            </a:r>
            <a:endParaRPr lang="tr-TR" dirty="0"/>
          </a:p>
        </p:txBody>
      </p:sp>
    </p:spTree>
    <p:extLst>
      <p:ext uri="{BB962C8B-B14F-4D97-AF65-F5344CB8AC3E}">
        <p14:creationId xmlns:p14="http://schemas.microsoft.com/office/powerpoint/2010/main" val="2045921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1C3FA36-2FC2-4ED9-A3C7-D52DA2C20A19}"/>
              </a:ext>
            </a:extLst>
          </p:cNvPr>
          <p:cNvSpPr>
            <a:spLocks noGrp="1"/>
          </p:cNvSpPr>
          <p:nvPr>
            <p:ph idx="1"/>
          </p:nvPr>
        </p:nvSpPr>
        <p:spPr>
          <a:xfrm>
            <a:off x="914400" y="1223038"/>
            <a:ext cx="10610850" cy="5082512"/>
          </a:xfrm>
        </p:spPr>
        <p:txBody>
          <a:bodyPr>
            <a:normAutofit fontScale="92500" lnSpcReduction="20000"/>
          </a:bodyPr>
          <a:lstStyle/>
          <a:p>
            <a:pPr algn="just">
              <a:lnSpc>
                <a:spcPct val="150000"/>
              </a:lnSpc>
            </a:pPr>
            <a:r>
              <a:rPr lang="tr-TR" b="0" i="0" u="none" strike="noStrike" baseline="0" dirty="0" smtClean="0">
                <a:latin typeface="Calibri" panose="020F0502020204030204" pitchFamily="34" charset="0"/>
              </a:rPr>
              <a:t>Öğrenciler</a:t>
            </a:r>
            <a:r>
              <a:rPr lang="tr-TR" b="0" i="0" u="none" strike="noStrike" dirty="0" smtClean="0">
                <a:latin typeface="Calibri" panose="020F0502020204030204" pitchFamily="34" charset="0"/>
              </a:rPr>
              <a:t> için</a:t>
            </a:r>
            <a:r>
              <a:rPr lang="tr-TR" b="0" i="0" u="none" strike="noStrike" baseline="0" dirty="0" smtClean="0">
                <a:latin typeface="Calibri" panose="020F0502020204030204" pitchFamily="34" charset="0"/>
              </a:rPr>
              <a:t> özel hedeflere </a:t>
            </a:r>
            <a:r>
              <a:rPr lang="tr-TR" b="0" i="0" u="none" strike="noStrike" baseline="0" dirty="0">
                <a:latin typeface="Calibri" panose="020F0502020204030204" pitchFamily="34" charset="0"/>
              </a:rPr>
              <a:t>yönelik </a:t>
            </a:r>
            <a:r>
              <a:rPr lang="tr-TR" b="1" i="0" u="none" strike="noStrike" baseline="0" dirty="0">
                <a:latin typeface="Calibri" panose="020F0502020204030204" pitchFamily="34" charset="0"/>
              </a:rPr>
              <a:t>en az </a:t>
            </a:r>
            <a:r>
              <a:rPr lang="tr-TR" b="1" dirty="0" smtClean="0">
                <a:latin typeface="Calibri" panose="020F0502020204030204" pitchFamily="34" charset="0"/>
              </a:rPr>
              <a:t>bir</a:t>
            </a:r>
            <a:r>
              <a:rPr lang="tr-TR" b="1" i="0" u="none" strike="noStrike" baseline="0" dirty="0" smtClean="0">
                <a:latin typeface="Calibri" panose="020F0502020204030204" pitchFamily="34" charset="0"/>
              </a:rPr>
              <a:t> </a:t>
            </a:r>
            <a:r>
              <a:rPr lang="tr-TR" b="1" i="0" u="none" strike="noStrike" baseline="0" dirty="0">
                <a:latin typeface="Calibri" panose="020F0502020204030204" pitchFamily="34" charset="0"/>
              </a:rPr>
              <a:t>adet </a:t>
            </a:r>
            <a:r>
              <a:rPr lang="tr-TR" b="0" i="0" u="none" strike="noStrike" baseline="0" dirty="0">
                <a:latin typeface="Calibri" panose="020F0502020204030204" pitchFamily="34" charset="0"/>
              </a:rPr>
              <a:t>Düzey 1 Faaliyet yürütülmesi zorunludur.</a:t>
            </a:r>
          </a:p>
          <a:p>
            <a:pPr marL="0" indent="0" algn="just">
              <a:lnSpc>
                <a:spcPct val="150000"/>
              </a:lnSpc>
              <a:buNone/>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Veliler için </a:t>
            </a:r>
            <a:r>
              <a:rPr lang="tr-TR" b="0" i="0" u="none" strike="noStrike" baseline="0" dirty="0" smtClean="0">
                <a:latin typeface="Calibri" panose="020F0502020204030204" pitchFamily="34" charset="0"/>
              </a:rPr>
              <a:t> </a:t>
            </a:r>
            <a:r>
              <a:rPr lang="tr-TR" b="0" i="0" u="none" strike="noStrike" baseline="0" dirty="0">
                <a:latin typeface="Calibri" panose="020F0502020204030204" pitchFamily="34" charset="0"/>
              </a:rPr>
              <a:t>özel </a:t>
            </a:r>
            <a:r>
              <a:rPr lang="tr-TR" b="0" i="0" u="none" strike="noStrike" baseline="0" dirty="0" smtClean="0">
                <a:latin typeface="Calibri" panose="020F0502020204030204" pitchFamily="34" charset="0"/>
              </a:rPr>
              <a:t>hedeflere </a:t>
            </a:r>
            <a:r>
              <a:rPr lang="tr-TR" b="0" i="0" u="none" strike="noStrike" baseline="0" dirty="0">
                <a:latin typeface="Calibri" panose="020F0502020204030204" pitchFamily="34" charset="0"/>
              </a:rPr>
              <a:t>yönelik </a:t>
            </a:r>
            <a:r>
              <a:rPr lang="tr-TR" b="1" i="0" u="none" strike="noStrike" baseline="0" dirty="0">
                <a:latin typeface="Calibri" panose="020F0502020204030204" pitchFamily="34" charset="0"/>
              </a:rPr>
              <a:t>en az </a:t>
            </a:r>
            <a:r>
              <a:rPr lang="tr-TR" b="1" dirty="0" smtClean="0">
                <a:latin typeface="Calibri" panose="020F0502020204030204" pitchFamily="34" charset="0"/>
              </a:rPr>
              <a:t>bir</a:t>
            </a:r>
            <a:r>
              <a:rPr lang="tr-TR" b="1" i="0" u="none" strike="noStrike" baseline="0" dirty="0" smtClean="0">
                <a:latin typeface="Calibri" panose="020F0502020204030204" pitchFamily="34" charset="0"/>
              </a:rPr>
              <a:t> </a:t>
            </a:r>
            <a:r>
              <a:rPr lang="tr-TR" b="1" i="0" u="none" strike="noStrike" baseline="0" dirty="0">
                <a:latin typeface="Calibri" panose="020F0502020204030204" pitchFamily="34" charset="0"/>
              </a:rPr>
              <a:t>adet </a:t>
            </a:r>
            <a:r>
              <a:rPr lang="tr-TR" b="0" i="0" u="none" strike="noStrike" baseline="0" dirty="0">
                <a:latin typeface="Calibri" panose="020F0502020204030204" pitchFamily="34" charset="0"/>
              </a:rPr>
              <a:t>Düzey 1 Faaliyet yürütülmesi zorunludur.</a:t>
            </a:r>
          </a:p>
          <a:p>
            <a:pPr marL="0" indent="0" algn="just">
              <a:lnSpc>
                <a:spcPct val="150000"/>
              </a:lnSpc>
              <a:buNone/>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Öğretmenler için </a:t>
            </a:r>
            <a:r>
              <a:rPr lang="tr-TR" b="0" i="0" u="none" strike="noStrike" baseline="0" dirty="0" smtClean="0">
                <a:latin typeface="Calibri" panose="020F0502020204030204" pitchFamily="34" charset="0"/>
              </a:rPr>
              <a:t> </a:t>
            </a:r>
            <a:r>
              <a:rPr lang="tr-TR" b="0" i="0" u="none" strike="noStrike" baseline="0" dirty="0">
                <a:latin typeface="Calibri" panose="020F0502020204030204" pitchFamily="34" charset="0"/>
              </a:rPr>
              <a:t>özel </a:t>
            </a:r>
            <a:r>
              <a:rPr lang="tr-TR" b="0" i="0" u="none" strike="noStrike" baseline="0" dirty="0" smtClean="0">
                <a:latin typeface="Calibri" panose="020F0502020204030204" pitchFamily="34" charset="0"/>
              </a:rPr>
              <a:t>hedeflere </a:t>
            </a:r>
            <a:r>
              <a:rPr lang="tr-TR" b="0" i="0" u="none" strike="noStrike" baseline="0" dirty="0">
                <a:latin typeface="Calibri" panose="020F0502020204030204" pitchFamily="34" charset="0"/>
              </a:rPr>
              <a:t>yönelik </a:t>
            </a:r>
            <a:r>
              <a:rPr lang="tr-TR" b="1" i="0" u="none" strike="noStrike" baseline="0" dirty="0">
                <a:latin typeface="Calibri" panose="020F0502020204030204" pitchFamily="34" charset="0"/>
              </a:rPr>
              <a:t>en az bir adet </a:t>
            </a:r>
            <a:r>
              <a:rPr lang="tr-TR" b="0" i="0" u="none" strike="noStrike" baseline="0" dirty="0">
                <a:latin typeface="Calibri" panose="020F0502020204030204" pitchFamily="34" charset="0"/>
              </a:rPr>
              <a:t>Düzey 1 Faaliyet yürütülmesi zorunludur.</a:t>
            </a:r>
          </a:p>
          <a:p>
            <a:pPr marL="0" indent="0" algn="just">
              <a:lnSpc>
                <a:spcPct val="150000"/>
              </a:lnSpc>
              <a:buNone/>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Düzey 2 ve 3 Faaliyet yürütülmesi zorunlu olmayıp okulun imkan ve şartları doğrultusunda planlama yapılabilir.</a:t>
            </a:r>
          </a:p>
        </p:txBody>
      </p:sp>
      <p:sp>
        <p:nvSpPr>
          <p:cNvPr id="2" name="Başlık 1">
            <a:extLst>
              <a:ext uri="{FF2B5EF4-FFF2-40B4-BE49-F238E27FC236}">
                <a16:creationId xmlns:a16="http://schemas.microsoft.com/office/drawing/2014/main" xmlns="" id="{2E0913AE-9526-42DB-8198-F70151ACE09A}"/>
              </a:ext>
            </a:extLst>
          </p:cNvPr>
          <p:cNvSpPr>
            <a:spLocks noGrp="1"/>
          </p:cNvSpPr>
          <p:nvPr>
            <p:ph type="title"/>
          </p:nvPr>
        </p:nvSpPr>
        <p:spPr>
          <a:xfrm>
            <a:off x="1642747" y="262932"/>
            <a:ext cx="8596668" cy="812800"/>
          </a:xfrm>
        </p:spPr>
        <p:txBody>
          <a:bodyPr>
            <a:normAutofit/>
          </a:bodyPr>
          <a:lstStyle/>
          <a:p>
            <a:r>
              <a:rPr lang="tr-TR" b="1" dirty="0">
                <a:solidFill>
                  <a:schemeClr val="tx1"/>
                </a:solidFill>
                <a:latin typeface="Calibri,Bold"/>
              </a:rPr>
              <a:t>Bilim ve Sanat Merkezleri</a:t>
            </a:r>
            <a:endParaRPr lang="tr-TR" dirty="0">
              <a:solidFill>
                <a:schemeClr val="tx1"/>
              </a:solidFill>
            </a:endParaRPr>
          </a:p>
        </p:txBody>
      </p:sp>
    </p:spTree>
    <p:extLst>
      <p:ext uri="{BB962C8B-B14F-4D97-AF65-F5344CB8AC3E}">
        <p14:creationId xmlns:p14="http://schemas.microsoft.com/office/powerpoint/2010/main" val="18423167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nvPr>
        </p:nvGraphicFramePr>
        <p:xfrm>
          <a:off x="1162050" y="2674938"/>
          <a:ext cx="9879012" cy="2016760"/>
        </p:xfrm>
        <a:graphic>
          <a:graphicData uri="http://schemas.openxmlformats.org/drawingml/2006/table">
            <a:tbl>
              <a:tblPr firstRow="1" bandRow="1">
                <a:tableStyleId>{5C22544A-7EE6-4342-B048-85BDC9FD1C3A}</a:tableStyleId>
              </a:tblPr>
              <a:tblGrid>
                <a:gridCol w="2469753">
                  <a:extLst>
                    <a:ext uri="{9D8B030D-6E8A-4147-A177-3AD203B41FA5}">
                      <a16:colId xmlns:a16="http://schemas.microsoft.com/office/drawing/2014/main" xmlns="" val="20000"/>
                    </a:ext>
                  </a:extLst>
                </a:gridCol>
                <a:gridCol w="2469753">
                  <a:extLst>
                    <a:ext uri="{9D8B030D-6E8A-4147-A177-3AD203B41FA5}">
                      <a16:colId xmlns:a16="http://schemas.microsoft.com/office/drawing/2014/main" xmlns="" val="20001"/>
                    </a:ext>
                  </a:extLst>
                </a:gridCol>
                <a:gridCol w="2469753">
                  <a:extLst>
                    <a:ext uri="{9D8B030D-6E8A-4147-A177-3AD203B41FA5}">
                      <a16:colId xmlns:a16="http://schemas.microsoft.com/office/drawing/2014/main" xmlns="" val="20002"/>
                    </a:ext>
                  </a:extLst>
                </a:gridCol>
                <a:gridCol w="2469753">
                  <a:extLst>
                    <a:ext uri="{9D8B030D-6E8A-4147-A177-3AD203B41FA5}">
                      <a16:colId xmlns:a16="http://schemas.microsoft.com/office/drawing/2014/main" xmlns="" val="20003"/>
                    </a:ext>
                  </a:extLst>
                </a:gridCol>
              </a:tblGrid>
              <a:tr h="370840">
                <a:tc>
                  <a:txBody>
                    <a:bodyPr/>
                    <a:lstStyle/>
                    <a:p>
                      <a:pPr marR="111125" algn="ctr">
                        <a:spcAft>
                          <a:spcPts val="0"/>
                        </a:spcAft>
                      </a:pPr>
                      <a:endParaRPr lang="tr-TR" sz="1200" b="1" dirty="0" smtClean="0">
                        <a:latin typeface="Times New Roman"/>
                        <a:ea typeface="Calibri"/>
                        <a:cs typeface="Calibri"/>
                      </a:endParaRPr>
                    </a:p>
                    <a:p>
                      <a:pPr marR="111125" algn="ctr">
                        <a:spcAft>
                          <a:spcPts val="0"/>
                        </a:spcAft>
                      </a:pPr>
                      <a:r>
                        <a:rPr lang="en-US" sz="1200" b="1" dirty="0" smtClean="0">
                          <a:latin typeface="Times New Roman"/>
                          <a:ea typeface="Calibri"/>
                          <a:cs typeface="Calibri"/>
                        </a:rPr>
                        <a:t>HEDEFTÜRÜ</a:t>
                      </a:r>
                      <a:endParaRPr lang="tr-TR" sz="1100" dirty="0">
                        <a:latin typeface="Calibri"/>
                        <a:ea typeface="Calibri"/>
                        <a:cs typeface="Calibri"/>
                      </a:endParaRPr>
                    </a:p>
                  </a:txBody>
                  <a:tcPr marL="0" marR="0" marT="0" marB="0"/>
                </a:tc>
                <a:tc>
                  <a:txBody>
                    <a:bodyPr/>
                    <a:lstStyle/>
                    <a:p>
                      <a:pPr marR="526415" algn="ctr">
                        <a:spcAft>
                          <a:spcPts val="0"/>
                        </a:spcAft>
                      </a:pPr>
                      <a:endParaRPr lang="tr-TR" sz="1200" b="1" dirty="0" smtClean="0">
                        <a:latin typeface="Times New Roman"/>
                        <a:ea typeface="Calibri"/>
                        <a:cs typeface="Calibri"/>
                      </a:endParaRPr>
                    </a:p>
                    <a:p>
                      <a:pPr marR="526415" algn="ctr">
                        <a:spcAft>
                          <a:spcPts val="0"/>
                        </a:spcAft>
                      </a:pPr>
                      <a:r>
                        <a:rPr lang="en-US" sz="1200" b="1" dirty="0" smtClean="0">
                          <a:latin typeface="Times New Roman"/>
                          <a:ea typeface="Calibri"/>
                          <a:cs typeface="Calibri"/>
                        </a:rPr>
                        <a:t>ÖĞRENCİ</a:t>
                      </a:r>
                      <a:endParaRPr lang="tr-TR" sz="1100" dirty="0">
                        <a:latin typeface="Calibri"/>
                        <a:ea typeface="Calibri"/>
                        <a:cs typeface="Calibri"/>
                      </a:endParaRPr>
                    </a:p>
                  </a:txBody>
                  <a:tcPr marL="0" marR="0" marT="0" marB="0"/>
                </a:tc>
                <a:tc>
                  <a:txBody>
                    <a:bodyPr/>
                    <a:lstStyle/>
                    <a:p>
                      <a:pPr marR="598805" algn="ctr">
                        <a:spcAft>
                          <a:spcPts val="0"/>
                        </a:spcAft>
                      </a:pPr>
                      <a:endParaRPr lang="tr-TR" sz="1200" b="1" dirty="0" smtClean="0">
                        <a:latin typeface="Times New Roman"/>
                        <a:ea typeface="Calibri"/>
                        <a:cs typeface="Calibri"/>
                      </a:endParaRPr>
                    </a:p>
                    <a:p>
                      <a:pPr marR="598805" algn="ctr">
                        <a:spcAft>
                          <a:spcPts val="0"/>
                        </a:spcAft>
                      </a:pPr>
                      <a:r>
                        <a:rPr lang="en-US" sz="1200" b="1" dirty="0" smtClean="0">
                          <a:latin typeface="Times New Roman"/>
                          <a:ea typeface="Calibri"/>
                          <a:cs typeface="Calibri"/>
                        </a:rPr>
                        <a:t>VELİ</a:t>
                      </a:r>
                      <a:endParaRPr lang="tr-TR" sz="1100" dirty="0">
                        <a:latin typeface="Calibri"/>
                        <a:ea typeface="Calibri"/>
                        <a:cs typeface="Calibri"/>
                      </a:endParaRPr>
                    </a:p>
                  </a:txBody>
                  <a:tcPr marL="0" marR="0" marT="0" marB="0"/>
                </a:tc>
                <a:tc>
                  <a:txBody>
                    <a:bodyPr/>
                    <a:lstStyle/>
                    <a:p>
                      <a:pPr marR="262890" algn="ctr">
                        <a:spcAft>
                          <a:spcPts val="0"/>
                        </a:spcAft>
                      </a:pPr>
                      <a:endParaRPr lang="tr-TR" sz="1200" b="1" dirty="0" smtClean="0">
                        <a:latin typeface="Times New Roman"/>
                        <a:ea typeface="Calibri"/>
                        <a:cs typeface="Calibri"/>
                      </a:endParaRPr>
                    </a:p>
                    <a:p>
                      <a:pPr marR="262890" algn="ctr">
                        <a:spcAft>
                          <a:spcPts val="0"/>
                        </a:spcAft>
                      </a:pPr>
                      <a:r>
                        <a:rPr lang="en-US" sz="1200" b="1" dirty="0" smtClean="0">
                          <a:latin typeface="Times New Roman"/>
                          <a:ea typeface="Calibri"/>
                          <a:cs typeface="Calibri"/>
                        </a:rPr>
                        <a:t>ÖĞRETMEN</a:t>
                      </a:r>
                      <a:endParaRPr lang="tr-TR" sz="1100" dirty="0">
                        <a:latin typeface="Calibri"/>
                        <a:ea typeface="Calibri"/>
                        <a:cs typeface="Calibri"/>
                      </a:endParaRPr>
                    </a:p>
                  </a:txBody>
                  <a:tcPr marL="0" marR="0" marT="0" marB="0"/>
                </a:tc>
                <a:extLst>
                  <a:ext uri="{0D108BD9-81ED-4DB2-BD59-A6C34878D82A}">
                    <a16:rowId xmlns:a16="http://schemas.microsoft.com/office/drawing/2014/main" xmlns="" val="10000"/>
                  </a:ext>
                </a:extLst>
              </a:tr>
              <a:tr h="370840">
                <a:tc>
                  <a:txBody>
                    <a:bodyPr/>
                    <a:lstStyle/>
                    <a:p>
                      <a:pPr marR="111125">
                        <a:spcAft>
                          <a:spcPts val="0"/>
                        </a:spcAft>
                      </a:pPr>
                      <a:endParaRPr lang="tr-TR" sz="1800" b="1" u="sng" dirty="0" smtClean="0">
                        <a:latin typeface="Times New Roman"/>
                        <a:ea typeface="Calibri"/>
                        <a:cs typeface="Calibri"/>
                      </a:endParaRPr>
                    </a:p>
                    <a:p>
                      <a:pPr marR="111125">
                        <a:spcAft>
                          <a:spcPts val="0"/>
                        </a:spcAft>
                      </a:pPr>
                      <a:r>
                        <a:rPr lang="en-US" sz="1800" b="1" u="sng" dirty="0" smtClean="0">
                          <a:latin typeface="Times New Roman"/>
                          <a:ea typeface="Calibri"/>
                          <a:cs typeface="Calibri"/>
                        </a:rPr>
                        <a:t>ÖZEL HEDEFLER </a:t>
                      </a:r>
                      <a:endParaRPr lang="tr-TR" sz="1800" dirty="0" smtClean="0">
                        <a:latin typeface="Calibri"/>
                        <a:ea typeface="Calibri"/>
                        <a:cs typeface="Calibri"/>
                      </a:endParaRPr>
                    </a:p>
                    <a:p>
                      <a:pPr marR="111125">
                        <a:spcAft>
                          <a:spcPts val="0"/>
                        </a:spcAft>
                      </a:pPr>
                      <a:r>
                        <a:rPr lang="en-US" sz="1800" dirty="0" err="1" smtClean="0">
                          <a:latin typeface="Times New Roman"/>
                          <a:ea typeface="Calibri"/>
                          <a:cs typeface="Calibri"/>
                        </a:rPr>
                        <a:t>Kurum</a:t>
                      </a:r>
                      <a:r>
                        <a:rPr lang="tr-TR" sz="1800" dirty="0" smtClean="0">
                          <a:latin typeface="Times New Roman"/>
                          <a:ea typeface="Calibri"/>
                          <a:cs typeface="Calibri"/>
                        </a:rPr>
                        <a:t> t</a:t>
                      </a:r>
                      <a:r>
                        <a:rPr lang="en-US" sz="1800" dirty="0" err="1" smtClean="0">
                          <a:latin typeface="Times New Roman"/>
                          <a:ea typeface="Calibri"/>
                          <a:cs typeface="Calibri"/>
                        </a:rPr>
                        <a:t>arafından</a:t>
                      </a:r>
                      <a:endParaRPr lang="tr-TR" sz="1800" dirty="0" smtClean="0">
                        <a:latin typeface="Calibri"/>
                        <a:ea typeface="Calibri"/>
                        <a:cs typeface="Calibri"/>
                      </a:endParaRPr>
                    </a:p>
                    <a:p>
                      <a:pPr marR="111125">
                        <a:spcAft>
                          <a:spcPts val="0"/>
                        </a:spcAft>
                      </a:pPr>
                      <a:r>
                        <a:rPr lang="en-US" sz="1800" dirty="0" smtClean="0">
                          <a:latin typeface="Times New Roman"/>
                          <a:ea typeface="Calibri"/>
                          <a:cs typeface="Calibri"/>
                        </a:rPr>
                        <a:t>2 </a:t>
                      </a:r>
                      <a:r>
                        <a:rPr lang="tr-TR" sz="1800" dirty="0" smtClean="0">
                          <a:latin typeface="Times New Roman"/>
                          <a:ea typeface="Calibri"/>
                          <a:cs typeface="Calibri"/>
                        </a:rPr>
                        <a:t>h</a:t>
                      </a:r>
                      <a:r>
                        <a:rPr lang="en-US" sz="1800" dirty="0" err="1" smtClean="0">
                          <a:latin typeface="Times New Roman"/>
                          <a:ea typeface="Calibri"/>
                          <a:cs typeface="Calibri"/>
                        </a:rPr>
                        <a:t>edef</a:t>
                      </a:r>
                      <a:r>
                        <a:rPr lang="tr-TR" sz="1800" dirty="0" smtClean="0">
                          <a:latin typeface="Times New Roman"/>
                          <a:ea typeface="Calibri"/>
                          <a:cs typeface="Calibri"/>
                        </a:rPr>
                        <a:t> b</a:t>
                      </a:r>
                      <a:r>
                        <a:rPr lang="en-US" sz="1800" dirty="0" err="1" smtClean="0">
                          <a:latin typeface="Times New Roman"/>
                          <a:ea typeface="Calibri"/>
                          <a:cs typeface="Calibri"/>
                        </a:rPr>
                        <a:t>elirlen</a:t>
                      </a:r>
                      <a:r>
                        <a:rPr lang="tr-TR" sz="1800" dirty="0" smtClean="0">
                          <a:latin typeface="Times New Roman"/>
                          <a:ea typeface="Calibri"/>
                          <a:cs typeface="Calibri"/>
                        </a:rPr>
                        <a:t>ir</a:t>
                      </a:r>
                      <a:endParaRPr lang="tr-TR" sz="1800" dirty="0" smtClean="0">
                        <a:latin typeface="Calibri"/>
                        <a:ea typeface="Calibri"/>
                        <a:cs typeface="Calibri"/>
                      </a:endParaRPr>
                    </a:p>
                    <a:p>
                      <a:endParaRPr lang="tr-TR" dirty="0"/>
                    </a:p>
                  </a:txBody>
                  <a:tcPr/>
                </a:tc>
                <a:tc>
                  <a:txBody>
                    <a:bodyPr/>
                    <a:lstStyle/>
                    <a:p>
                      <a:pPr marR="295275">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95275">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Her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b</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ir</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h</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edef</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i</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çin</a:t>
                      </a:r>
                      <a:r>
                        <a:rPr lang="en-US" sz="1800" spc="-19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95275">
                        <a:spcAft>
                          <a:spcPts val="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f</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aaliyet</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g</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rubundan</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e</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n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a</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z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ç</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23749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3749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Her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b</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ir</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h</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edef</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i</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çin</a:t>
                      </a:r>
                      <a:r>
                        <a:rPr lang="en-US" sz="1800" spc="-19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37490">
                        <a:spcAft>
                          <a:spcPts val="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f</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aaliyet</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g</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rubundan</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e</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n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a</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z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ç</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3749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55245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55245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Her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b</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ir</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h</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edef</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i</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çin</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552450">
                        <a:spcAft>
                          <a:spcPts val="0"/>
                        </a:spcAft>
                      </a:pPr>
                      <a:r>
                        <a:rPr lang="en-US" sz="1800" spc="-19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f</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aaliyet</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g</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rubundan</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e</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n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a</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z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ç</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1"/>
                  </a:ext>
                </a:extLst>
              </a:tr>
            </a:tbl>
          </a:graphicData>
        </a:graphic>
      </p:graphicFrame>
      <p:sp>
        <p:nvSpPr>
          <p:cNvPr id="3" name="2 Başlık"/>
          <p:cNvSpPr>
            <a:spLocks noGrp="1"/>
          </p:cNvSpPr>
          <p:nvPr>
            <p:ph type="title"/>
          </p:nvPr>
        </p:nvSpPr>
        <p:spPr/>
        <p:txBody>
          <a:bodyPr/>
          <a:lstStyle/>
          <a:p>
            <a:r>
              <a:rPr lang="tr-TR" b="1" dirty="0" smtClean="0">
                <a:solidFill>
                  <a:schemeClr val="tx1"/>
                </a:solidFill>
                <a:latin typeface="Calibri,Bold"/>
              </a:rPr>
              <a:t>Bilim ve Sanat Merkezleri</a:t>
            </a:r>
            <a:endParaRPr lang="tr-TR" dirty="0"/>
          </a:p>
        </p:txBody>
      </p:sp>
    </p:spTree>
    <p:extLst>
      <p:ext uri="{BB962C8B-B14F-4D97-AF65-F5344CB8AC3E}">
        <p14:creationId xmlns:p14="http://schemas.microsoft.com/office/powerpoint/2010/main" val="1313758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162757" y="1815921"/>
            <a:ext cx="9877777" cy="4310242"/>
          </a:xfrm>
        </p:spPr>
        <p:txBody>
          <a:bodyPr>
            <a:normAutofit/>
          </a:bodyPr>
          <a:lstStyle/>
          <a:p>
            <a:pPr lvl="0">
              <a:buFont typeface="Wingdings" panose="05000000000000000000" pitchFamily="2" charset="2"/>
              <a:buChar char="Ø"/>
            </a:pPr>
            <a:r>
              <a:rPr lang="tr-TR" dirty="0"/>
              <a:t>Rehber öğretmeni bulunmayan 5 okulun işleri </a:t>
            </a:r>
            <a:r>
              <a:rPr lang="tr-TR" dirty="0" smtClean="0"/>
              <a:t>yürütülmüştür.</a:t>
            </a:r>
          </a:p>
          <a:p>
            <a:pPr marL="0" lvl="0" indent="0">
              <a:buNone/>
            </a:pPr>
            <a:endParaRPr lang="tr-TR" dirty="0" smtClean="0"/>
          </a:p>
          <a:p>
            <a:pPr lvl="0">
              <a:buFont typeface="Wingdings" panose="05000000000000000000" pitchFamily="2" charset="2"/>
              <a:buChar char="Ø"/>
            </a:pPr>
            <a:r>
              <a:rPr lang="tr-TR" dirty="0" smtClean="0"/>
              <a:t>İlçemizde </a:t>
            </a:r>
            <a:r>
              <a:rPr lang="tr-TR" dirty="0"/>
              <a:t>bulunan 27 lise, 22 Ortaokul, 25 ilkokul, 3 anaokulu, 2 Eğitim Uygulama Okulu ve </a:t>
            </a:r>
            <a:r>
              <a:rPr lang="tr-TR" dirty="0" err="1"/>
              <a:t>Bilsem’in</a:t>
            </a:r>
            <a:r>
              <a:rPr lang="tr-TR" dirty="0"/>
              <a:t> rehberlik servisleri ziyaret edilmiştir.  Ayrıca çeşitli konularda 5 adet okula gözlem, müşavirlik amacıyla ziyaret yapılmıştır. (toplam 85 </a:t>
            </a:r>
            <a:r>
              <a:rPr lang="tr-TR" dirty="0" smtClean="0"/>
              <a:t>ziyaret)</a:t>
            </a:r>
          </a:p>
          <a:p>
            <a:pPr marL="0" lvl="0" indent="0">
              <a:buNone/>
            </a:pPr>
            <a:endParaRPr lang="tr-TR" dirty="0" smtClean="0"/>
          </a:p>
          <a:p>
            <a:pPr lvl="0">
              <a:buFont typeface="Wingdings" panose="05000000000000000000" pitchFamily="2" charset="2"/>
              <a:buChar char="Ø"/>
            </a:pPr>
            <a:r>
              <a:rPr lang="tr-TR" dirty="0" smtClean="0"/>
              <a:t>1 </a:t>
            </a:r>
            <a:r>
              <a:rPr lang="tr-TR" dirty="0"/>
              <a:t>okulda kriz müdahale çalışması yapılmıştır. Çalışma kapsamında 4 öğrenci ve velileri ile görüşmeler yapılmış, okula müşavirlik hizmeti verilmiştir</a:t>
            </a:r>
            <a:r>
              <a:rPr lang="tr-TR" dirty="0" smtClean="0"/>
              <a:t>.</a:t>
            </a:r>
          </a:p>
          <a:p>
            <a:pPr marL="0" lvl="0" indent="0">
              <a:buNone/>
            </a:pPr>
            <a:endParaRPr lang="tr-TR" dirty="0"/>
          </a:p>
          <a:p>
            <a:pPr>
              <a:buFont typeface="Wingdings" panose="05000000000000000000" pitchFamily="2" charset="2"/>
              <a:buChar char="Ø"/>
            </a:pPr>
            <a:endParaRPr lang="tr-TR" dirty="0"/>
          </a:p>
        </p:txBody>
      </p:sp>
      <p:sp>
        <p:nvSpPr>
          <p:cNvPr id="3" name="Başlık 2"/>
          <p:cNvSpPr>
            <a:spLocks noGrp="1"/>
          </p:cNvSpPr>
          <p:nvPr>
            <p:ph type="title"/>
          </p:nvPr>
        </p:nvSpPr>
        <p:spPr/>
        <p:txBody>
          <a:bodyPr/>
          <a:lstStyle/>
          <a:p>
            <a:r>
              <a:rPr lang="tr-TR" dirty="0" smtClean="0"/>
              <a:t>GEÇEN YIL YAPILAN ÇALIŞMALAR</a:t>
            </a:r>
            <a:endParaRPr lang="tr-TR" dirty="0"/>
          </a:p>
        </p:txBody>
      </p:sp>
    </p:spTree>
    <p:extLst>
      <p:ext uri="{BB962C8B-B14F-4D97-AF65-F5344CB8AC3E}">
        <p14:creationId xmlns:p14="http://schemas.microsoft.com/office/powerpoint/2010/main" val="19155274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3EB8427-F529-48A1-8278-9C42B868B322}"/>
              </a:ext>
            </a:extLst>
          </p:cNvPr>
          <p:cNvSpPr>
            <a:spLocks noGrp="1"/>
          </p:cNvSpPr>
          <p:nvPr>
            <p:ph idx="1"/>
          </p:nvPr>
        </p:nvSpPr>
        <p:spPr>
          <a:xfrm>
            <a:off x="752475" y="1117932"/>
            <a:ext cx="10734675" cy="4795872"/>
          </a:xfrm>
        </p:spPr>
        <p:txBody>
          <a:bodyPr>
            <a:normAutofit fontScale="77500" lnSpcReduction="20000"/>
          </a:bodyPr>
          <a:lstStyle/>
          <a:p>
            <a:pPr algn="just">
              <a:lnSpc>
                <a:spcPct val="150000"/>
              </a:lnSpc>
            </a:pPr>
            <a:r>
              <a:rPr lang="tr-TR" b="0" i="0" u="none" strike="noStrike" baseline="0" dirty="0">
                <a:latin typeface="Calibri" panose="020F0502020204030204" pitchFamily="34" charset="0"/>
              </a:rPr>
              <a:t>Halk eğitim merkezlerinde genel ve yerel hedeflere ilişkin faaliyet yürütülmesi zorunlu olmayıp </a:t>
            </a:r>
            <a:r>
              <a:rPr lang="tr-TR" b="1" i="0" u="none" strike="noStrike" baseline="0" dirty="0">
                <a:latin typeface="Calibri" panose="020F0502020204030204" pitchFamily="34" charset="0"/>
              </a:rPr>
              <a:t>özel hedeflere ilişkin faaliyet yürütülmesi zorunludur.</a:t>
            </a:r>
          </a:p>
          <a:p>
            <a:pPr marL="0" indent="0" algn="just">
              <a:lnSpc>
                <a:spcPct val="150000"/>
              </a:lnSpc>
              <a:buNone/>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Öğrenci/kursiyerler için özel hedeflere yönelik </a:t>
            </a:r>
            <a:r>
              <a:rPr lang="tr-TR" b="1" i="0" u="none" strike="noStrike" baseline="0" dirty="0">
                <a:latin typeface="Calibri" panose="020F0502020204030204" pitchFamily="34" charset="0"/>
              </a:rPr>
              <a:t>en az bir adet </a:t>
            </a:r>
            <a:r>
              <a:rPr lang="tr-TR" b="0" i="0" u="none" strike="noStrike" baseline="0" dirty="0">
                <a:latin typeface="Calibri" panose="020F0502020204030204" pitchFamily="34" charset="0"/>
              </a:rPr>
              <a:t>Düzey 1 Faaliyet yürütülmesi zorunludur.</a:t>
            </a:r>
          </a:p>
          <a:p>
            <a:pPr marL="0" indent="0" algn="just">
              <a:lnSpc>
                <a:spcPct val="150000"/>
              </a:lnSpc>
              <a:buNone/>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Düzey 2 ve 3 Faaliyet yürütülmesi zorunlu olmayıp merkezin imkan ve şartları doğrultusunda planlama yapılabilir.</a:t>
            </a:r>
          </a:p>
          <a:p>
            <a:pPr marL="0" indent="0" algn="just">
              <a:lnSpc>
                <a:spcPct val="150000"/>
              </a:lnSpc>
              <a:buNone/>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Bazı öğrencilerin/sınıfların katıldığı Düzey 2 ve 3 Faaliyet yürütülmesi halinde bu faaliyetlere katılmayan öğrenciler/kursiyerler için </a:t>
            </a:r>
            <a:r>
              <a:rPr lang="tr-TR" b="1" i="0" u="none" strike="noStrike" baseline="0" dirty="0">
                <a:latin typeface="Calibri" panose="020F0502020204030204" pitchFamily="34" charset="0"/>
              </a:rPr>
              <a:t>en az bir adet </a:t>
            </a:r>
            <a:r>
              <a:rPr lang="tr-TR" b="0" i="0" u="none" strike="noStrike" baseline="0" dirty="0">
                <a:latin typeface="Calibri" panose="020F0502020204030204" pitchFamily="34" charset="0"/>
              </a:rPr>
              <a:t>Düzey 1 Faaliyet yürütülmesi zorunludur.</a:t>
            </a:r>
            <a:endParaRPr lang="tr-TR" dirty="0"/>
          </a:p>
        </p:txBody>
      </p:sp>
      <p:sp>
        <p:nvSpPr>
          <p:cNvPr id="2" name="Başlık 1">
            <a:extLst>
              <a:ext uri="{FF2B5EF4-FFF2-40B4-BE49-F238E27FC236}">
                <a16:creationId xmlns:a16="http://schemas.microsoft.com/office/drawing/2014/main" xmlns="" id="{F43E656E-5032-46E5-9B5C-88398F6F6153}"/>
              </a:ext>
            </a:extLst>
          </p:cNvPr>
          <p:cNvSpPr>
            <a:spLocks noGrp="1"/>
          </p:cNvSpPr>
          <p:nvPr>
            <p:ph type="title"/>
          </p:nvPr>
        </p:nvSpPr>
        <p:spPr>
          <a:xfrm>
            <a:off x="1576022" y="247650"/>
            <a:ext cx="8596668" cy="568988"/>
          </a:xfrm>
        </p:spPr>
        <p:txBody>
          <a:bodyPr>
            <a:normAutofit fontScale="90000"/>
          </a:bodyPr>
          <a:lstStyle/>
          <a:p>
            <a:pPr algn="ctr"/>
            <a:r>
              <a:rPr lang="tr-TR" b="1" i="0" u="none" strike="noStrike" baseline="0" dirty="0">
                <a:solidFill>
                  <a:schemeClr val="tx1"/>
                </a:solidFill>
                <a:latin typeface="Calibri,Bold"/>
              </a:rPr>
              <a:t>Halk Eğitim Merkezleri</a:t>
            </a:r>
            <a:endParaRPr lang="tr-TR" dirty="0">
              <a:solidFill>
                <a:schemeClr val="tx1"/>
              </a:solidFill>
            </a:endParaRPr>
          </a:p>
        </p:txBody>
      </p:sp>
    </p:spTree>
    <p:extLst>
      <p:ext uri="{BB962C8B-B14F-4D97-AF65-F5344CB8AC3E}">
        <p14:creationId xmlns:p14="http://schemas.microsoft.com/office/powerpoint/2010/main" val="16577493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nvPr>
        </p:nvGraphicFramePr>
        <p:xfrm>
          <a:off x="1162050" y="2674938"/>
          <a:ext cx="9879012" cy="1468120"/>
        </p:xfrm>
        <a:graphic>
          <a:graphicData uri="http://schemas.openxmlformats.org/drawingml/2006/table">
            <a:tbl>
              <a:tblPr firstRow="1" bandRow="1">
                <a:tableStyleId>{5C22544A-7EE6-4342-B048-85BDC9FD1C3A}</a:tableStyleId>
              </a:tblPr>
              <a:tblGrid>
                <a:gridCol w="2469753">
                  <a:extLst>
                    <a:ext uri="{9D8B030D-6E8A-4147-A177-3AD203B41FA5}">
                      <a16:colId xmlns:a16="http://schemas.microsoft.com/office/drawing/2014/main" xmlns="" val="20000"/>
                    </a:ext>
                  </a:extLst>
                </a:gridCol>
                <a:gridCol w="2469753">
                  <a:extLst>
                    <a:ext uri="{9D8B030D-6E8A-4147-A177-3AD203B41FA5}">
                      <a16:colId xmlns:a16="http://schemas.microsoft.com/office/drawing/2014/main" xmlns="" val="20001"/>
                    </a:ext>
                  </a:extLst>
                </a:gridCol>
                <a:gridCol w="2469753">
                  <a:extLst>
                    <a:ext uri="{9D8B030D-6E8A-4147-A177-3AD203B41FA5}">
                      <a16:colId xmlns:a16="http://schemas.microsoft.com/office/drawing/2014/main" xmlns="" val="20002"/>
                    </a:ext>
                  </a:extLst>
                </a:gridCol>
                <a:gridCol w="2469753">
                  <a:extLst>
                    <a:ext uri="{9D8B030D-6E8A-4147-A177-3AD203B41FA5}">
                      <a16:colId xmlns:a16="http://schemas.microsoft.com/office/drawing/2014/main" xmlns="" val="20003"/>
                    </a:ext>
                  </a:extLst>
                </a:gridCol>
              </a:tblGrid>
              <a:tr h="370840">
                <a:tc>
                  <a:txBody>
                    <a:bodyPr/>
                    <a:lstStyle/>
                    <a:p>
                      <a:pPr marR="111125" algn="ctr">
                        <a:spcAft>
                          <a:spcPts val="0"/>
                        </a:spcAft>
                      </a:pPr>
                      <a:endParaRPr lang="tr-TR" sz="1200" b="1" dirty="0" smtClean="0">
                        <a:latin typeface="Times New Roman"/>
                        <a:ea typeface="Calibri"/>
                        <a:cs typeface="Calibri"/>
                      </a:endParaRPr>
                    </a:p>
                    <a:p>
                      <a:pPr marR="111125" algn="ctr">
                        <a:spcAft>
                          <a:spcPts val="0"/>
                        </a:spcAft>
                      </a:pPr>
                      <a:r>
                        <a:rPr lang="en-US" sz="1200" b="1" dirty="0" smtClean="0">
                          <a:latin typeface="Times New Roman"/>
                          <a:ea typeface="Calibri"/>
                          <a:cs typeface="Calibri"/>
                        </a:rPr>
                        <a:t>HEDEFTÜRÜ</a:t>
                      </a:r>
                      <a:endParaRPr lang="tr-TR" sz="1100" dirty="0">
                        <a:latin typeface="Calibri"/>
                        <a:ea typeface="Calibri"/>
                        <a:cs typeface="Calibri"/>
                      </a:endParaRPr>
                    </a:p>
                  </a:txBody>
                  <a:tcPr marL="0" marR="0" marT="0" marB="0"/>
                </a:tc>
                <a:tc>
                  <a:txBody>
                    <a:bodyPr/>
                    <a:lstStyle/>
                    <a:p>
                      <a:pPr marR="526415" algn="ctr">
                        <a:spcAft>
                          <a:spcPts val="0"/>
                        </a:spcAft>
                      </a:pPr>
                      <a:endParaRPr lang="tr-TR" sz="1200" b="1" dirty="0" smtClean="0">
                        <a:latin typeface="Times New Roman"/>
                        <a:ea typeface="Calibri"/>
                        <a:cs typeface="Calibri"/>
                      </a:endParaRPr>
                    </a:p>
                    <a:p>
                      <a:pPr marR="526415" algn="ctr">
                        <a:spcAft>
                          <a:spcPts val="0"/>
                        </a:spcAft>
                      </a:pPr>
                      <a:r>
                        <a:rPr lang="en-US" sz="1200" b="1" dirty="0" smtClean="0">
                          <a:latin typeface="Times New Roman"/>
                          <a:ea typeface="Calibri"/>
                          <a:cs typeface="Calibri"/>
                        </a:rPr>
                        <a:t>ÖĞRENCİ</a:t>
                      </a:r>
                      <a:r>
                        <a:rPr lang="tr-TR" sz="1200" b="1" dirty="0" smtClean="0">
                          <a:latin typeface="Times New Roman"/>
                          <a:ea typeface="Calibri"/>
                          <a:cs typeface="Calibri"/>
                        </a:rPr>
                        <a:t>/KURSİYER</a:t>
                      </a:r>
                      <a:endParaRPr lang="tr-TR" sz="1100" dirty="0">
                        <a:latin typeface="Calibri"/>
                        <a:ea typeface="Calibri"/>
                        <a:cs typeface="Calibri"/>
                      </a:endParaRPr>
                    </a:p>
                  </a:txBody>
                  <a:tcPr marL="0" marR="0" marT="0" marB="0"/>
                </a:tc>
                <a:tc>
                  <a:txBody>
                    <a:bodyPr/>
                    <a:lstStyle/>
                    <a:p>
                      <a:pPr marR="598805" algn="ctr">
                        <a:spcAft>
                          <a:spcPts val="0"/>
                        </a:spcAft>
                      </a:pPr>
                      <a:endParaRPr lang="tr-TR" sz="1200" b="1" dirty="0" smtClean="0">
                        <a:latin typeface="Times New Roman"/>
                        <a:ea typeface="Calibri"/>
                        <a:cs typeface="Calibri"/>
                      </a:endParaRPr>
                    </a:p>
                    <a:p>
                      <a:pPr marR="598805" algn="ctr">
                        <a:spcAft>
                          <a:spcPts val="0"/>
                        </a:spcAft>
                      </a:pPr>
                      <a:r>
                        <a:rPr lang="en-US" sz="1200" b="1" dirty="0" smtClean="0">
                          <a:latin typeface="Times New Roman"/>
                          <a:ea typeface="Calibri"/>
                          <a:cs typeface="Calibri"/>
                        </a:rPr>
                        <a:t>VELİ</a:t>
                      </a:r>
                      <a:endParaRPr lang="tr-TR" sz="1100" dirty="0">
                        <a:latin typeface="Calibri"/>
                        <a:ea typeface="Calibri"/>
                        <a:cs typeface="Calibri"/>
                      </a:endParaRPr>
                    </a:p>
                  </a:txBody>
                  <a:tcPr marL="0" marR="0" marT="0" marB="0"/>
                </a:tc>
                <a:tc>
                  <a:txBody>
                    <a:bodyPr/>
                    <a:lstStyle/>
                    <a:p>
                      <a:pPr marR="262890" algn="ctr">
                        <a:spcAft>
                          <a:spcPts val="0"/>
                        </a:spcAft>
                      </a:pPr>
                      <a:endParaRPr lang="tr-TR" sz="1200" b="1" dirty="0" smtClean="0">
                        <a:latin typeface="Times New Roman"/>
                        <a:ea typeface="Calibri"/>
                        <a:cs typeface="Calibri"/>
                      </a:endParaRPr>
                    </a:p>
                    <a:p>
                      <a:pPr marR="262890" algn="ctr">
                        <a:spcAft>
                          <a:spcPts val="0"/>
                        </a:spcAft>
                      </a:pPr>
                      <a:r>
                        <a:rPr lang="en-US" sz="1200" b="1" dirty="0" smtClean="0">
                          <a:latin typeface="Times New Roman"/>
                          <a:ea typeface="Calibri"/>
                          <a:cs typeface="Calibri"/>
                        </a:rPr>
                        <a:t>ÖĞRETMEN</a:t>
                      </a:r>
                      <a:endParaRPr lang="tr-TR" sz="1100" dirty="0">
                        <a:latin typeface="Calibri"/>
                        <a:ea typeface="Calibri"/>
                        <a:cs typeface="Calibri"/>
                      </a:endParaRPr>
                    </a:p>
                  </a:txBody>
                  <a:tcPr marL="0" marR="0" marT="0" marB="0"/>
                </a:tc>
                <a:extLst>
                  <a:ext uri="{0D108BD9-81ED-4DB2-BD59-A6C34878D82A}">
                    <a16:rowId xmlns:a16="http://schemas.microsoft.com/office/drawing/2014/main" xmlns="" val="10000"/>
                  </a:ext>
                </a:extLst>
              </a:tr>
              <a:tr h="370840">
                <a:tc>
                  <a:txBody>
                    <a:bodyPr/>
                    <a:lstStyle/>
                    <a:p>
                      <a:pPr marR="111125">
                        <a:spcAft>
                          <a:spcPts val="0"/>
                        </a:spcAft>
                      </a:pPr>
                      <a:r>
                        <a:rPr lang="en-US" sz="1800" b="1" u="sng" dirty="0" smtClean="0">
                          <a:latin typeface="Times New Roman"/>
                          <a:ea typeface="Calibri"/>
                          <a:cs typeface="Calibri"/>
                        </a:rPr>
                        <a:t>ÖZEL HEDEFLER </a:t>
                      </a:r>
                      <a:endParaRPr lang="tr-TR" sz="1800" dirty="0" smtClean="0">
                        <a:latin typeface="Calibri"/>
                        <a:ea typeface="Calibri"/>
                        <a:cs typeface="Calibri"/>
                      </a:endParaRPr>
                    </a:p>
                    <a:p>
                      <a:pPr marR="111125">
                        <a:spcAft>
                          <a:spcPts val="0"/>
                        </a:spcAft>
                      </a:pPr>
                      <a:r>
                        <a:rPr lang="en-US" sz="1800" dirty="0" err="1" smtClean="0">
                          <a:latin typeface="Times New Roman"/>
                          <a:ea typeface="Calibri"/>
                          <a:cs typeface="Calibri"/>
                        </a:rPr>
                        <a:t>Kurum</a:t>
                      </a:r>
                      <a:r>
                        <a:rPr lang="tr-TR" sz="1800" dirty="0" smtClean="0">
                          <a:latin typeface="Times New Roman"/>
                          <a:ea typeface="Calibri"/>
                          <a:cs typeface="Calibri"/>
                        </a:rPr>
                        <a:t> t</a:t>
                      </a:r>
                      <a:r>
                        <a:rPr lang="en-US" sz="1800" dirty="0" err="1" smtClean="0">
                          <a:latin typeface="Times New Roman"/>
                          <a:ea typeface="Calibri"/>
                          <a:cs typeface="Calibri"/>
                        </a:rPr>
                        <a:t>arafından</a:t>
                      </a:r>
                      <a:endParaRPr lang="tr-TR" sz="1800" dirty="0" smtClean="0">
                        <a:latin typeface="Calibri"/>
                        <a:ea typeface="Calibri"/>
                        <a:cs typeface="Calibri"/>
                      </a:endParaRPr>
                    </a:p>
                    <a:p>
                      <a:pPr marR="111125">
                        <a:spcAft>
                          <a:spcPts val="0"/>
                        </a:spcAft>
                      </a:pPr>
                      <a:r>
                        <a:rPr lang="en-US" sz="1800" dirty="0" smtClean="0">
                          <a:latin typeface="Times New Roman"/>
                          <a:ea typeface="Calibri"/>
                          <a:cs typeface="Calibri"/>
                        </a:rPr>
                        <a:t>2 </a:t>
                      </a:r>
                      <a:r>
                        <a:rPr lang="tr-TR" sz="1800" dirty="0" smtClean="0">
                          <a:latin typeface="Times New Roman"/>
                          <a:ea typeface="Calibri"/>
                          <a:cs typeface="Calibri"/>
                        </a:rPr>
                        <a:t>h</a:t>
                      </a:r>
                      <a:r>
                        <a:rPr lang="en-US" sz="1800" dirty="0" err="1" smtClean="0">
                          <a:latin typeface="Times New Roman"/>
                          <a:ea typeface="Calibri"/>
                          <a:cs typeface="Calibri"/>
                        </a:rPr>
                        <a:t>edef</a:t>
                      </a:r>
                      <a:r>
                        <a:rPr lang="tr-TR" sz="1800" dirty="0" smtClean="0">
                          <a:latin typeface="Times New Roman"/>
                          <a:ea typeface="Calibri"/>
                          <a:cs typeface="Calibri"/>
                        </a:rPr>
                        <a:t> b</a:t>
                      </a:r>
                      <a:r>
                        <a:rPr lang="en-US" sz="1800" dirty="0" err="1" smtClean="0">
                          <a:latin typeface="Times New Roman"/>
                          <a:ea typeface="Calibri"/>
                          <a:cs typeface="Calibri"/>
                        </a:rPr>
                        <a:t>elirlen</a:t>
                      </a:r>
                      <a:r>
                        <a:rPr lang="tr-TR" sz="1800" dirty="0" smtClean="0">
                          <a:latin typeface="Times New Roman"/>
                          <a:ea typeface="Calibri"/>
                          <a:cs typeface="Calibri"/>
                        </a:rPr>
                        <a:t>ir</a:t>
                      </a:r>
                      <a:endParaRPr lang="tr-TR" sz="1800" dirty="0" smtClean="0">
                        <a:latin typeface="Calibri"/>
                        <a:ea typeface="Calibri"/>
                        <a:cs typeface="Calibri"/>
                      </a:endParaRPr>
                    </a:p>
                  </a:txBody>
                  <a:tcPr/>
                </a:tc>
                <a:tc>
                  <a:txBody>
                    <a:bodyPr/>
                    <a:lstStyle/>
                    <a:p>
                      <a:pPr marR="295275">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Her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b</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ir</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h</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edef</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i</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çin</a:t>
                      </a:r>
                      <a:r>
                        <a:rPr lang="en-US" sz="1800" spc="-19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R="295275">
                        <a:spcAft>
                          <a:spcPts val="0"/>
                        </a:spcAft>
                      </a:pP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1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f</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aaliyet</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g</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rubundan</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e</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n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a</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z 1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ç</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237490">
                        <a:spcAft>
                          <a:spcPts val="0"/>
                        </a:spcAft>
                      </a:pPr>
                      <a:endParaRPr lang="tr-TR" sz="1400" dirty="0">
                        <a:latin typeface="Times New Roman" pitchFamily="18" charset="0"/>
                        <a:ea typeface="Calibri"/>
                        <a:cs typeface="Times New Roman" pitchFamily="18" charset="0"/>
                      </a:endParaRPr>
                    </a:p>
                  </a:txBody>
                  <a:tcPr marL="0" marR="0" marT="0" marB="0"/>
                </a:tc>
                <a:tc>
                  <a:txBody>
                    <a:bodyPr/>
                    <a:lstStyle/>
                    <a:p>
                      <a:pPr marR="552450">
                        <a:spcAft>
                          <a:spcPts val="0"/>
                        </a:spcAft>
                      </a:pPr>
                      <a:endParaRPr lang="tr-TR" sz="1400" dirty="0">
                        <a:latin typeface="Times New Roman" pitchFamily="18" charset="0"/>
                        <a:ea typeface="Calibri"/>
                        <a:cs typeface="Times New Roman" pitchFamily="18" charset="0"/>
                      </a:endParaRPr>
                    </a:p>
                  </a:txBody>
                  <a:tcPr marL="0" marR="0" marT="0" marB="0"/>
                </a:tc>
                <a:extLst>
                  <a:ext uri="{0D108BD9-81ED-4DB2-BD59-A6C34878D82A}">
                    <a16:rowId xmlns:a16="http://schemas.microsoft.com/office/drawing/2014/main" xmlns="" val="10001"/>
                  </a:ext>
                </a:extLst>
              </a:tr>
            </a:tbl>
          </a:graphicData>
        </a:graphic>
      </p:graphicFrame>
      <p:sp>
        <p:nvSpPr>
          <p:cNvPr id="3" name="2 Başlık"/>
          <p:cNvSpPr>
            <a:spLocks noGrp="1"/>
          </p:cNvSpPr>
          <p:nvPr>
            <p:ph type="title"/>
          </p:nvPr>
        </p:nvSpPr>
        <p:spPr/>
        <p:txBody>
          <a:bodyPr/>
          <a:lstStyle/>
          <a:p>
            <a:r>
              <a:rPr lang="tr-TR" b="1" dirty="0" smtClean="0">
                <a:solidFill>
                  <a:schemeClr val="tx1"/>
                </a:solidFill>
                <a:latin typeface="Calibri,Bold"/>
              </a:rPr>
              <a:t>Halk Eğitim Merkezleri</a:t>
            </a:r>
            <a:endParaRPr lang="tr-TR" dirty="0"/>
          </a:p>
        </p:txBody>
      </p:sp>
    </p:spTree>
    <p:extLst>
      <p:ext uri="{BB962C8B-B14F-4D97-AF65-F5344CB8AC3E}">
        <p14:creationId xmlns:p14="http://schemas.microsoft.com/office/powerpoint/2010/main" val="6600070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8FB781C-1CAC-49E4-8DA5-7B7DC999B6D0}"/>
              </a:ext>
            </a:extLst>
          </p:cNvPr>
          <p:cNvSpPr>
            <a:spLocks noGrp="1"/>
          </p:cNvSpPr>
          <p:nvPr>
            <p:ph idx="1"/>
          </p:nvPr>
        </p:nvSpPr>
        <p:spPr>
          <a:xfrm>
            <a:off x="1235158" y="1270000"/>
            <a:ext cx="10115548" cy="4978400"/>
          </a:xfrm>
        </p:spPr>
        <p:txBody>
          <a:bodyPr>
            <a:normAutofit fontScale="85000" lnSpcReduction="10000"/>
          </a:bodyPr>
          <a:lstStyle/>
          <a:p>
            <a:pPr algn="just">
              <a:lnSpc>
                <a:spcPct val="150000"/>
              </a:lnSpc>
            </a:pPr>
            <a:r>
              <a:rPr lang="tr-TR" b="0" i="0" u="none" strike="noStrike" baseline="0" dirty="0">
                <a:latin typeface="Calibri" panose="020F0502020204030204" pitchFamily="34" charset="0"/>
              </a:rPr>
              <a:t>Mesleki eğitim merkezlerinde genel ve yerel hedeflere ilişkin faaliyet yürütülmesi zorunlu olmayıp </a:t>
            </a:r>
            <a:r>
              <a:rPr lang="tr-TR" b="1" i="0" u="none" strike="noStrike" baseline="0" dirty="0">
                <a:latin typeface="Calibri" panose="020F0502020204030204" pitchFamily="34" charset="0"/>
              </a:rPr>
              <a:t>özel hedeflere</a:t>
            </a:r>
            <a:r>
              <a:rPr lang="tr-TR" b="0" i="0" u="none" strike="noStrike" baseline="0" dirty="0">
                <a:latin typeface="Calibri" panose="020F0502020204030204" pitchFamily="34" charset="0"/>
              </a:rPr>
              <a:t> ilişkin faaliyet yürütülmesi zorunludur.</a:t>
            </a:r>
          </a:p>
          <a:p>
            <a:pPr algn="just">
              <a:lnSpc>
                <a:spcPct val="150000"/>
              </a:lnSpc>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Öğrenciler için özel hedeflere </a:t>
            </a:r>
            <a:r>
              <a:rPr lang="tr-TR" b="0" i="0" u="none" strike="noStrike" baseline="0" dirty="0" smtClean="0">
                <a:latin typeface="Calibri" panose="020F0502020204030204" pitchFamily="34" charset="0"/>
              </a:rPr>
              <a:t>yönelik </a:t>
            </a:r>
            <a:r>
              <a:rPr lang="tr-TR" b="1" i="0" u="none" strike="noStrike" baseline="0" dirty="0">
                <a:latin typeface="Calibri" panose="020F0502020204030204" pitchFamily="34" charset="0"/>
              </a:rPr>
              <a:t>en az </a:t>
            </a:r>
            <a:r>
              <a:rPr lang="tr-TR" b="1" dirty="0" smtClean="0">
                <a:latin typeface="Calibri" panose="020F0502020204030204" pitchFamily="34" charset="0"/>
              </a:rPr>
              <a:t>bir</a:t>
            </a:r>
            <a:r>
              <a:rPr lang="tr-TR" b="1" i="0" u="none" strike="noStrike" baseline="0" dirty="0" smtClean="0">
                <a:latin typeface="Calibri" panose="020F0502020204030204" pitchFamily="34" charset="0"/>
              </a:rPr>
              <a:t> </a:t>
            </a:r>
            <a:r>
              <a:rPr lang="tr-TR" b="1" i="0" u="none" strike="noStrike" baseline="0" dirty="0">
                <a:latin typeface="Calibri" panose="020F0502020204030204" pitchFamily="34" charset="0"/>
              </a:rPr>
              <a:t>adet </a:t>
            </a:r>
            <a:r>
              <a:rPr lang="tr-TR" b="0" i="0" u="none" strike="noStrike" baseline="0" dirty="0">
                <a:latin typeface="Calibri" panose="020F0502020204030204" pitchFamily="34" charset="0"/>
              </a:rPr>
              <a:t>Düzey 1 Faaliyet yürütülmesi </a:t>
            </a:r>
            <a:r>
              <a:rPr lang="tr-TR" b="0" i="0" u="none" strike="noStrike" baseline="0" dirty="0" smtClean="0">
                <a:latin typeface="Calibri" panose="020F0502020204030204" pitchFamily="34" charset="0"/>
              </a:rPr>
              <a:t>zorunludur.</a:t>
            </a:r>
          </a:p>
          <a:p>
            <a:pPr algn="just">
              <a:lnSpc>
                <a:spcPct val="150000"/>
              </a:lnSpc>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Veliler için özel hedeflere yönelik </a:t>
            </a:r>
            <a:r>
              <a:rPr lang="tr-TR" b="1" i="0" u="none" strike="noStrike" baseline="0" dirty="0">
                <a:latin typeface="Calibri" panose="020F0502020204030204" pitchFamily="34" charset="0"/>
              </a:rPr>
              <a:t>en az bir adet </a:t>
            </a:r>
            <a:r>
              <a:rPr lang="tr-TR" b="0" i="0" u="none" strike="noStrike" baseline="0" dirty="0">
                <a:latin typeface="Calibri" panose="020F0502020204030204" pitchFamily="34" charset="0"/>
              </a:rPr>
              <a:t>Düzey 1 Faaliyet yürütülmesi zorunludur.</a:t>
            </a:r>
          </a:p>
          <a:p>
            <a:pPr algn="just">
              <a:lnSpc>
                <a:spcPct val="150000"/>
              </a:lnSpc>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Öğretmenler için özel hedeflere yönelik </a:t>
            </a:r>
            <a:r>
              <a:rPr lang="tr-TR" b="1" i="0" u="none" strike="noStrike" baseline="0" dirty="0">
                <a:latin typeface="Calibri" panose="020F0502020204030204" pitchFamily="34" charset="0"/>
              </a:rPr>
              <a:t>en az bir adet</a:t>
            </a:r>
            <a:r>
              <a:rPr lang="tr-TR" b="0" i="0" u="none" strike="noStrike" baseline="0" dirty="0">
                <a:latin typeface="Calibri" panose="020F0502020204030204" pitchFamily="34" charset="0"/>
              </a:rPr>
              <a:t> Düzey 1 Faaliyet yürütülmesi zorunludur.</a:t>
            </a:r>
          </a:p>
        </p:txBody>
      </p:sp>
      <p:sp>
        <p:nvSpPr>
          <p:cNvPr id="2" name="Başlık 1">
            <a:extLst>
              <a:ext uri="{FF2B5EF4-FFF2-40B4-BE49-F238E27FC236}">
                <a16:creationId xmlns:a16="http://schemas.microsoft.com/office/drawing/2014/main" xmlns="" id="{E4F5DEB6-1DAE-41DB-B63C-116BF63D3725}"/>
              </a:ext>
            </a:extLst>
          </p:cNvPr>
          <p:cNvSpPr>
            <a:spLocks noGrp="1"/>
          </p:cNvSpPr>
          <p:nvPr>
            <p:ph type="title"/>
          </p:nvPr>
        </p:nvSpPr>
        <p:spPr>
          <a:xfrm>
            <a:off x="1666877" y="279400"/>
            <a:ext cx="8596668" cy="660400"/>
          </a:xfrm>
        </p:spPr>
        <p:txBody>
          <a:bodyPr>
            <a:normAutofit fontScale="90000"/>
          </a:bodyPr>
          <a:lstStyle/>
          <a:p>
            <a:pPr algn="ctr"/>
            <a:r>
              <a:rPr lang="tr-TR" b="1" i="0" u="none" strike="noStrike" baseline="0" dirty="0">
                <a:solidFill>
                  <a:schemeClr val="tx1"/>
                </a:solidFill>
                <a:latin typeface="Calibri,Bold"/>
              </a:rPr>
              <a:t>Mesleki Eğitim Merkezleri</a:t>
            </a:r>
            <a:endParaRPr lang="tr-TR" dirty="0">
              <a:solidFill>
                <a:schemeClr val="tx1"/>
              </a:solidFill>
            </a:endParaRPr>
          </a:p>
        </p:txBody>
      </p:sp>
    </p:spTree>
    <p:extLst>
      <p:ext uri="{BB962C8B-B14F-4D97-AF65-F5344CB8AC3E}">
        <p14:creationId xmlns:p14="http://schemas.microsoft.com/office/powerpoint/2010/main" val="5082302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2131393252"/>
              </p:ext>
            </p:extLst>
          </p:nvPr>
        </p:nvGraphicFramePr>
        <p:xfrm>
          <a:off x="1162050" y="2674938"/>
          <a:ext cx="9879012" cy="2016760"/>
        </p:xfrm>
        <a:graphic>
          <a:graphicData uri="http://schemas.openxmlformats.org/drawingml/2006/table">
            <a:tbl>
              <a:tblPr firstRow="1" bandRow="1">
                <a:tableStyleId>{5C22544A-7EE6-4342-B048-85BDC9FD1C3A}</a:tableStyleId>
              </a:tblPr>
              <a:tblGrid>
                <a:gridCol w="2469753">
                  <a:extLst>
                    <a:ext uri="{9D8B030D-6E8A-4147-A177-3AD203B41FA5}">
                      <a16:colId xmlns:a16="http://schemas.microsoft.com/office/drawing/2014/main" xmlns="" val="20000"/>
                    </a:ext>
                  </a:extLst>
                </a:gridCol>
                <a:gridCol w="2469753">
                  <a:extLst>
                    <a:ext uri="{9D8B030D-6E8A-4147-A177-3AD203B41FA5}">
                      <a16:colId xmlns:a16="http://schemas.microsoft.com/office/drawing/2014/main" xmlns="" val="20001"/>
                    </a:ext>
                  </a:extLst>
                </a:gridCol>
                <a:gridCol w="2469753">
                  <a:extLst>
                    <a:ext uri="{9D8B030D-6E8A-4147-A177-3AD203B41FA5}">
                      <a16:colId xmlns:a16="http://schemas.microsoft.com/office/drawing/2014/main" xmlns="" val="20002"/>
                    </a:ext>
                  </a:extLst>
                </a:gridCol>
                <a:gridCol w="2469753">
                  <a:extLst>
                    <a:ext uri="{9D8B030D-6E8A-4147-A177-3AD203B41FA5}">
                      <a16:colId xmlns:a16="http://schemas.microsoft.com/office/drawing/2014/main" xmlns="" val="20003"/>
                    </a:ext>
                  </a:extLst>
                </a:gridCol>
              </a:tblGrid>
              <a:tr h="370840">
                <a:tc>
                  <a:txBody>
                    <a:bodyPr/>
                    <a:lstStyle/>
                    <a:p>
                      <a:pPr marR="111125" algn="ctr">
                        <a:spcAft>
                          <a:spcPts val="0"/>
                        </a:spcAft>
                      </a:pPr>
                      <a:endParaRPr lang="tr-TR" sz="1200" b="1" dirty="0" smtClean="0">
                        <a:latin typeface="Times New Roman"/>
                        <a:ea typeface="Calibri"/>
                        <a:cs typeface="Calibri"/>
                      </a:endParaRPr>
                    </a:p>
                    <a:p>
                      <a:pPr marR="111125" algn="ctr">
                        <a:spcAft>
                          <a:spcPts val="0"/>
                        </a:spcAft>
                      </a:pPr>
                      <a:r>
                        <a:rPr lang="en-US" sz="1200" b="1" dirty="0" smtClean="0">
                          <a:latin typeface="Times New Roman"/>
                          <a:ea typeface="Calibri"/>
                          <a:cs typeface="Calibri"/>
                        </a:rPr>
                        <a:t>HEDEFTÜRÜ</a:t>
                      </a:r>
                      <a:endParaRPr lang="tr-TR" sz="1100" dirty="0">
                        <a:latin typeface="Calibri"/>
                        <a:ea typeface="Calibri"/>
                        <a:cs typeface="Calibri"/>
                      </a:endParaRPr>
                    </a:p>
                  </a:txBody>
                  <a:tcPr marL="0" marR="0" marT="0" marB="0"/>
                </a:tc>
                <a:tc>
                  <a:txBody>
                    <a:bodyPr/>
                    <a:lstStyle/>
                    <a:p>
                      <a:pPr marR="526415" algn="ctr">
                        <a:spcAft>
                          <a:spcPts val="0"/>
                        </a:spcAft>
                      </a:pPr>
                      <a:endParaRPr lang="tr-TR" sz="1200" b="1" dirty="0" smtClean="0">
                        <a:latin typeface="Times New Roman"/>
                        <a:ea typeface="Calibri"/>
                        <a:cs typeface="Calibri"/>
                      </a:endParaRPr>
                    </a:p>
                    <a:p>
                      <a:pPr marR="526415" algn="ctr">
                        <a:spcAft>
                          <a:spcPts val="0"/>
                        </a:spcAft>
                      </a:pPr>
                      <a:r>
                        <a:rPr lang="en-US" sz="1200" b="1" dirty="0" smtClean="0">
                          <a:latin typeface="Times New Roman"/>
                          <a:ea typeface="Calibri"/>
                          <a:cs typeface="Calibri"/>
                        </a:rPr>
                        <a:t>ÖĞRENCİ</a:t>
                      </a:r>
                      <a:endParaRPr lang="tr-TR" sz="1100" dirty="0">
                        <a:latin typeface="Calibri"/>
                        <a:ea typeface="Calibri"/>
                        <a:cs typeface="Calibri"/>
                      </a:endParaRPr>
                    </a:p>
                  </a:txBody>
                  <a:tcPr marL="0" marR="0" marT="0" marB="0"/>
                </a:tc>
                <a:tc>
                  <a:txBody>
                    <a:bodyPr/>
                    <a:lstStyle/>
                    <a:p>
                      <a:pPr marR="598805" algn="ctr">
                        <a:spcAft>
                          <a:spcPts val="0"/>
                        </a:spcAft>
                      </a:pPr>
                      <a:endParaRPr lang="tr-TR" sz="1200" b="1" dirty="0" smtClean="0">
                        <a:latin typeface="Times New Roman"/>
                        <a:ea typeface="Calibri"/>
                        <a:cs typeface="Calibri"/>
                      </a:endParaRPr>
                    </a:p>
                    <a:p>
                      <a:pPr marR="598805" algn="ctr">
                        <a:spcAft>
                          <a:spcPts val="0"/>
                        </a:spcAft>
                      </a:pPr>
                      <a:r>
                        <a:rPr lang="en-US" sz="1200" b="1" dirty="0" smtClean="0">
                          <a:latin typeface="Times New Roman"/>
                          <a:ea typeface="Calibri"/>
                          <a:cs typeface="Calibri"/>
                        </a:rPr>
                        <a:t>VELİ</a:t>
                      </a:r>
                      <a:endParaRPr lang="tr-TR" sz="1100" dirty="0">
                        <a:latin typeface="Calibri"/>
                        <a:ea typeface="Calibri"/>
                        <a:cs typeface="Calibri"/>
                      </a:endParaRPr>
                    </a:p>
                  </a:txBody>
                  <a:tcPr marL="0" marR="0" marT="0" marB="0"/>
                </a:tc>
                <a:tc>
                  <a:txBody>
                    <a:bodyPr/>
                    <a:lstStyle/>
                    <a:p>
                      <a:pPr marR="262890" algn="ctr">
                        <a:spcAft>
                          <a:spcPts val="0"/>
                        </a:spcAft>
                      </a:pPr>
                      <a:endParaRPr lang="tr-TR" sz="1200" b="1" dirty="0" smtClean="0">
                        <a:latin typeface="Times New Roman"/>
                        <a:ea typeface="Calibri"/>
                        <a:cs typeface="Calibri"/>
                      </a:endParaRPr>
                    </a:p>
                    <a:p>
                      <a:pPr marR="262890" algn="ctr">
                        <a:spcAft>
                          <a:spcPts val="0"/>
                        </a:spcAft>
                      </a:pPr>
                      <a:r>
                        <a:rPr lang="en-US" sz="1200" b="1" dirty="0" smtClean="0">
                          <a:latin typeface="Times New Roman"/>
                          <a:ea typeface="Calibri"/>
                          <a:cs typeface="Calibri"/>
                        </a:rPr>
                        <a:t>ÖĞRETMEN</a:t>
                      </a:r>
                      <a:endParaRPr lang="tr-TR" sz="1100" dirty="0">
                        <a:latin typeface="Calibri"/>
                        <a:ea typeface="Calibri"/>
                        <a:cs typeface="Calibri"/>
                      </a:endParaRPr>
                    </a:p>
                  </a:txBody>
                  <a:tcPr marL="0" marR="0" marT="0" marB="0"/>
                </a:tc>
                <a:extLst>
                  <a:ext uri="{0D108BD9-81ED-4DB2-BD59-A6C34878D82A}">
                    <a16:rowId xmlns:a16="http://schemas.microsoft.com/office/drawing/2014/main" xmlns="" val="10000"/>
                  </a:ext>
                </a:extLst>
              </a:tr>
              <a:tr h="370840">
                <a:tc>
                  <a:txBody>
                    <a:bodyPr/>
                    <a:lstStyle/>
                    <a:p>
                      <a:pPr marR="111125">
                        <a:spcAft>
                          <a:spcPts val="0"/>
                        </a:spcAft>
                      </a:pPr>
                      <a:endParaRPr lang="tr-TR" sz="1800" b="1" u="sng" dirty="0" smtClean="0">
                        <a:latin typeface="Times New Roman"/>
                        <a:ea typeface="Calibri"/>
                        <a:cs typeface="Calibri"/>
                      </a:endParaRPr>
                    </a:p>
                    <a:p>
                      <a:pPr marR="111125">
                        <a:spcAft>
                          <a:spcPts val="0"/>
                        </a:spcAft>
                      </a:pPr>
                      <a:r>
                        <a:rPr lang="en-US" sz="1800" b="1" u="sng" dirty="0" smtClean="0">
                          <a:latin typeface="Times New Roman"/>
                          <a:ea typeface="Calibri"/>
                          <a:cs typeface="Calibri"/>
                        </a:rPr>
                        <a:t>ÖZEL HEDEFLER </a:t>
                      </a:r>
                      <a:endParaRPr lang="tr-TR" sz="1800" dirty="0" smtClean="0">
                        <a:latin typeface="Calibri"/>
                        <a:ea typeface="Calibri"/>
                        <a:cs typeface="Calibri"/>
                      </a:endParaRPr>
                    </a:p>
                    <a:p>
                      <a:pPr marR="111125">
                        <a:spcAft>
                          <a:spcPts val="0"/>
                        </a:spcAft>
                      </a:pPr>
                      <a:r>
                        <a:rPr lang="en-US" sz="1800" dirty="0" err="1" smtClean="0">
                          <a:latin typeface="Times New Roman"/>
                          <a:ea typeface="Calibri"/>
                          <a:cs typeface="Calibri"/>
                        </a:rPr>
                        <a:t>Kurum</a:t>
                      </a:r>
                      <a:r>
                        <a:rPr lang="tr-TR" sz="1800" dirty="0" smtClean="0">
                          <a:latin typeface="Times New Roman"/>
                          <a:ea typeface="Calibri"/>
                          <a:cs typeface="Calibri"/>
                        </a:rPr>
                        <a:t> t</a:t>
                      </a:r>
                      <a:r>
                        <a:rPr lang="en-US" sz="1800" dirty="0" err="1" smtClean="0">
                          <a:latin typeface="Times New Roman"/>
                          <a:ea typeface="Calibri"/>
                          <a:cs typeface="Calibri"/>
                        </a:rPr>
                        <a:t>arafından</a:t>
                      </a:r>
                      <a:endParaRPr lang="tr-TR" sz="1800" dirty="0" smtClean="0">
                        <a:latin typeface="Calibri"/>
                        <a:ea typeface="Calibri"/>
                        <a:cs typeface="Calibri"/>
                      </a:endParaRPr>
                    </a:p>
                    <a:p>
                      <a:pPr marR="111125">
                        <a:spcAft>
                          <a:spcPts val="0"/>
                        </a:spcAft>
                      </a:pPr>
                      <a:r>
                        <a:rPr lang="en-US" sz="1800" dirty="0" smtClean="0">
                          <a:latin typeface="Times New Roman"/>
                          <a:ea typeface="Calibri"/>
                          <a:cs typeface="Calibri"/>
                        </a:rPr>
                        <a:t>2 </a:t>
                      </a:r>
                      <a:r>
                        <a:rPr lang="tr-TR" sz="1800" dirty="0" smtClean="0">
                          <a:latin typeface="Times New Roman"/>
                          <a:ea typeface="Calibri"/>
                          <a:cs typeface="Calibri"/>
                        </a:rPr>
                        <a:t>h</a:t>
                      </a:r>
                      <a:r>
                        <a:rPr lang="en-US" sz="1800" dirty="0" err="1" smtClean="0">
                          <a:latin typeface="Times New Roman"/>
                          <a:ea typeface="Calibri"/>
                          <a:cs typeface="Calibri"/>
                        </a:rPr>
                        <a:t>edef</a:t>
                      </a:r>
                      <a:r>
                        <a:rPr lang="tr-TR" sz="1800" dirty="0" smtClean="0">
                          <a:latin typeface="Times New Roman"/>
                          <a:ea typeface="Calibri"/>
                          <a:cs typeface="Calibri"/>
                        </a:rPr>
                        <a:t> b</a:t>
                      </a:r>
                      <a:r>
                        <a:rPr lang="en-US" sz="1800" dirty="0" err="1" smtClean="0">
                          <a:latin typeface="Times New Roman"/>
                          <a:ea typeface="Calibri"/>
                          <a:cs typeface="Calibri"/>
                        </a:rPr>
                        <a:t>elirlen</a:t>
                      </a:r>
                      <a:r>
                        <a:rPr lang="tr-TR" sz="1800" dirty="0" smtClean="0">
                          <a:latin typeface="Times New Roman"/>
                          <a:ea typeface="Calibri"/>
                          <a:cs typeface="Calibri"/>
                        </a:rPr>
                        <a:t>ir</a:t>
                      </a:r>
                      <a:endParaRPr lang="tr-TR" sz="1800" dirty="0" smtClean="0">
                        <a:latin typeface="Calibri"/>
                        <a:ea typeface="Calibri"/>
                        <a:cs typeface="Calibri"/>
                      </a:endParaRPr>
                    </a:p>
                  </a:txBody>
                  <a:tcPr/>
                </a:tc>
                <a:tc>
                  <a:txBody>
                    <a:bodyPr/>
                    <a:lstStyle/>
                    <a:p>
                      <a:pPr marR="295275">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95275">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Her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b</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ir</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h</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edef</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i</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çin</a:t>
                      </a:r>
                      <a:r>
                        <a:rPr lang="en-US" sz="1800" spc="-19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95275">
                        <a:spcAft>
                          <a:spcPts val="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Faaliyet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g</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rubundan</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e</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n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a</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z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ç</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23749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3749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Her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b</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ir</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h</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edef</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İçin</a:t>
                      </a:r>
                      <a:r>
                        <a:rPr lang="en-US" sz="1800" spc="-19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37490">
                        <a:spcAft>
                          <a:spcPts val="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Faaliyet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g</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rubundan</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ç</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3749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55245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55245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Her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b</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ir</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h</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edef</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İçin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552450">
                        <a:spcAft>
                          <a:spcPts val="0"/>
                        </a:spcAft>
                      </a:pPr>
                      <a:r>
                        <a:rPr lang="en-US" sz="1800" spc="-19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f</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aaliyet</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g</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rubundan</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e</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n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a</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z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tr-TR" sz="1800" dirty="0" smtClean="0">
                          <a:effectLst/>
                          <a:latin typeface="Times New Roman" panose="02020603050405020304" pitchFamily="18" charset="0"/>
                          <a:ea typeface="Calibri" panose="020F0502020204030204" pitchFamily="34" charset="0"/>
                          <a:cs typeface="Times New Roman" panose="02020603050405020304" pitchFamily="18" charset="0"/>
                        </a:rPr>
                        <a:t>ç</a:t>
                      </a: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1"/>
                  </a:ext>
                </a:extLst>
              </a:tr>
            </a:tbl>
          </a:graphicData>
        </a:graphic>
      </p:graphicFrame>
      <p:sp>
        <p:nvSpPr>
          <p:cNvPr id="3" name="2 Başlık"/>
          <p:cNvSpPr>
            <a:spLocks noGrp="1"/>
          </p:cNvSpPr>
          <p:nvPr>
            <p:ph type="title"/>
          </p:nvPr>
        </p:nvSpPr>
        <p:spPr/>
        <p:txBody>
          <a:bodyPr/>
          <a:lstStyle/>
          <a:p>
            <a:r>
              <a:rPr lang="tr-TR" b="1" dirty="0" smtClean="0">
                <a:solidFill>
                  <a:schemeClr val="tx1"/>
                </a:solidFill>
                <a:latin typeface="Calibri,Bold"/>
              </a:rPr>
              <a:t>Mesleki Eğitim Merkezleri</a:t>
            </a:r>
            <a:endParaRPr lang="tr-TR" dirty="0"/>
          </a:p>
        </p:txBody>
      </p:sp>
    </p:spTree>
    <p:extLst>
      <p:ext uri="{BB962C8B-B14F-4D97-AF65-F5344CB8AC3E}">
        <p14:creationId xmlns:p14="http://schemas.microsoft.com/office/powerpoint/2010/main" val="25042899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34C6527-B4C9-4E1D-BF67-7E3673ED1325}"/>
              </a:ext>
            </a:extLst>
          </p:cNvPr>
          <p:cNvSpPr>
            <a:spLocks noGrp="1"/>
          </p:cNvSpPr>
          <p:nvPr>
            <p:ph idx="1"/>
          </p:nvPr>
        </p:nvSpPr>
        <p:spPr>
          <a:xfrm>
            <a:off x="1066800" y="1911350"/>
            <a:ext cx="10020300" cy="3880773"/>
          </a:xfrm>
        </p:spPr>
        <p:txBody>
          <a:bodyPr>
            <a:normAutofit fontScale="70000" lnSpcReduction="20000"/>
          </a:bodyPr>
          <a:lstStyle/>
          <a:p>
            <a:pPr algn="just">
              <a:lnSpc>
                <a:spcPct val="150000"/>
              </a:lnSpc>
            </a:pPr>
            <a:r>
              <a:rPr lang="tr-TR" dirty="0"/>
              <a:t>Kadrosunun bulunduğu okul ile birlikte başka okulda da görevli rehber öğretmen /psikolojik danışmanların görevlendirildikleri her okul için genel, yerel ve özel hedeflere ilişkin faaliyet yürütmesi zorunludur. </a:t>
            </a:r>
            <a:endParaRPr lang="tr-TR" dirty="0" smtClean="0"/>
          </a:p>
          <a:p>
            <a:pPr algn="just">
              <a:lnSpc>
                <a:spcPct val="150000"/>
              </a:lnSpc>
            </a:pPr>
            <a:r>
              <a:rPr lang="tr-TR" b="0" i="0" u="none" strike="noStrike" baseline="0" dirty="0" smtClean="0">
                <a:latin typeface="Calibri" panose="020F0502020204030204" pitchFamily="34" charset="0"/>
              </a:rPr>
              <a:t>Öğrenciler </a:t>
            </a:r>
            <a:r>
              <a:rPr lang="tr-TR" b="0" i="0" u="none" strike="noStrike" baseline="0" dirty="0">
                <a:latin typeface="Calibri" panose="020F0502020204030204" pitchFamily="34" charset="0"/>
              </a:rPr>
              <a:t>için </a:t>
            </a:r>
            <a:r>
              <a:rPr lang="tr-TR" dirty="0"/>
              <a:t>genel, yerel ve</a:t>
            </a:r>
            <a:r>
              <a:rPr lang="tr-TR" b="0" i="0" u="none" strike="noStrike" baseline="0" dirty="0" smtClean="0">
                <a:latin typeface="Calibri" panose="020F0502020204030204" pitchFamily="34" charset="0"/>
              </a:rPr>
              <a:t> </a:t>
            </a:r>
            <a:r>
              <a:rPr lang="tr-TR" b="0" i="0" u="none" strike="noStrike" baseline="0" dirty="0">
                <a:latin typeface="Calibri" panose="020F0502020204030204" pitchFamily="34" charset="0"/>
              </a:rPr>
              <a:t>özel hedeflere yönelik </a:t>
            </a:r>
            <a:r>
              <a:rPr lang="tr-TR" b="1" i="0" u="none" strike="noStrike" baseline="0" dirty="0">
                <a:latin typeface="Calibri" panose="020F0502020204030204" pitchFamily="34" charset="0"/>
              </a:rPr>
              <a:t>en az bir adet </a:t>
            </a:r>
            <a:r>
              <a:rPr lang="tr-TR" b="0" i="0" u="none" strike="noStrike" baseline="0" dirty="0">
                <a:latin typeface="Calibri" panose="020F0502020204030204" pitchFamily="34" charset="0"/>
              </a:rPr>
              <a:t>Düzey 1 Faaliyet yürütülmesi zorunludur.</a:t>
            </a:r>
          </a:p>
          <a:p>
            <a:pPr algn="just">
              <a:lnSpc>
                <a:spcPct val="150000"/>
              </a:lnSpc>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Veliler için </a:t>
            </a:r>
            <a:r>
              <a:rPr lang="tr-TR" dirty="0"/>
              <a:t>genel, yerel ve </a:t>
            </a:r>
            <a:r>
              <a:rPr lang="tr-TR" b="0" i="0" u="none" strike="noStrike" baseline="0" dirty="0" smtClean="0">
                <a:latin typeface="Calibri" panose="020F0502020204030204" pitchFamily="34" charset="0"/>
              </a:rPr>
              <a:t>özel </a:t>
            </a:r>
            <a:r>
              <a:rPr lang="tr-TR" b="0" i="0" u="none" strike="noStrike" baseline="0" dirty="0">
                <a:latin typeface="Calibri" panose="020F0502020204030204" pitchFamily="34" charset="0"/>
              </a:rPr>
              <a:t>hedeflere yönelik </a:t>
            </a:r>
            <a:r>
              <a:rPr lang="tr-TR" b="1" i="0" u="none" strike="noStrike" baseline="0" dirty="0">
                <a:latin typeface="Calibri" panose="020F0502020204030204" pitchFamily="34" charset="0"/>
              </a:rPr>
              <a:t>en az bir ad</a:t>
            </a:r>
            <a:r>
              <a:rPr lang="tr-TR" b="0" i="0" u="none" strike="noStrike" baseline="0" dirty="0">
                <a:latin typeface="Calibri" panose="020F0502020204030204" pitchFamily="34" charset="0"/>
              </a:rPr>
              <a:t>et Düzey 1 Faaliyet yürütülmesi zorunludur.</a:t>
            </a:r>
          </a:p>
          <a:p>
            <a:pPr algn="just">
              <a:lnSpc>
                <a:spcPct val="150000"/>
              </a:lnSpc>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Öğretmenler için </a:t>
            </a:r>
            <a:r>
              <a:rPr lang="tr-TR" dirty="0"/>
              <a:t>genel, yerel ve</a:t>
            </a:r>
            <a:r>
              <a:rPr lang="tr-TR" b="0" i="0" u="none" strike="noStrike" baseline="0" dirty="0" smtClean="0">
                <a:latin typeface="Calibri" panose="020F0502020204030204" pitchFamily="34" charset="0"/>
              </a:rPr>
              <a:t> </a:t>
            </a:r>
            <a:r>
              <a:rPr lang="tr-TR" b="0" i="0" u="none" strike="noStrike" baseline="0" dirty="0">
                <a:latin typeface="Calibri" panose="020F0502020204030204" pitchFamily="34" charset="0"/>
              </a:rPr>
              <a:t>özel hedeflere yönelik </a:t>
            </a:r>
            <a:r>
              <a:rPr lang="tr-TR" b="1" i="0" u="none" strike="noStrike" baseline="0" dirty="0">
                <a:latin typeface="Calibri" panose="020F0502020204030204" pitchFamily="34" charset="0"/>
              </a:rPr>
              <a:t>en az bir adet </a:t>
            </a:r>
            <a:r>
              <a:rPr lang="tr-TR" b="0" i="0" u="none" strike="noStrike" baseline="0" dirty="0">
                <a:latin typeface="Calibri" panose="020F0502020204030204" pitchFamily="34" charset="0"/>
              </a:rPr>
              <a:t>Düzey 1 Faaliyet yürütülmesi zorunludur.</a:t>
            </a:r>
          </a:p>
        </p:txBody>
      </p:sp>
      <p:sp>
        <p:nvSpPr>
          <p:cNvPr id="2" name="Başlık 1">
            <a:extLst>
              <a:ext uri="{FF2B5EF4-FFF2-40B4-BE49-F238E27FC236}">
                <a16:creationId xmlns:a16="http://schemas.microsoft.com/office/drawing/2014/main" xmlns="" id="{D8A6D844-0BBF-4E85-9C7F-BCAF7C6BFD04}"/>
              </a:ext>
            </a:extLst>
          </p:cNvPr>
          <p:cNvSpPr>
            <a:spLocks noGrp="1"/>
          </p:cNvSpPr>
          <p:nvPr>
            <p:ph type="title"/>
          </p:nvPr>
        </p:nvSpPr>
        <p:spPr>
          <a:xfrm>
            <a:off x="1333502" y="295275"/>
            <a:ext cx="10116818" cy="1320800"/>
          </a:xfrm>
        </p:spPr>
        <p:txBody>
          <a:bodyPr>
            <a:normAutofit/>
          </a:bodyPr>
          <a:lstStyle/>
          <a:p>
            <a:pPr algn="ctr">
              <a:lnSpc>
                <a:spcPct val="90000"/>
              </a:lnSpc>
            </a:pPr>
            <a:r>
              <a:rPr lang="tr-TR" sz="2800" b="1" i="0" u="none" strike="noStrike" baseline="0" dirty="0">
                <a:solidFill>
                  <a:schemeClr val="tx1"/>
                </a:solidFill>
                <a:latin typeface="Calibri,Bold"/>
              </a:rPr>
              <a:t>Kadrosunun Bulunduğu Okul ile Birlikte Başka Okulda da Görevli Rehber Öğretmen /Psikolojik Danışmanlar(Görev Yaptıkları Her Okul İçin)</a:t>
            </a:r>
            <a:endParaRPr lang="tr-TR" sz="2800" dirty="0">
              <a:solidFill>
                <a:schemeClr val="tx1"/>
              </a:solidFill>
            </a:endParaRPr>
          </a:p>
        </p:txBody>
      </p:sp>
    </p:spTree>
    <p:extLst>
      <p:ext uri="{BB962C8B-B14F-4D97-AF65-F5344CB8AC3E}">
        <p14:creationId xmlns:p14="http://schemas.microsoft.com/office/powerpoint/2010/main" val="1190435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2910798983"/>
              </p:ext>
            </p:extLst>
          </p:nvPr>
        </p:nvGraphicFramePr>
        <p:xfrm>
          <a:off x="927465" y="1657351"/>
          <a:ext cx="10103393" cy="4560571"/>
        </p:xfrm>
        <a:graphic>
          <a:graphicData uri="http://schemas.openxmlformats.org/drawingml/2006/table">
            <a:tbl>
              <a:tblPr firstRow="1" bandRow="1">
                <a:tableStyleId>{5C22544A-7EE6-4342-B048-85BDC9FD1C3A}</a:tableStyleId>
              </a:tblPr>
              <a:tblGrid>
                <a:gridCol w="2781449">
                  <a:extLst>
                    <a:ext uri="{9D8B030D-6E8A-4147-A177-3AD203B41FA5}">
                      <a16:colId xmlns:a16="http://schemas.microsoft.com/office/drawing/2014/main" xmlns="" val="20000"/>
                    </a:ext>
                  </a:extLst>
                </a:gridCol>
                <a:gridCol w="2440648">
                  <a:extLst>
                    <a:ext uri="{9D8B030D-6E8A-4147-A177-3AD203B41FA5}">
                      <a16:colId xmlns:a16="http://schemas.microsoft.com/office/drawing/2014/main" xmlns="" val="20001"/>
                    </a:ext>
                  </a:extLst>
                </a:gridCol>
                <a:gridCol w="2406609">
                  <a:extLst>
                    <a:ext uri="{9D8B030D-6E8A-4147-A177-3AD203B41FA5}">
                      <a16:colId xmlns:a16="http://schemas.microsoft.com/office/drawing/2014/main" xmlns="" val="20002"/>
                    </a:ext>
                  </a:extLst>
                </a:gridCol>
                <a:gridCol w="2474687">
                  <a:extLst>
                    <a:ext uri="{9D8B030D-6E8A-4147-A177-3AD203B41FA5}">
                      <a16:colId xmlns:a16="http://schemas.microsoft.com/office/drawing/2014/main" xmlns="" val="20003"/>
                    </a:ext>
                  </a:extLst>
                </a:gridCol>
              </a:tblGrid>
              <a:tr h="785194">
                <a:tc>
                  <a:txBody>
                    <a:bodyPr/>
                    <a:lstStyle/>
                    <a:p>
                      <a:pPr marR="111125" algn="ctr">
                        <a:spcAft>
                          <a:spcPts val="0"/>
                        </a:spcAft>
                      </a:pPr>
                      <a:endParaRPr lang="tr-TR" sz="1200" b="1" dirty="0" smtClean="0">
                        <a:latin typeface="Times New Roman"/>
                        <a:ea typeface="Calibri"/>
                        <a:cs typeface="Calibri"/>
                      </a:endParaRPr>
                    </a:p>
                    <a:p>
                      <a:pPr marR="111125" algn="ctr">
                        <a:spcAft>
                          <a:spcPts val="0"/>
                        </a:spcAft>
                      </a:pPr>
                      <a:r>
                        <a:rPr lang="en-US" sz="1200" b="1" dirty="0" smtClean="0">
                          <a:latin typeface="Times New Roman"/>
                          <a:ea typeface="Calibri"/>
                          <a:cs typeface="Calibri"/>
                        </a:rPr>
                        <a:t>HEDEFTÜRÜ</a:t>
                      </a:r>
                      <a:endParaRPr lang="tr-TR" sz="1100" dirty="0">
                        <a:latin typeface="Calibri"/>
                        <a:ea typeface="Calibri"/>
                        <a:cs typeface="Calibri"/>
                      </a:endParaRPr>
                    </a:p>
                  </a:txBody>
                  <a:tcPr marL="0" marR="0" marT="0" marB="0"/>
                </a:tc>
                <a:tc>
                  <a:txBody>
                    <a:bodyPr/>
                    <a:lstStyle/>
                    <a:p>
                      <a:pPr marR="526415" algn="ctr">
                        <a:spcAft>
                          <a:spcPts val="0"/>
                        </a:spcAft>
                      </a:pPr>
                      <a:endParaRPr lang="tr-TR" sz="1200" b="1" dirty="0" smtClean="0">
                        <a:latin typeface="Times New Roman"/>
                        <a:ea typeface="Calibri"/>
                        <a:cs typeface="Calibri"/>
                      </a:endParaRPr>
                    </a:p>
                    <a:p>
                      <a:pPr marR="526415" algn="ctr">
                        <a:spcAft>
                          <a:spcPts val="0"/>
                        </a:spcAft>
                      </a:pPr>
                      <a:r>
                        <a:rPr lang="en-US" sz="1200" b="1" dirty="0" smtClean="0">
                          <a:latin typeface="Times New Roman"/>
                          <a:ea typeface="Calibri"/>
                          <a:cs typeface="Calibri"/>
                        </a:rPr>
                        <a:t>ÖĞRENCİ</a:t>
                      </a:r>
                      <a:endParaRPr lang="tr-TR" sz="1100" dirty="0">
                        <a:latin typeface="Calibri"/>
                        <a:ea typeface="Calibri"/>
                        <a:cs typeface="Calibri"/>
                      </a:endParaRPr>
                    </a:p>
                  </a:txBody>
                  <a:tcPr marL="0" marR="0" marT="0" marB="0"/>
                </a:tc>
                <a:tc>
                  <a:txBody>
                    <a:bodyPr/>
                    <a:lstStyle/>
                    <a:p>
                      <a:pPr marR="598805" algn="ctr">
                        <a:spcAft>
                          <a:spcPts val="0"/>
                        </a:spcAft>
                      </a:pPr>
                      <a:endParaRPr lang="tr-TR" sz="1200" b="1" dirty="0" smtClean="0">
                        <a:latin typeface="Times New Roman"/>
                        <a:ea typeface="Calibri"/>
                        <a:cs typeface="Calibri"/>
                      </a:endParaRPr>
                    </a:p>
                    <a:p>
                      <a:pPr marR="598805" algn="ctr">
                        <a:spcAft>
                          <a:spcPts val="0"/>
                        </a:spcAft>
                      </a:pPr>
                      <a:r>
                        <a:rPr lang="en-US" sz="1200" b="1" dirty="0" smtClean="0">
                          <a:latin typeface="Times New Roman"/>
                          <a:ea typeface="Calibri"/>
                          <a:cs typeface="Calibri"/>
                        </a:rPr>
                        <a:t>VELİ</a:t>
                      </a:r>
                      <a:endParaRPr lang="tr-TR" sz="1100" dirty="0">
                        <a:latin typeface="Calibri"/>
                        <a:ea typeface="Calibri"/>
                        <a:cs typeface="Calibri"/>
                      </a:endParaRPr>
                    </a:p>
                  </a:txBody>
                  <a:tcPr marL="0" marR="0" marT="0" marB="0"/>
                </a:tc>
                <a:tc>
                  <a:txBody>
                    <a:bodyPr/>
                    <a:lstStyle/>
                    <a:p>
                      <a:pPr marR="262890" algn="ctr">
                        <a:spcAft>
                          <a:spcPts val="0"/>
                        </a:spcAft>
                      </a:pPr>
                      <a:endParaRPr lang="tr-TR" sz="1200" b="1" dirty="0" smtClean="0">
                        <a:latin typeface="Times New Roman"/>
                        <a:ea typeface="Calibri"/>
                        <a:cs typeface="Calibri"/>
                      </a:endParaRPr>
                    </a:p>
                    <a:p>
                      <a:pPr marR="262890" algn="ctr">
                        <a:spcAft>
                          <a:spcPts val="0"/>
                        </a:spcAft>
                      </a:pPr>
                      <a:r>
                        <a:rPr lang="en-US" sz="1200" b="1" dirty="0" smtClean="0">
                          <a:latin typeface="Times New Roman"/>
                          <a:ea typeface="Calibri"/>
                          <a:cs typeface="Calibri"/>
                        </a:rPr>
                        <a:t>ÖĞRETMEN</a:t>
                      </a:r>
                      <a:endParaRPr lang="tr-TR" sz="1100" dirty="0">
                        <a:latin typeface="Calibri"/>
                        <a:ea typeface="Calibri"/>
                        <a:cs typeface="Calibri"/>
                      </a:endParaRPr>
                    </a:p>
                  </a:txBody>
                  <a:tcPr marL="0" marR="0" marT="0" marB="0"/>
                </a:tc>
                <a:extLst>
                  <a:ext uri="{0D108BD9-81ED-4DB2-BD59-A6C34878D82A}">
                    <a16:rowId xmlns:a16="http://schemas.microsoft.com/office/drawing/2014/main" xmlns="" val="10000"/>
                  </a:ext>
                </a:extLst>
              </a:tr>
              <a:tr h="1161655">
                <a:tc>
                  <a:txBody>
                    <a:bodyPr/>
                    <a:lstStyle/>
                    <a:p>
                      <a:pPr marR="419100">
                        <a:spcAft>
                          <a:spcPts val="0"/>
                        </a:spcAft>
                      </a:pPr>
                      <a:endParaRPr lang="tr-TR" sz="1400" dirty="0">
                        <a:latin typeface="Calibri"/>
                        <a:ea typeface="Calibri"/>
                        <a:cs typeface="Calibri"/>
                      </a:endParaRPr>
                    </a:p>
                    <a:p>
                      <a:pPr marR="419100">
                        <a:spcAft>
                          <a:spcPts val="0"/>
                        </a:spcAft>
                      </a:pPr>
                      <a:r>
                        <a:rPr lang="en-US" sz="1400" b="1" u="sng" dirty="0">
                          <a:latin typeface="Times New Roman"/>
                          <a:ea typeface="Calibri"/>
                          <a:cs typeface="Calibri"/>
                        </a:rPr>
                        <a:t>GENELHEDEF</a:t>
                      </a:r>
                      <a:endParaRPr lang="tr-TR" sz="1400" dirty="0">
                        <a:latin typeface="Calibri"/>
                        <a:ea typeface="Calibri"/>
                        <a:cs typeface="Calibri"/>
                      </a:endParaRPr>
                    </a:p>
                    <a:p>
                      <a:pPr marR="419100">
                        <a:spcAft>
                          <a:spcPts val="0"/>
                        </a:spcAft>
                      </a:pPr>
                      <a:r>
                        <a:rPr lang="en-US" sz="1400" spc="-5" dirty="0" smtClean="0">
                          <a:latin typeface="Times New Roman"/>
                          <a:ea typeface="Calibri"/>
                          <a:cs typeface="Calibri"/>
                        </a:rPr>
                        <a:t>Psikolojik</a:t>
                      </a:r>
                      <a:r>
                        <a:rPr lang="tr-TR" sz="1400" spc="-5" dirty="0" smtClean="0">
                          <a:latin typeface="Times New Roman"/>
                          <a:ea typeface="Calibri"/>
                          <a:cs typeface="Calibri"/>
                        </a:rPr>
                        <a:t> </a:t>
                      </a:r>
                      <a:r>
                        <a:rPr lang="tr-TR" sz="1400" noProof="0" dirty="0" smtClean="0">
                          <a:latin typeface="Times New Roman"/>
                          <a:ea typeface="Calibri"/>
                          <a:cs typeface="Calibri"/>
                        </a:rPr>
                        <a:t>Sağlamlık</a:t>
                      </a:r>
                      <a:endParaRPr lang="tr-TR" sz="1400" noProof="0" dirty="0">
                        <a:latin typeface="Calibri"/>
                        <a:ea typeface="Calibri"/>
                        <a:cs typeface="Calibri"/>
                      </a:endParaRPr>
                    </a:p>
                  </a:txBody>
                  <a:tcPr marL="0" marR="0" marT="0" marB="0"/>
                </a:tc>
                <a:tc>
                  <a:txBody>
                    <a:bodyPr/>
                    <a:lstStyle/>
                    <a:p>
                      <a:pPr marR="264160">
                        <a:spcAft>
                          <a:spcPts val="0"/>
                        </a:spcAft>
                      </a:pPr>
                      <a:endParaRPr lang="en-US" sz="1400" dirty="0">
                        <a:latin typeface="Times New Roman"/>
                        <a:ea typeface="Calibri"/>
                        <a:cs typeface="Calibri"/>
                      </a:endParaRPr>
                    </a:p>
                    <a:p>
                      <a:pPr marR="264160">
                        <a:spcAft>
                          <a:spcPts val="0"/>
                        </a:spcAft>
                      </a:pPr>
                      <a:r>
                        <a:rPr lang="en-US" sz="1400" dirty="0" err="1" smtClean="0">
                          <a:latin typeface="Times New Roman"/>
                          <a:ea typeface="Calibri"/>
                          <a:cs typeface="Calibri"/>
                        </a:rPr>
                        <a:t>Düzey</a:t>
                      </a:r>
                      <a:r>
                        <a:rPr lang="tr-TR" sz="1400" dirty="0" smtClean="0">
                          <a:latin typeface="Times New Roman"/>
                          <a:ea typeface="Calibri"/>
                          <a:cs typeface="Calibri"/>
                        </a:rPr>
                        <a:t> </a:t>
                      </a:r>
                      <a:r>
                        <a:rPr lang="en-US" sz="1400" dirty="0" smtClean="0">
                          <a:latin typeface="Times New Roman"/>
                          <a:ea typeface="Calibri"/>
                          <a:cs typeface="Calibri"/>
                        </a:rPr>
                        <a:t>1 </a:t>
                      </a:r>
                      <a:r>
                        <a:rPr lang="tr-TR" sz="1400" dirty="0" smtClean="0">
                          <a:latin typeface="Times New Roman"/>
                          <a:ea typeface="Calibri"/>
                          <a:cs typeface="Calibri"/>
                        </a:rPr>
                        <a:t>f</a:t>
                      </a:r>
                      <a:r>
                        <a:rPr lang="en-US" sz="1400" dirty="0" err="1" smtClean="0">
                          <a:latin typeface="Times New Roman"/>
                          <a:ea typeface="Calibri"/>
                          <a:cs typeface="Calibri"/>
                        </a:rPr>
                        <a:t>aaliyet</a:t>
                      </a:r>
                      <a:r>
                        <a:rPr lang="tr-TR" sz="1400" dirty="0" smtClean="0">
                          <a:latin typeface="Times New Roman"/>
                          <a:ea typeface="Calibri"/>
                          <a:cs typeface="Calibri"/>
                        </a:rPr>
                        <a:t> g</a:t>
                      </a:r>
                      <a:r>
                        <a:rPr lang="en-US" sz="1400" dirty="0" err="1" smtClean="0">
                          <a:latin typeface="Times New Roman"/>
                          <a:ea typeface="Calibri"/>
                          <a:cs typeface="Calibri"/>
                        </a:rPr>
                        <a:t>rubundan</a:t>
                      </a:r>
                      <a:r>
                        <a:rPr lang="tr-TR" sz="1400" dirty="0" smtClean="0">
                          <a:latin typeface="Times New Roman"/>
                          <a:ea typeface="Calibri"/>
                          <a:cs typeface="Calibri"/>
                        </a:rPr>
                        <a:t>  e</a:t>
                      </a:r>
                      <a:r>
                        <a:rPr lang="en-US" sz="1400" dirty="0" smtClean="0">
                          <a:latin typeface="Times New Roman"/>
                          <a:ea typeface="Calibri"/>
                          <a:cs typeface="Calibri"/>
                        </a:rPr>
                        <a:t>n</a:t>
                      </a:r>
                      <a:r>
                        <a:rPr lang="tr-TR" sz="1400" dirty="0" smtClean="0">
                          <a:latin typeface="Times New Roman"/>
                          <a:ea typeface="Calibri"/>
                          <a:cs typeface="Calibri"/>
                        </a:rPr>
                        <a:t> a</a:t>
                      </a:r>
                      <a:r>
                        <a:rPr lang="en-US" sz="1400" dirty="0" smtClean="0">
                          <a:latin typeface="Times New Roman"/>
                          <a:ea typeface="Calibri"/>
                          <a:cs typeface="Calibri"/>
                        </a:rPr>
                        <a:t>z </a:t>
                      </a:r>
                      <a:r>
                        <a:rPr lang="en-US" sz="1400" dirty="0">
                          <a:latin typeface="Times New Roman"/>
                          <a:ea typeface="Calibri"/>
                          <a:cs typeface="Calibri"/>
                        </a:rPr>
                        <a:t>1 </a:t>
                      </a:r>
                      <a:r>
                        <a:rPr lang="tr-TR" sz="1400" dirty="0" smtClean="0">
                          <a:latin typeface="Times New Roman"/>
                          <a:ea typeface="Calibri"/>
                          <a:cs typeface="Calibri"/>
                        </a:rPr>
                        <a:t>ç</a:t>
                      </a:r>
                      <a:r>
                        <a:rPr lang="en-US" sz="1400" dirty="0" err="1" smtClean="0">
                          <a:latin typeface="Times New Roman"/>
                          <a:ea typeface="Calibri"/>
                          <a:cs typeface="Calibri"/>
                        </a:rPr>
                        <a:t>alışma</a:t>
                      </a:r>
                      <a:endParaRPr lang="tr-TR" sz="1400" dirty="0">
                        <a:latin typeface="Calibri"/>
                        <a:ea typeface="Calibri"/>
                        <a:cs typeface="Calibri"/>
                      </a:endParaRPr>
                    </a:p>
                  </a:txBody>
                  <a:tcPr marL="0" marR="0" marT="0" marB="0"/>
                </a:tc>
                <a:tc>
                  <a:txBody>
                    <a:bodyPr/>
                    <a:lstStyle/>
                    <a:p>
                      <a:pPr marR="264160">
                        <a:spcAft>
                          <a:spcPts val="0"/>
                        </a:spcAft>
                      </a:pPr>
                      <a:endParaRPr lang="en-US" sz="1400" dirty="0">
                        <a:latin typeface="Times New Roman"/>
                        <a:ea typeface="Calibri"/>
                        <a:cs typeface="Calibri"/>
                      </a:endParaRPr>
                    </a:p>
                    <a:p>
                      <a:pPr marR="264160">
                        <a:spcAft>
                          <a:spcPts val="0"/>
                        </a:spcAft>
                      </a:pPr>
                      <a:r>
                        <a:rPr lang="en-US" sz="1400" dirty="0" err="1" smtClean="0">
                          <a:latin typeface="Times New Roman"/>
                          <a:ea typeface="Calibri"/>
                          <a:cs typeface="Calibri"/>
                        </a:rPr>
                        <a:t>Düzey</a:t>
                      </a:r>
                      <a:r>
                        <a:rPr lang="tr-TR" sz="1400" dirty="0" smtClean="0">
                          <a:latin typeface="Times New Roman"/>
                          <a:ea typeface="Calibri"/>
                          <a:cs typeface="Calibri"/>
                        </a:rPr>
                        <a:t> </a:t>
                      </a:r>
                      <a:r>
                        <a:rPr lang="en-US" sz="1400" dirty="0" smtClean="0">
                          <a:latin typeface="Times New Roman"/>
                          <a:ea typeface="Calibri"/>
                          <a:cs typeface="Calibri"/>
                        </a:rPr>
                        <a:t>1 </a:t>
                      </a:r>
                      <a:r>
                        <a:rPr lang="tr-TR" sz="1400" dirty="0" smtClean="0">
                          <a:latin typeface="Times New Roman"/>
                          <a:ea typeface="Calibri"/>
                          <a:cs typeface="Calibri"/>
                        </a:rPr>
                        <a:t>f</a:t>
                      </a:r>
                      <a:r>
                        <a:rPr lang="en-US" sz="1400" dirty="0" err="1" smtClean="0">
                          <a:latin typeface="Times New Roman"/>
                          <a:ea typeface="Calibri"/>
                          <a:cs typeface="Calibri"/>
                        </a:rPr>
                        <a:t>aaliyet</a:t>
                      </a:r>
                      <a:r>
                        <a:rPr lang="tr-TR" sz="1400" dirty="0" smtClean="0">
                          <a:latin typeface="Times New Roman"/>
                          <a:ea typeface="Calibri"/>
                          <a:cs typeface="Calibri"/>
                        </a:rPr>
                        <a:t> g</a:t>
                      </a:r>
                      <a:r>
                        <a:rPr lang="en-US" sz="1400" dirty="0" err="1" smtClean="0">
                          <a:latin typeface="Times New Roman"/>
                          <a:ea typeface="Calibri"/>
                          <a:cs typeface="Calibri"/>
                        </a:rPr>
                        <a:t>rubundan</a:t>
                      </a:r>
                      <a:r>
                        <a:rPr lang="tr-TR" sz="1400" dirty="0" smtClean="0">
                          <a:latin typeface="Times New Roman"/>
                          <a:ea typeface="Calibri"/>
                          <a:cs typeface="Calibri"/>
                        </a:rPr>
                        <a:t>  e</a:t>
                      </a:r>
                      <a:r>
                        <a:rPr lang="en-US" sz="1400" dirty="0" smtClean="0">
                          <a:latin typeface="Times New Roman"/>
                          <a:ea typeface="Calibri"/>
                          <a:cs typeface="Calibri"/>
                        </a:rPr>
                        <a:t>n</a:t>
                      </a:r>
                      <a:r>
                        <a:rPr lang="tr-TR" sz="1400" dirty="0" smtClean="0">
                          <a:latin typeface="Times New Roman"/>
                          <a:ea typeface="Calibri"/>
                          <a:cs typeface="Calibri"/>
                        </a:rPr>
                        <a:t> a</a:t>
                      </a:r>
                      <a:r>
                        <a:rPr lang="en-US" sz="1400" dirty="0" smtClean="0">
                          <a:latin typeface="Times New Roman"/>
                          <a:ea typeface="Calibri"/>
                          <a:cs typeface="Calibri"/>
                        </a:rPr>
                        <a:t>z 1 </a:t>
                      </a:r>
                      <a:r>
                        <a:rPr lang="tr-TR" sz="1400" dirty="0" smtClean="0">
                          <a:latin typeface="Times New Roman"/>
                          <a:ea typeface="Calibri"/>
                          <a:cs typeface="Calibri"/>
                        </a:rPr>
                        <a:t>ç</a:t>
                      </a:r>
                      <a:r>
                        <a:rPr lang="en-US" sz="1400" dirty="0" err="1" smtClean="0">
                          <a:latin typeface="Times New Roman"/>
                          <a:ea typeface="Calibri"/>
                          <a:cs typeface="Calibri"/>
                        </a:rPr>
                        <a:t>alışma</a:t>
                      </a:r>
                      <a:endParaRPr lang="tr-TR" sz="1400" dirty="0">
                        <a:latin typeface="Calibri"/>
                        <a:ea typeface="Calibri"/>
                        <a:cs typeface="Calibri"/>
                      </a:endParaRPr>
                    </a:p>
                  </a:txBody>
                  <a:tcPr marL="0" marR="0" marT="0" marB="0"/>
                </a:tc>
                <a:tc>
                  <a:txBody>
                    <a:bodyPr/>
                    <a:lstStyle/>
                    <a:p>
                      <a:pPr marR="264160">
                        <a:spcAft>
                          <a:spcPts val="0"/>
                        </a:spcAft>
                      </a:pPr>
                      <a:endParaRPr lang="en-US" sz="1400" dirty="0">
                        <a:latin typeface="Times New Roman"/>
                        <a:ea typeface="Calibri"/>
                        <a:cs typeface="Calibri"/>
                      </a:endParaRPr>
                    </a:p>
                    <a:p>
                      <a:pPr marR="264160">
                        <a:spcAft>
                          <a:spcPts val="0"/>
                        </a:spcAft>
                      </a:pPr>
                      <a:r>
                        <a:rPr lang="en-US" sz="1400" dirty="0" err="1" smtClean="0">
                          <a:latin typeface="Times New Roman"/>
                          <a:ea typeface="Calibri"/>
                          <a:cs typeface="Calibri"/>
                        </a:rPr>
                        <a:t>Düzey</a:t>
                      </a:r>
                      <a:r>
                        <a:rPr lang="tr-TR" sz="1400" dirty="0" smtClean="0">
                          <a:latin typeface="Times New Roman"/>
                          <a:ea typeface="Calibri"/>
                          <a:cs typeface="Calibri"/>
                        </a:rPr>
                        <a:t> </a:t>
                      </a:r>
                      <a:r>
                        <a:rPr lang="en-US" sz="1400" dirty="0" smtClean="0">
                          <a:latin typeface="Times New Roman"/>
                          <a:ea typeface="Calibri"/>
                          <a:cs typeface="Calibri"/>
                        </a:rPr>
                        <a:t>1 </a:t>
                      </a:r>
                      <a:r>
                        <a:rPr lang="tr-TR" sz="1400" dirty="0" smtClean="0">
                          <a:latin typeface="Times New Roman"/>
                          <a:ea typeface="Calibri"/>
                          <a:cs typeface="Calibri"/>
                        </a:rPr>
                        <a:t>f</a:t>
                      </a:r>
                      <a:r>
                        <a:rPr lang="en-US" sz="1400" dirty="0" err="1" smtClean="0">
                          <a:latin typeface="Times New Roman"/>
                          <a:ea typeface="Calibri"/>
                          <a:cs typeface="Calibri"/>
                        </a:rPr>
                        <a:t>aaliyet</a:t>
                      </a:r>
                      <a:r>
                        <a:rPr lang="tr-TR" sz="1400" dirty="0" smtClean="0">
                          <a:latin typeface="Times New Roman"/>
                          <a:ea typeface="Calibri"/>
                          <a:cs typeface="Calibri"/>
                        </a:rPr>
                        <a:t> g</a:t>
                      </a:r>
                      <a:r>
                        <a:rPr lang="en-US" sz="1400" dirty="0" err="1" smtClean="0">
                          <a:latin typeface="Times New Roman"/>
                          <a:ea typeface="Calibri"/>
                          <a:cs typeface="Calibri"/>
                        </a:rPr>
                        <a:t>rubundan</a:t>
                      </a:r>
                      <a:r>
                        <a:rPr lang="tr-TR" sz="1400" dirty="0" smtClean="0">
                          <a:latin typeface="Times New Roman"/>
                          <a:ea typeface="Calibri"/>
                          <a:cs typeface="Calibri"/>
                        </a:rPr>
                        <a:t>  e</a:t>
                      </a:r>
                      <a:r>
                        <a:rPr lang="en-US" sz="1400" dirty="0" smtClean="0">
                          <a:latin typeface="Times New Roman"/>
                          <a:ea typeface="Calibri"/>
                          <a:cs typeface="Calibri"/>
                        </a:rPr>
                        <a:t>n</a:t>
                      </a:r>
                      <a:r>
                        <a:rPr lang="tr-TR" sz="1400" dirty="0" smtClean="0">
                          <a:latin typeface="Times New Roman"/>
                          <a:ea typeface="Calibri"/>
                          <a:cs typeface="Calibri"/>
                        </a:rPr>
                        <a:t> a</a:t>
                      </a:r>
                      <a:r>
                        <a:rPr lang="en-US" sz="1400" dirty="0" smtClean="0">
                          <a:latin typeface="Times New Roman"/>
                          <a:ea typeface="Calibri"/>
                          <a:cs typeface="Calibri"/>
                        </a:rPr>
                        <a:t>z 1 </a:t>
                      </a:r>
                      <a:r>
                        <a:rPr lang="tr-TR" sz="1400" dirty="0" smtClean="0">
                          <a:latin typeface="Times New Roman"/>
                          <a:ea typeface="Calibri"/>
                          <a:cs typeface="Calibri"/>
                        </a:rPr>
                        <a:t>ç</a:t>
                      </a:r>
                      <a:r>
                        <a:rPr lang="en-US" sz="1400" dirty="0" err="1" smtClean="0">
                          <a:latin typeface="Times New Roman"/>
                          <a:ea typeface="Calibri"/>
                          <a:cs typeface="Calibri"/>
                        </a:rPr>
                        <a:t>alışma</a:t>
                      </a:r>
                      <a:endParaRPr lang="tr-TR" sz="1400" dirty="0">
                        <a:latin typeface="Calibri"/>
                        <a:ea typeface="Calibri"/>
                        <a:cs typeface="Calibri"/>
                      </a:endParaRPr>
                    </a:p>
                  </a:txBody>
                  <a:tcPr marL="0" marR="0" marT="0" marB="0"/>
                </a:tc>
                <a:extLst>
                  <a:ext uri="{0D108BD9-81ED-4DB2-BD59-A6C34878D82A}">
                    <a16:rowId xmlns:a16="http://schemas.microsoft.com/office/drawing/2014/main" xmlns="" val="10001"/>
                  </a:ext>
                </a:extLst>
              </a:tr>
              <a:tr h="1161655">
                <a:tc>
                  <a:txBody>
                    <a:bodyPr/>
                    <a:lstStyle/>
                    <a:p>
                      <a:pPr marR="658495">
                        <a:spcAft>
                          <a:spcPts val="0"/>
                        </a:spcAft>
                      </a:pPr>
                      <a:endParaRPr lang="tr-TR" sz="1400" dirty="0">
                        <a:latin typeface="Calibri"/>
                        <a:ea typeface="Calibri"/>
                        <a:cs typeface="Calibri"/>
                      </a:endParaRPr>
                    </a:p>
                    <a:p>
                      <a:pPr marR="658495">
                        <a:spcAft>
                          <a:spcPts val="0"/>
                        </a:spcAft>
                      </a:pPr>
                      <a:r>
                        <a:rPr lang="en-US" sz="1400" b="1" u="sng" dirty="0">
                          <a:latin typeface="Times New Roman"/>
                          <a:ea typeface="Calibri"/>
                          <a:cs typeface="Calibri"/>
                        </a:rPr>
                        <a:t>YERELHEDEF</a:t>
                      </a:r>
                      <a:endParaRPr lang="tr-TR" sz="1400" dirty="0">
                        <a:latin typeface="Calibri"/>
                        <a:ea typeface="Calibri"/>
                        <a:cs typeface="Calibri"/>
                      </a:endParaRPr>
                    </a:p>
                    <a:p>
                      <a:pPr marR="658495">
                        <a:spcAft>
                          <a:spcPts val="0"/>
                        </a:spcAft>
                      </a:pPr>
                      <a:r>
                        <a:rPr lang="en-US" sz="1400" spc="-5" dirty="0" err="1" smtClean="0">
                          <a:latin typeface="Times New Roman"/>
                          <a:ea typeface="Calibri"/>
                          <a:cs typeface="Calibri"/>
                        </a:rPr>
                        <a:t>Sınır</a:t>
                      </a:r>
                      <a:r>
                        <a:rPr lang="tr-TR" sz="1400" spc="-5" dirty="0" smtClean="0">
                          <a:latin typeface="Times New Roman"/>
                          <a:ea typeface="Calibri"/>
                          <a:cs typeface="Calibri"/>
                        </a:rPr>
                        <a:t> k</a:t>
                      </a:r>
                      <a:r>
                        <a:rPr lang="en-US" sz="1400" dirty="0" err="1" smtClean="0">
                          <a:latin typeface="Times New Roman"/>
                          <a:ea typeface="Calibri"/>
                          <a:cs typeface="Calibri"/>
                        </a:rPr>
                        <a:t>oyma</a:t>
                      </a:r>
                      <a:endParaRPr lang="tr-TR" sz="1400" dirty="0">
                        <a:latin typeface="Calibri"/>
                        <a:ea typeface="Calibri"/>
                        <a:cs typeface="Calibri"/>
                      </a:endParaRPr>
                    </a:p>
                  </a:txBody>
                  <a:tcPr marL="0" marR="0" marT="0" marB="0"/>
                </a:tc>
                <a:tc>
                  <a:txBody>
                    <a:bodyPr/>
                    <a:lstStyle/>
                    <a:p>
                      <a:pPr marR="264160">
                        <a:spcAft>
                          <a:spcPts val="0"/>
                        </a:spcAft>
                      </a:pPr>
                      <a:endParaRPr lang="en-US" sz="1400" dirty="0">
                        <a:latin typeface="Times New Roman"/>
                        <a:ea typeface="Calibri"/>
                        <a:cs typeface="Calibri"/>
                      </a:endParaRPr>
                    </a:p>
                    <a:p>
                      <a:pPr marR="264160">
                        <a:spcAft>
                          <a:spcPts val="0"/>
                        </a:spcAft>
                      </a:pPr>
                      <a:r>
                        <a:rPr lang="en-US" sz="1400" dirty="0" err="1" smtClean="0">
                          <a:latin typeface="Times New Roman"/>
                          <a:ea typeface="Calibri"/>
                          <a:cs typeface="Calibri"/>
                        </a:rPr>
                        <a:t>Düzey</a:t>
                      </a:r>
                      <a:r>
                        <a:rPr lang="tr-TR" sz="1400" dirty="0" smtClean="0">
                          <a:latin typeface="Times New Roman"/>
                          <a:ea typeface="Calibri"/>
                          <a:cs typeface="Calibri"/>
                        </a:rPr>
                        <a:t> </a:t>
                      </a:r>
                      <a:r>
                        <a:rPr lang="en-US" sz="1400" dirty="0" smtClean="0">
                          <a:latin typeface="Times New Roman"/>
                          <a:ea typeface="Calibri"/>
                          <a:cs typeface="Calibri"/>
                        </a:rPr>
                        <a:t>1 </a:t>
                      </a:r>
                      <a:r>
                        <a:rPr lang="tr-TR" sz="1400" dirty="0" smtClean="0">
                          <a:latin typeface="Times New Roman"/>
                          <a:ea typeface="Calibri"/>
                          <a:cs typeface="Calibri"/>
                        </a:rPr>
                        <a:t>f</a:t>
                      </a:r>
                      <a:r>
                        <a:rPr lang="en-US" sz="1400" dirty="0" err="1" smtClean="0">
                          <a:latin typeface="Times New Roman"/>
                          <a:ea typeface="Calibri"/>
                          <a:cs typeface="Calibri"/>
                        </a:rPr>
                        <a:t>aaliyet</a:t>
                      </a:r>
                      <a:r>
                        <a:rPr lang="tr-TR" sz="1400" dirty="0" smtClean="0">
                          <a:latin typeface="Times New Roman"/>
                          <a:ea typeface="Calibri"/>
                          <a:cs typeface="Calibri"/>
                        </a:rPr>
                        <a:t> g</a:t>
                      </a:r>
                      <a:r>
                        <a:rPr lang="en-US" sz="1400" dirty="0" err="1" smtClean="0">
                          <a:latin typeface="Times New Roman"/>
                          <a:ea typeface="Calibri"/>
                          <a:cs typeface="Calibri"/>
                        </a:rPr>
                        <a:t>rubundan</a:t>
                      </a:r>
                      <a:r>
                        <a:rPr lang="tr-TR" sz="1400" dirty="0" smtClean="0">
                          <a:latin typeface="Times New Roman"/>
                          <a:ea typeface="Calibri"/>
                          <a:cs typeface="Calibri"/>
                        </a:rPr>
                        <a:t>  e</a:t>
                      </a:r>
                      <a:r>
                        <a:rPr lang="en-US" sz="1400" dirty="0" smtClean="0">
                          <a:latin typeface="Times New Roman"/>
                          <a:ea typeface="Calibri"/>
                          <a:cs typeface="Calibri"/>
                        </a:rPr>
                        <a:t>n</a:t>
                      </a:r>
                      <a:r>
                        <a:rPr lang="tr-TR" sz="1400" dirty="0" smtClean="0">
                          <a:latin typeface="Times New Roman"/>
                          <a:ea typeface="Calibri"/>
                          <a:cs typeface="Calibri"/>
                        </a:rPr>
                        <a:t> a</a:t>
                      </a:r>
                      <a:r>
                        <a:rPr lang="en-US" sz="1400" dirty="0" smtClean="0">
                          <a:latin typeface="Times New Roman"/>
                          <a:ea typeface="Calibri"/>
                          <a:cs typeface="Calibri"/>
                        </a:rPr>
                        <a:t>z 1 </a:t>
                      </a:r>
                      <a:r>
                        <a:rPr lang="tr-TR" sz="1400" dirty="0" smtClean="0">
                          <a:latin typeface="Times New Roman"/>
                          <a:ea typeface="Calibri"/>
                          <a:cs typeface="Calibri"/>
                        </a:rPr>
                        <a:t>ç</a:t>
                      </a:r>
                      <a:r>
                        <a:rPr lang="en-US" sz="1400" dirty="0" err="1" smtClean="0">
                          <a:latin typeface="Times New Roman"/>
                          <a:ea typeface="Calibri"/>
                          <a:cs typeface="Calibri"/>
                        </a:rPr>
                        <a:t>alışma</a:t>
                      </a:r>
                      <a:endParaRPr lang="tr-TR" sz="1400" dirty="0">
                        <a:latin typeface="Calibri"/>
                        <a:ea typeface="Calibri"/>
                        <a:cs typeface="Calibri"/>
                      </a:endParaRPr>
                    </a:p>
                  </a:txBody>
                  <a:tcPr marL="0" marR="0" marT="0" marB="0"/>
                </a:tc>
                <a:tc>
                  <a:txBody>
                    <a:bodyPr/>
                    <a:lstStyle/>
                    <a:p>
                      <a:pPr marR="264160">
                        <a:spcAft>
                          <a:spcPts val="0"/>
                        </a:spcAft>
                      </a:pPr>
                      <a:endParaRPr lang="en-US" sz="1400" dirty="0">
                        <a:latin typeface="Times New Roman"/>
                        <a:ea typeface="Calibri"/>
                        <a:cs typeface="Calibri"/>
                      </a:endParaRPr>
                    </a:p>
                    <a:p>
                      <a:pPr marR="264160">
                        <a:spcAft>
                          <a:spcPts val="0"/>
                        </a:spcAft>
                      </a:pPr>
                      <a:r>
                        <a:rPr lang="en-US" sz="1400" dirty="0" err="1" smtClean="0">
                          <a:latin typeface="Times New Roman"/>
                          <a:ea typeface="Calibri"/>
                          <a:cs typeface="Calibri"/>
                        </a:rPr>
                        <a:t>Düzey</a:t>
                      </a:r>
                      <a:r>
                        <a:rPr lang="tr-TR" sz="1400" dirty="0" smtClean="0">
                          <a:latin typeface="Times New Roman"/>
                          <a:ea typeface="Calibri"/>
                          <a:cs typeface="Calibri"/>
                        </a:rPr>
                        <a:t> </a:t>
                      </a:r>
                      <a:r>
                        <a:rPr lang="en-US" sz="1400" dirty="0" smtClean="0">
                          <a:latin typeface="Times New Roman"/>
                          <a:ea typeface="Calibri"/>
                          <a:cs typeface="Calibri"/>
                        </a:rPr>
                        <a:t>1 </a:t>
                      </a:r>
                      <a:r>
                        <a:rPr lang="tr-TR" sz="1400" dirty="0" smtClean="0">
                          <a:latin typeface="Times New Roman"/>
                          <a:ea typeface="Calibri"/>
                          <a:cs typeface="Calibri"/>
                        </a:rPr>
                        <a:t>f</a:t>
                      </a:r>
                      <a:r>
                        <a:rPr lang="en-US" sz="1400" dirty="0" err="1" smtClean="0">
                          <a:latin typeface="Times New Roman"/>
                          <a:ea typeface="Calibri"/>
                          <a:cs typeface="Calibri"/>
                        </a:rPr>
                        <a:t>aaliyet</a:t>
                      </a:r>
                      <a:r>
                        <a:rPr lang="tr-TR" sz="1400" dirty="0" smtClean="0">
                          <a:latin typeface="Times New Roman"/>
                          <a:ea typeface="Calibri"/>
                          <a:cs typeface="Calibri"/>
                        </a:rPr>
                        <a:t> g</a:t>
                      </a:r>
                      <a:r>
                        <a:rPr lang="en-US" sz="1400" dirty="0" err="1" smtClean="0">
                          <a:latin typeface="Times New Roman"/>
                          <a:ea typeface="Calibri"/>
                          <a:cs typeface="Calibri"/>
                        </a:rPr>
                        <a:t>rubundan</a:t>
                      </a:r>
                      <a:r>
                        <a:rPr lang="tr-TR" sz="1400" dirty="0" smtClean="0">
                          <a:latin typeface="Times New Roman"/>
                          <a:ea typeface="Calibri"/>
                          <a:cs typeface="Calibri"/>
                        </a:rPr>
                        <a:t>  e</a:t>
                      </a:r>
                      <a:r>
                        <a:rPr lang="en-US" sz="1400" dirty="0" smtClean="0">
                          <a:latin typeface="Times New Roman"/>
                          <a:ea typeface="Calibri"/>
                          <a:cs typeface="Calibri"/>
                        </a:rPr>
                        <a:t>n</a:t>
                      </a:r>
                      <a:r>
                        <a:rPr lang="tr-TR" sz="1400" dirty="0" smtClean="0">
                          <a:latin typeface="Times New Roman"/>
                          <a:ea typeface="Calibri"/>
                          <a:cs typeface="Calibri"/>
                        </a:rPr>
                        <a:t> a</a:t>
                      </a:r>
                      <a:r>
                        <a:rPr lang="en-US" sz="1400" dirty="0" smtClean="0">
                          <a:latin typeface="Times New Roman"/>
                          <a:ea typeface="Calibri"/>
                          <a:cs typeface="Calibri"/>
                        </a:rPr>
                        <a:t>z 1 </a:t>
                      </a:r>
                      <a:r>
                        <a:rPr lang="tr-TR" sz="1400" dirty="0" smtClean="0">
                          <a:latin typeface="Times New Roman"/>
                          <a:ea typeface="Calibri"/>
                          <a:cs typeface="Calibri"/>
                        </a:rPr>
                        <a:t>ç</a:t>
                      </a:r>
                      <a:r>
                        <a:rPr lang="en-US" sz="1400" dirty="0" err="1" smtClean="0">
                          <a:latin typeface="Times New Roman"/>
                          <a:ea typeface="Calibri"/>
                          <a:cs typeface="Calibri"/>
                        </a:rPr>
                        <a:t>alışma</a:t>
                      </a:r>
                      <a:endParaRPr lang="tr-TR" sz="1400" dirty="0">
                        <a:latin typeface="Calibri"/>
                        <a:ea typeface="Calibri"/>
                        <a:cs typeface="Calibri"/>
                      </a:endParaRPr>
                    </a:p>
                  </a:txBody>
                  <a:tcPr marL="0" marR="0" marT="0" marB="0"/>
                </a:tc>
                <a:tc>
                  <a:txBody>
                    <a:bodyPr/>
                    <a:lstStyle/>
                    <a:p>
                      <a:pPr marR="264160">
                        <a:spcAft>
                          <a:spcPts val="0"/>
                        </a:spcAft>
                      </a:pPr>
                      <a:endParaRPr lang="en-US" sz="1400" dirty="0">
                        <a:latin typeface="Times New Roman"/>
                        <a:ea typeface="Calibri"/>
                        <a:cs typeface="Calibri"/>
                      </a:endParaRPr>
                    </a:p>
                    <a:p>
                      <a:pPr marR="264160">
                        <a:spcAft>
                          <a:spcPts val="0"/>
                        </a:spcAft>
                      </a:pPr>
                      <a:r>
                        <a:rPr lang="en-US" sz="1400" dirty="0" err="1" smtClean="0">
                          <a:latin typeface="Times New Roman"/>
                          <a:ea typeface="Calibri"/>
                          <a:cs typeface="Calibri"/>
                        </a:rPr>
                        <a:t>Düzey</a:t>
                      </a:r>
                      <a:r>
                        <a:rPr lang="tr-TR" sz="1400" dirty="0" smtClean="0">
                          <a:latin typeface="Times New Roman"/>
                          <a:ea typeface="Calibri"/>
                          <a:cs typeface="Calibri"/>
                        </a:rPr>
                        <a:t> </a:t>
                      </a:r>
                      <a:r>
                        <a:rPr lang="en-US" sz="1400" dirty="0" smtClean="0">
                          <a:latin typeface="Times New Roman"/>
                          <a:ea typeface="Calibri"/>
                          <a:cs typeface="Calibri"/>
                        </a:rPr>
                        <a:t>1 </a:t>
                      </a:r>
                      <a:r>
                        <a:rPr lang="tr-TR" sz="1400" dirty="0" smtClean="0">
                          <a:latin typeface="Times New Roman"/>
                          <a:ea typeface="Calibri"/>
                          <a:cs typeface="Calibri"/>
                        </a:rPr>
                        <a:t>f</a:t>
                      </a:r>
                      <a:r>
                        <a:rPr lang="en-US" sz="1400" dirty="0" err="1" smtClean="0">
                          <a:latin typeface="Times New Roman"/>
                          <a:ea typeface="Calibri"/>
                          <a:cs typeface="Calibri"/>
                        </a:rPr>
                        <a:t>aaliyet</a:t>
                      </a:r>
                      <a:r>
                        <a:rPr lang="tr-TR" sz="1400" dirty="0" smtClean="0">
                          <a:latin typeface="Times New Roman"/>
                          <a:ea typeface="Calibri"/>
                          <a:cs typeface="Calibri"/>
                        </a:rPr>
                        <a:t> g</a:t>
                      </a:r>
                      <a:r>
                        <a:rPr lang="en-US" sz="1400" dirty="0" err="1" smtClean="0">
                          <a:latin typeface="Times New Roman"/>
                          <a:ea typeface="Calibri"/>
                          <a:cs typeface="Calibri"/>
                        </a:rPr>
                        <a:t>rubundan</a:t>
                      </a:r>
                      <a:r>
                        <a:rPr lang="tr-TR" sz="1400" dirty="0" smtClean="0">
                          <a:latin typeface="Times New Roman"/>
                          <a:ea typeface="Calibri"/>
                          <a:cs typeface="Calibri"/>
                        </a:rPr>
                        <a:t>  e</a:t>
                      </a:r>
                      <a:r>
                        <a:rPr lang="en-US" sz="1400" dirty="0" smtClean="0">
                          <a:latin typeface="Times New Roman"/>
                          <a:ea typeface="Calibri"/>
                          <a:cs typeface="Calibri"/>
                        </a:rPr>
                        <a:t>n</a:t>
                      </a:r>
                      <a:r>
                        <a:rPr lang="tr-TR" sz="1400" dirty="0" smtClean="0">
                          <a:latin typeface="Times New Roman"/>
                          <a:ea typeface="Calibri"/>
                          <a:cs typeface="Calibri"/>
                        </a:rPr>
                        <a:t> a</a:t>
                      </a:r>
                      <a:r>
                        <a:rPr lang="en-US" sz="1400" dirty="0" smtClean="0">
                          <a:latin typeface="Times New Roman"/>
                          <a:ea typeface="Calibri"/>
                          <a:cs typeface="Calibri"/>
                        </a:rPr>
                        <a:t>z 1 </a:t>
                      </a:r>
                      <a:r>
                        <a:rPr lang="tr-TR" sz="1400" dirty="0" smtClean="0">
                          <a:latin typeface="Times New Roman"/>
                          <a:ea typeface="Calibri"/>
                          <a:cs typeface="Calibri"/>
                        </a:rPr>
                        <a:t>ç</a:t>
                      </a:r>
                      <a:r>
                        <a:rPr lang="en-US" sz="1400" dirty="0" err="1" smtClean="0">
                          <a:latin typeface="Times New Roman"/>
                          <a:ea typeface="Calibri"/>
                          <a:cs typeface="Calibri"/>
                        </a:rPr>
                        <a:t>alışma</a:t>
                      </a:r>
                      <a:endParaRPr lang="tr-TR" sz="1400" dirty="0">
                        <a:latin typeface="Calibri"/>
                        <a:ea typeface="Calibri"/>
                        <a:cs typeface="Calibri"/>
                      </a:endParaRPr>
                    </a:p>
                  </a:txBody>
                  <a:tcPr marL="0" marR="0" marT="0" marB="0"/>
                </a:tc>
                <a:extLst>
                  <a:ext uri="{0D108BD9-81ED-4DB2-BD59-A6C34878D82A}">
                    <a16:rowId xmlns:a16="http://schemas.microsoft.com/office/drawing/2014/main" xmlns="" val="10002"/>
                  </a:ext>
                </a:extLst>
              </a:tr>
              <a:tr h="1452067">
                <a:tc>
                  <a:txBody>
                    <a:bodyPr/>
                    <a:lstStyle/>
                    <a:p>
                      <a:pPr marR="111125">
                        <a:spcAft>
                          <a:spcPts val="0"/>
                        </a:spcAft>
                      </a:pPr>
                      <a:endParaRPr lang="tr-TR" sz="1400" dirty="0">
                        <a:latin typeface="Calibri"/>
                        <a:ea typeface="Calibri"/>
                        <a:cs typeface="Calibri"/>
                      </a:endParaRPr>
                    </a:p>
                    <a:p>
                      <a:pPr marR="111125">
                        <a:spcAft>
                          <a:spcPts val="0"/>
                        </a:spcAft>
                      </a:pPr>
                      <a:r>
                        <a:rPr lang="en-US" sz="1400" b="1" u="sng" dirty="0">
                          <a:latin typeface="Times New Roman"/>
                          <a:ea typeface="Calibri"/>
                          <a:cs typeface="Calibri"/>
                        </a:rPr>
                        <a:t>ÖZEL HEDEFLER </a:t>
                      </a:r>
                      <a:endParaRPr lang="tr-TR" sz="1400" dirty="0">
                        <a:latin typeface="Calibri"/>
                        <a:ea typeface="Calibri"/>
                        <a:cs typeface="Calibri"/>
                      </a:endParaRPr>
                    </a:p>
                    <a:p>
                      <a:pPr marR="111125">
                        <a:spcAft>
                          <a:spcPts val="0"/>
                        </a:spcAft>
                      </a:pPr>
                      <a:r>
                        <a:rPr lang="en-US" sz="1400" dirty="0" err="1" smtClean="0">
                          <a:latin typeface="Times New Roman"/>
                          <a:ea typeface="Calibri"/>
                          <a:cs typeface="Calibri"/>
                        </a:rPr>
                        <a:t>Kurum</a:t>
                      </a:r>
                      <a:r>
                        <a:rPr lang="tr-TR" sz="1400" dirty="0" smtClean="0">
                          <a:latin typeface="Times New Roman"/>
                          <a:ea typeface="Calibri"/>
                          <a:cs typeface="Calibri"/>
                        </a:rPr>
                        <a:t> t</a:t>
                      </a:r>
                      <a:r>
                        <a:rPr lang="en-US" sz="1400" dirty="0" err="1" smtClean="0">
                          <a:latin typeface="Times New Roman"/>
                          <a:ea typeface="Calibri"/>
                          <a:cs typeface="Calibri"/>
                        </a:rPr>
                        <a:t>arafından</a:t>
                      </a:r>
                      <a:endParaRPr lang="tr-TR" sz="1400" dirty="0">
                        <a:latin typeface="Calibri"/>
                        <a:ea typeface="Calibri"/>
                        <a:cs typeface="Calibri"/>
                      </a:endParaRPr>
                    </a:p>
                    <a:p>
                      <a:pPr marR="111125">
                        <a:spcAft>
                          <a:spcPts val="0"/>
                        </a:spcAft>
                      </a:pPr>
                      <a:r>
                        <a:rPr lang="en-US" sz="1400" dirty="0">
                          <a:latin typeface="Times New Roman"/>
                          <a:ea typeface="Calibri"/>
                          <a:cs typeface="Calibri"/>
                        </a:rPr>
                        <a:t>2 </a:t>
                      </a:r>
                      <a:r>
                        <a:rPr lang="tr-TR" sz="1400" dirty="0" smtClean="0">
                          <a:latin typeface="Times New Roman"/>
                          <a:ea typeface="Calibri"/>
                          <a:cs typeface="Calibri"/>
                        </a:rPr>
                        <a:t>h</a:t>
                      </a:r>
                      <a:r>
                        <a:rPr lang="en-US" sz="1400" dirty="0" err="1" smtClean="0">
                          <a:latin typeface="Times New Roman"/>
                          <a:ea typeface="Calibri"/>
                          <a:cs typeface="Calibri"/>
                        </a:rPr>
                        <a:t>edef</a:t>
                      </a:r>
                      <a:r>
                        <a:rPr lang="tr-TR" sz="1400" dirty="0" smtClean="0">
                          <a:latin typeface="Times New Roman"/>
                          <a:ea typeface="Calibri"/>
                          <a:cs typeface="Calibri"/>
                        </a:rPr>
                        <a:t> b</a:t>
                      </a:r>
                      <a:r>
                        <a:rPr lang="en-US" sz="1400" dirty="0" err="1" smtClean="0">
                          <a:latin typeface="Times New Roman"/>
                          <a:ea typeface="Calibri"/>
                          <a:cs typeface="Calibri"/>
                        </a:rPr>
                        <a:t>elirlen</a:t>
                      </a:r>
                      <a:r>
                        <a:rPr lang="tr-TR" sz="1400" dirty="0" smtClean="0">
                          <a:latin typeface="Times New Roman"/>
                          <a:ea typeface="Calibri"/>
                          <a:cs typeface="Calibri"/>
                        </a:rPr>
                        <a:t>ir</a:t>
                      </a:r>
                      <a:endParaRPr lang="tr-TR" sz="1400" dirty="0">
                        <a:latin typeface="Calibri"/>
                        <a:ea typeface="Calibri"/>
                        <a:cs typeface="Calibri"/>
                      </a:endParaRPr>
                    </a:p>
                  </a:txBody>
                  <a:tcPr marL="0" marR="0" marT="0" marB="0"/>
                </a:tc>
                <a:tc>
                  <a:txBody>
                    <a:bodyPr/>
                    <a:lstStyle/>
                    <a:p>
                      <a:pPr marR="552450">
                        <a:spcAft>
                          <a:spcPts val="0"/>
                        </a:spcAft>
                      </a:pPr>
                      <a:endParaRPr lang="en-US" sz="1400" dirty="0">
                        <a:latin typeface="Times New Roman"/>
                        <a:ea typeface="Calibri"/>
                        <a:cs typeface="Calibri"/>
                      </a:endParaRPr>
                    </a:p>
                    <a:p>
                      <a:pPr marR="552450">
                        <a:spcAft>
                          <a:spcPts val="0"/>
                        </a:spcAft>
                      </a:pPr>
                      <a:r>
                        <a:rPr lang="en-US" sz="1400" dirty="0">
                          <a:latin typeface="Times New Roman"/>
                          <a:ea typeface="Calibri"/>
                          <a:cs typeface="Calibri"/>
                        </a:rPr>
                        <a:t>Her </a:t>
                      </a:r>
                      <a:r>
                        <a:rPr lang="tr-TR" sz="1400" dirty="0" smtClean="0">
                          <a:latin typeface="Times New Roman"/>
                          <a:ea typeface="Calibri"/>
                          <a:cs typeface="Calibri"/>
                        </a:rPr>
                        <a:t>b</a:t>
                      </a:r>
                      <a:r>
                        <a:rPr lang="en-US" sz="1400" dirty="0" err="1" smtClean="0">
                          <a:latin typeface="Times New Roman"/>
                          <a:ea typeface="Calibri"/>
                          <a:cs typeface="Calibri"/>
                        </a:rPr>
                        <a:t>ir</a:t>
                      </a:r>
                      <a:r>
                        <a:rPr lang="tr-TR" sz="1400" dirty="0" smtClean="0">
                          <a:latin typeface="Times New Roman"/>
                          <a:ea typeface="Calibri"/>
                          <a:cs typeface="Calibri"/>
                        </a:rPr>
                        <a:t> h</a:t>
                      </a:r>
                      <a:r>
                        <a:rPr lang="en-US" sz="1400" dirty="0" err="1" smtClean="0">
                          <a:latin typeface="Times New Roman"/>
                          <a:ea typeface="Calibri"/>
                          <a:cs typeface="Calibri"/>
                        </a:rPr>
                        <a:t>edef</a:t>
                      </a:r>
                      <a:r>
                        <a:rPr lang="tr-TR" sz="1400" dirty="0" smtClean="0">
                          <a:latin typeface="Times New Roman"/>
                          <a:ea typeface="Calibri"/>
                          <a:cs typeface="Calibri"/>
                        </a:rPr>
                        <a:t> </a:t>
                      </a:r>
                      <a:r>
                        <a:rPr lang="en-US" sz="1400" dirty="0" err="1" smtClean="0">
                          <a:latin typeface="Times New Roman"/>
                          <a:ea typeface="Calibri"/>
                          <a:cs typeface="Calibri"/>
                        </a:rPr>
                        <a:t>İçin</a:t>
                      </a:r>
                      <a:endParaRPr lang="tr-TR" sz="1400" dirty="0">
                        <a:latin typeface="Calibri"/>
                        <a:ea typeface="Calibri"/>
                        <a:cs typeface="Calibri"/>
                      </a:endParaRPr>
                    </a:p>
                    <a:p>
                      <a:pPr marR="552450">
                        <a:spcAft>
                          <a:spcPts val="0"/>
                        </a:spcAft>
                      </a:pPr>
                      <a:r>
                        <a:rPr lang="en-US" sz="1400" dirty="0">
                          <a:latin typeface="Times New Roman"/>
                          <a:ea typeface="Calibri"/>
                          <a:cs typeface="Calibri"/>
                        </a:rPr>
                        <a:t>Düzey1 </a:t>
                      </a:r>
                      <a:r>
                        <a:rPr lang="tr-TR" sz="1400" dirty="0" smtClean="0">
                          <a:latin typeface="Times New Roman"/>
                          <a:ea typeface="Calibri"/>
                          <a:cs typeface="Calibri"/>
                        </a:rPr>
                        <a:t>f</a:t>
                      </a:r>
                      <a:r>
                        <a:rPr lang="en-US" sz="1400" dirty="0" err="1" smtClean="0">
                          <a:latin typeface="Times New Roman"/>
                          <a:ea typeface="Calibri"/>
                          <a:cs typeface="Calibri"/>
                        </a:rPr>
                        <a:t>aaliyet</a:t>
                      </a:r>
                      <a:r>
                        <a:rPr lang="tr-TR" sz="1400" dirty="0" smtClean="0">
                          <a:latin typeface="Times New Roman"/>
                          <a:ea typeface="Calibri"/>
                          <a:cs typeface="Calibri"/>
                        </a:rPr>
                        <a:t> e</a:t>
                      </a:r>
                      <a:r>
                        <a:rPr lang="en-US" sz="1400" dirty="0" smtClean="0">
                          <a:latin typeface="Times New Roman"/>
                          <a:ea typeface="Calibri"/>
                          <a:cs typeface="Calibri"/>
                        </a:rPr>
                        <a:t>n</a:t>
                      </a:r>
                      <a:r>
                        <a:rPr lang="tr-TR" sz="1400" dirty="0" smtClean="0">
                          <a:latin typeface="Times New Roman"/>
                          <a:ea typeface="Calibri"/>
                          <a:cs typeface="Calibri"/>
                        </a:rPr>
                        <a:t> a</a:t>
                      </a:r>
                      <a:r>
                        <a:rPr lang="en-US" sz="1400" dirty="0" smtClean="0">
                          <a:latin typeface="Times New Roman"/>
                          <a:ea typeface="Calibri"/>
                          <a:cs typeface="Calibri"/>
                        </a:rPr>
                        <a:t>z 1</a:t>
                      </a:r>
                      <a:r>
                        <a:rPr lang="tr-TR" sz="1400" dirty="0" smtClean="0">
                          <a:latin typeface="Times New Roman"/>
                          <a:ea typeface="Calibri"/>
                          <a:cs typeface="Calibri"/>
                        </a:rPr>
                        <a:t> </a:t>
                      </a:r>
                      <a:r>
                        <a:rPr lang="en-US" sz="1400" dirty="0" smtClean="0">
                          <a:latin typeface="Times New Roman"/>
                          <a:ea typeface="Calibri"/>
                          <a:cs typeface="Calibri"/>
                        </a:rPr>
                        <a:t> </a:t>
                      </a:r>
                      <a:r>
                        <a:rPr lang="tr-TR" sz="1400" dirty="0" smtClean="0">
                          <a:latin typeface="Times New Roman"/>
                          <a:ea typeface="Calibri"/>
                          <a:cs typeface="Calibri"/>
                        </a:rPr>
                        <a:t>ç</a:t>
                      </a:r>
                      <a:r>
                        <a:rPr lang="en-US" sz="1400" dirty="0" err="1" smtClean="0">
                          <a:latin typeface="Times New Roman"/>
                          <a:ea typeface="Calibri"/>
                          <a:cs typeface="Calibri"/>
                        </a:rPr>
                        <a:t>alışma</a:t>
                      </a:r>
                      <a:endParaRPr lang="tr-TR" sz="1400" dirty="0">
                        <a:latin typeface="Calibri"/>
                        <a:ea typeface="Calibri"/>
                        <a:cs typeface="Calibri"/>
                      </a:endParaRPr>
                    </a:p>
                  </a:txBody>
                  <a:tcPr marL="0" marR="0" marT="0" marB="0"/>
                </a:tc>
                <a:tc>
                  <a:txBody>
                    <a:bodyPr/>
                    <a:lstStyle/>
                    <a:p>
                      <a:pPr marR="552450">
                        <a:spcAft>
                          <a:spcPts val="0"/>
                        </a:spcAft>
                      </a:pPr>
                      <a:endParaRPr lang="en-US" sz="1400" dirty="0">
                        <a:latin typeface="Times New Roman"/>
                        <a:ea typeface="Calibri"/>
                        <a:cs typeface="Calibri"/>
                      </a:endParaRPr>
                    </a:p>
                    <a:p>
                      <a:pPr marR="552450">
                        <a:spcAft>
                          <a:spcPts val="0"/>
                        </a:spcAft>
                      </a:pPr>
                      <a:r>
                        <a:rPr lang="en-US" sz="1400" dirty="0" smtClean="0">
                          <a:latin typeface="Times New Roman"/>
                          <a:ea typeface="Calibri"/>
                          <a:cs typeface="Calibri"/>
                        </a:rPr>
                        <a:t>Her </a:t>
                      </a:r>
                      <a:r>
                        <a:rPr lang="tr-TR" sz="1400" dirty="0" smtClean="0">
                          <a:latin typeface="Times New Roman"/>
                          <a:ea typeface="Calibri"/>
                          <a:cs typeface="Calibri"/>
                        </a:rPr>
                        <a:t>b</a:t>
                      </a:r>
                      <a:r>
                        <a:rPr lang="en-US" sz="1400" dirty="0" err="1" smtClean="0">
                          <a:latin typeface="Times New Roman"/>
                          <a:ea typeface="Calibri"/>
                          <a:cs typeface="Calibri"/>
                        </a:rPr>
                        <a:t>ir</a:t>
                      </a:r>
                      <a:r>
                        <a:rPr lang="tr-TR" sz="1400" dirty="0" smtClean="0">
                          <a:latin typeface="Times New Roman"/>
                          <a:ea typeface="Calibri"/>
                          <a:cs typeface="Calibri"/>
                        </a:rPr>
                        <a:t> h</a:t>
                      </a:r>
                      <a:r>
                        <a:rPr lang="en-US" sz="1400" dirty="0" err="1" smtClean="0">
                          <a:latin typeface="Times New Roman"/>
                          <a:ea typeface="Calibri"/>
                          <a:cs typeface="Calibri"/>
                        </a:rPr>
                        <a:t>edef</a:t>
                      </a:r>
                      <a:r>
                        <a:rPr lang="tr-TR" sz="1400" dirty="0" smtClean="0">
                          <a:latin typeface="Times New Roman"/>
                          <a:ea typeface="Calibri"/>
                          <a:cs typeface="Calibri"/>
                        </a:rPr>
                        <a:t> </a:t>
                      </a:r>
                      <a:r>
                        <a:rPr lang="en-US" sz="1400" dirty="0" err="1" smtClean="0">
                          <a:latin typeface="Times New Roman"/>
                          <a:ea typeface="Calibri"/>
                          <a:cs typeface="Calibri"/>
                        </a:rPr>
                        <a:t>İçin</a:t>
                      </a:r>
                      <a:endParaRPr lang="tr-TR" sz="1400" dirty="0" smtClean="0">
                        <a:latin typeface="Calibri"/>
                        <a:ea typeface="Calibri"/>
                        <a:cs typeface="Calibri"/>
                      </a:endParaRPr>
                    </a:p>
                    <a:p>
                      <a:pPr marR="552450">
                        <a:spcAft>
                          <a:spcPts val="0"/>
                        </a:spcAft>
                      </a:pPr>
                      <a:r>
                        <a:rPr lang="en-US" sz="1400" dirty="0" smtClean="0">
                          <a:latin typeface="Times New Roman"/>
                          <a:ea typeface="Calibri"/>
                          <a:cs typeface="Calibri"/>
                        </a:rPr>
                        <a:t>Düzey1 </a:t>
                      </a:r>
                      <a:r>
                        <a:rPr lang="tr-TR" sz="1400" dirty="0" smtClean="0">
                          <a:latin typeface="Times New Roman"/>
                          <a:ea typeface="Calibri"/>
                          <a:cs typeface="Calibri"/>
                        </a:rPr>
                        <a:t>f</a:t>
                      </a:r>
                      <a:r>
                        <a:rPr lang="en-US" sz="1400" dirty="0" err="1" smtClean="0">
                          <a:latin typeface="Times New Roman"/>
                          <a:ea typeface="Calibri"/>
                          <a:cs typeface="Calibri"/>
                        </a:rPr>
                        <a:t>aaliyet</a:t>
                      </a:r>
                      <a:r>
                        <a:rPr lang="tr-TR" sz="1400" dirty="0" smtClean="0">
                          <a:latin typeface="Times New Roman"/>
                          <a:ea typeface="Calibri"/>
                          <a:cs typeface="Calibri"/>
                        </a:rPr>
                        <a:t> e</a:t>
                      </a:r>
                      <a:r>
                        <a:rPr lang="en-US" sz="1400" dirty="0" smtClean="0">
                          <a:latin typeface="Times New Roman"/>
                          <a:ea typeface="Calibri"/>
                          <a:cs typeface="Calibri"/>
                        </a:rPr>
                        <a:t>n</a:t>
                      </a:r>
                      <a:r>
                        <a:rPr lang="tr-TR" sz="1400" dirty="0" smtClean="0">
                          <a:latin typeface="Times New Roman"/>
                          <a:ea typeface="Calibri"/>
                          <a:cs typeface="Calibri"/>
                        </a:rPr>
                        <a:t> a</a:t>
                      </a:r>
                      <a:r>
                        <a:rPr lang="en-US" sz="1400" dirty="0" smtClean="0">
                          <a:latin typeface="Times New Roman"/>
                          <a:ea typeface="Calibri"/>
                          <a:cs typeface="Calibri"/>
                        </a:rPr>
                        <a:t>z 1</a:t>
                      </a:r>
                      <a:r>
                        <a:rPr lang="tr-TR" sz="1400" dirty="0" smtClean="0">
                          <a:latin typeface="Times New Roman"/>
                          <a:ea typeface="Calibri"/>
                          <a:cs typeface="Calibri"/>
                        </a:rPr>
                        <a:t> </a:t>
                      </a:r>
                      <a:r>
                        <a:rPr lang="en-US" sz="1400" dirty="0" smtClean="0">
                          <a:latin typeface="Times New Roman"/>
                          <a:ea typeface="Calibri"/>
                          <a:cs typeface="Calibri"/>
                        </a:rPr>
                        <a:t> </a:t>
                      </a:r>
                      <a:r>
                        <a:rPr lang="tr-TR" sz="1400" dirty="0" smtClean="0">
                          <a:latin typeface="Times New Roman"/>
                          <a:ea typeface="Calibri"/>
                          <a:cs typeface="Calibri"/>
                        </a:rPr>
                        <a:t>ç</a:t>
                      </a:r>
                      <a:r>
                        <a:rPr lang="en-US" sz="1400" dirty="0" err="1" smtClean="0">
                          <a:latin typeface="Times New Roman"/>
                          <a:ea typeface="Calibri"/>
                          <a:cs typeface="Calibri"/>
                        </a:rPr>
                        <a:t>alışma</a:t>
                      </a:r>
                      <a:endParaRPr lang="tr-TR" sz="1400" dirty="0">
                        <a:latin typeface="Calibri"/>
                        <a:ea typeface="Calibri"/>
                        <a:cs typeface="Calibri"/>
                      </a:endParaRPr>
                    </a:p>
                  </a:txBody>
                  <a:tcPr marL="0" marR="0" marT="0" marB="0"/>
                </a:tc>
                <a:tc>
                  <a:txBody>
                    <a:bodyPr/>
                    <a:lstStyle/>
                    <a:p>
                      <a:pPr marR="552450">
                        <a:spcAft>
                          <a:spcPts val="0"/>
                        </a:spcAft>
                      </a:pPr>
                      <a:endParaRPr lang="en-US" sz="1400" dirty="0">
                        <a:latin typeface="Times New Roman"/>
                        <a:ea typeface="Calibri"/>
                        <a:cs typeface="Calibri"/>
                      </a:endParaRPr>
                    </a:p>
                    <a:p>
                      <a:pPr marR="552450">
                        <a:spcAft>
                          <a:spcPts val="0"/>
                        </a:spcAft>
                      </a:pPr>
                      <a:r>
                        <a:rPr lang="en-US" sz="1400" dirty="0" smtClean="0">
                          <a:latin typeface="Times New Roman"/>
                          <a:ea typeface="Calibri"/>
                          <a:cs typeface="Calibri"/>
                        </a:rPr>
                        <a:t>Her </a:t>
                      </a:r>
                      <a:r>
                        <a:rPr lang="tr-TR" sz="1400" dirty="0" smtClean="0">
                          <a:latin typeface="Times New Roman"/>
                          <a:ea typeface="Calibri"/>
                          <a:cs typeface="Calibri"/>
                        </a:rPr>
                        <a:t>b</a:t>
                      </a:r>
                      <a:r>
                        <a:rPr lang="en-US" sz="1400" dirty="0" err="1" smtClean="0">
                          <a:latin typeface="Times New Roman"/>
                          <a:ea typeface="Calibri"/>
                          <a:cs typeface="Calibri"/>
                        </a:rPr>
                        <a:t>ir</a:t>
                      </a:r>
                      <a:r>
                        <a:rPr lang="tr-TR" sz="1400" dirty="0" smtClean="0">
                          <a:latin typeface="Times New Roman"/>
                          <a:ea typeface="Calibri"/>
                          <a:cs typeface="Calibri"/>
                        </a:rPr>
                        <a:t> h</a:t>
                      </a:r>
                      <a:r>
                        <a:rPr lang="en-US" sz="1400" dirty="0" err="1" smtClean="0">
                          <a:latin typeface="Times New Roman"/>
                          <a:ea typeface="Calibri"/>
                          <a:cs typeface="Calibri"/>
                        </a:rPr>
                        <a:t>edef</a:t>
                      </a:r>
                      <a:r>
                        <a:rPr lang="tr-TR" sz="1400" dirty="0" smtClean="0">
                          <a:latin typeface="Times New Roman"/>
                          <a:ea typeface="Calibri"/>
                          <a:cs typeface="Calibri"/>
                        </a:rPr>
                        <a:t> </a:t>
                      </a:r>
                      <a:r>
                        <a:rPr lang="en-US" sz="1400" dirty="0" err="1" smtClean="0">
                          <a:latin typeface="Times New Roman"/>
                          <a:ea typeface="Calibri"/>
                          <a:cs typeface="Calibri"/>
                        </a:rPr>
                        <a:t>İçin</a:t>
                      </a:r>
                      <a:endParaRPr lang="tr-TR" sz="1400" dirty="0" smtClean="0">
                        <a:latin typeface="Calibri"/>
                        <a:ea typeface="Calibri"/>
                        <a:cs typeface="Calibri"/>
                      </a:endParaRPr>
                    </a:p>
                    <a:p>
                      <a:pPr marR="552450">
                        <a:spcAft>
                          <a:spcPts val="0"/>
                        </a:spcAft>
                      </a:pPr>
                      <a:r>
                        <a:rPr lang="en-US" sz="1400" dirty="0" smtClean="0">
                          <a:latin typeface="Times New Roman"/>
                          <a:ea typeface="Calibri"/>
                          <a:cs typeface="Calibri"/>
                        </a:rPr>
                        <a:t>Düzey1 </a:t>
                      </a:r>
                      <a:r>
                        <a:rPr lang="tr-TR" sz="1400" dirty="0" smtClean="0">
                          <a:latin typeface="Times New Roman"/>
                          <a:ea typeface="Calibri"/>
                          <a:cs typeface="Calibri"/>
                        </a:rPr>
                        <a:t>f</a:t>
                      </a:r>
                      <a:r>
                        <a:rPr lang="en-US" sz="1400" dirty="0" err="1" smtClean="0">
                          <a:latin typeface="Times New Roman"/>
                          <a:ea typeface="Calibri"/>
                          <a:cs typeface="Calibri"/>
                        </a:rPr>
                        <a:t>aaliyet</a:t>
                      </a:r>
                      <a:r>
                        <a:rPr lang="tr-TR" sz="1400" dirty="0" smtClean="0">
                          <a:latin typeface="Times New Roman"/>
                          <a:ea typeface="Calibri"/>
                          <a:cs typeface="Calibri"/>
                        </a:rPr>
                        <a:t> e</a:t>
                      </a:r>
                      <a:r>
                        <a:rPr lang="en-US" sz="1400" dirty="0" smtClean="0">
                          <a:latin typeface="Times New Roman"/>
                          <a:ea typeface="Calibri"/>
                          <a:cs typeface="Calibri"/>
                        </a:rPr>
                        <a:t>n</a:t>
                      </a:r>
                      <a:r>
                        <a:rPr lang="tr-TR" sz="1400" dirty="0" smtClean="0">
                          <a:latin typeface="Times New Roman"/>
                          <a:ea typeface="Calibri"/>
                          <a:cs typeface="Calibri"/>
                        </a:rPr>
                        <a:t> a</a:t>
                      </a:r>
                      <a:r>
                        <a:rPr lang="en-US" sz="1400" dirty="0" smtClean="0">
                          <a:latin typeface="Times New Roman"/>
                          <a:ea typeface="Calibri"/>
                          <a:cs typeface="Calibri"/>
                        </a:rPr>
                        <a:t>z 1</a:t>
                      </a:r>
                      <a:r>
                        <a:rPr lang="tr-TR" sz="1400" dirty="0" smtClean="0">
                          <a:latin typeface="Times New Roman"/>
                          <a:ea typeface="Calibri"/>
                          <a:cs typeface="Calibri"/>
                        </a:rPr>
                        <a:t> </a:t>
                      </a:r>
                      <a:r>
                        <a:rPr lang="en-US" sz="1400" dirty="0" smtClean="0">
                          <a:latin typeface="Times New Roman"/>
                          <a:ea typeface="Calibri"/>
                          <a:cs typeface="Calibri"/>
                        </a:rPr>
                        <a:t> </a:t>
                      </a:r>
                      <a:r>
                        <a:rPr lang="tr-TR" sz="1400" dirty="0" smtClean="0">
                          <a:latin typeface="Times New Roman"/>
                          <a:ea typeface="Calibri"/>
                          <a:cs typeface="Calibri"/>
                        </a:rPr>
                        <a:t>ç</a:t>
                      </a:r>
                      <a:r>
                        <a:rPr lang="en-US" sz="1400" dirty="0" err="1" smtClean="0">
                          <a:latin typeface="Times New Roman"/>
                          <a:ea typeface="Calibri"/>
                          <a:cs typeface="Calibri"/>
                        </a:rPr>
                        <a:t>alışma</a:t>
                      </a:r>
                      <a:endParaRPr lang="tr-TR" sz="1400" dirty="0">
                        <a:latin typeface="Calibri"/>
                        <a:ea typeface="Calibri"/>
                        <a:cs typeface="Calibri"/>
                      </a:endParaRPr>
                    </a:p>
                  </a:txBody>
                  <a:tcPr marL="0" marR="0" marT="0" marB="0"/>
                </a:tc>
                <a:extLst>
                  <a:ext uri="{0D108BD9-81ED-4DB2-BD59-A6C34878D82A}">
                    <a16:rowId xmlns:a16="http://schemas.microsoft.com/office/drawing/2014/main" xmlns="" val="10003"/>
                  </a:ext>
                </a:extLst>
              </a:tr>
            </a:tbl>
          </a:graphicData>
        </a:graphic>
      </p:graphicFrame>
      <p:sp>
        <p:nvSpPr>
          <p:cNvPr id="3" name="2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5" name="4 Dikdörtgen"/>
          <p:cNvSpPr/>
          <p:nvPr/>
        </p:nvSpPr>
        <p:spPr>
          <a:xfrm>
            <a:off x="2438399" y="522514"/>
            <a:ext cx="8592457" cy="646331"/>
          </a:xfrm>
          <a:prstGeom prst="rect">
            <a:avLst/>
          </a:prstGeom>
        </p:spPr>
        <p:txBody>
          <a:bodyPr wrap="square">
            <a:spAutoFit/>
          </a:bodyPr>
          <a:lstStyle/>
          <a:p>
            <a:r>
              <a:rPr lang="tr-TR" b="1" dirty="0">
                <a:latin typeface="Calibri,Bold"/>
              </a:rPr>
              <a:t>Kadrosunun Bulunduğu Okul ile Birlikte Başka Okulda da Görevli Rehber Öğretmen /Psikolojik Danışmanlar(Görev Yaptıkları Her Okul İçin)</a:t>
            </a:r>
            <a:endParaRPr lang="tr-TR" dirty="0"/>
          </a:p>
        </p:txBody>
      </p:sp>
    </p:spTree>
    <p:extLst>
      <p:ext uri="{BB962C8B-B14F-4D97-AF65-F5344CB8AC3E}">
        <p14:creationId xmlns:p14="http://schemas.microsoft.com/office/powerpoint/2010/main" val="28067292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4A2EAE5-2ED5-49AE-B931-D2AC37AB101D}"/>
              </a:ext>
            </a:extLst>
          </p:cNvPr>
          <p:cNvSpPr>
            <a:spLocks noGrp="1"/>
          </p:cNvSpPr>
          <p:nvPr>
            <p:ph idx="1"/>
          </p:nvPr>
        </p:nvSpPr>
        <p:spPr>
          <a:xfrm>
            <a:off x="723900" y="1516726"/>
            <a:ext cx="11019367" cy="4579274"/>
          </a:xfrm>
        </p:spPr>
        <p:txBody>
          <a:bodyPr>
            <a:normAutofit fontScale="77500" lnSpcReduction="20000"/>
          </a:bodyPr>
          <a:lstStyle/>
          <a:p>
            <a:pPr algn="just">
              <a:lnSpc>
                <a:spcPct val="150000"/>
              </a:lnSpc>
            </a:pPr>
            <a:r>
              <a:rPr lang="tr-TR" b="0" i="0" u="none" strike="noStrike" baseline="0" dirty="0" smtClean="0">
                <a:latin typeface="Calibri" panose="020F0502020204030204" pitchFamily="34" charset="0"/>
              </a:rPr>
              <a:t>Rehber Öğretmen/Psikolojik Danışmanı bulunmayan </a:t>
            </a:r>
            <a:r>
              <a:rPr lang="tr-TR" b="0" i="0" u="none" strike="noStrike" baseline="0" dirty="0">
                <a:latin typeface="Calibri" panose="020F0502020204030204" pitchFamily="34" charset="0"/>
              </a:rPr>
              <a:t>eğitim kurumlarında genel ve yerel hedeflere ait çalışmalar RAM tarafından yürütülecektir.</a:t>
            </a:r>
          </a:p>
          <a:p>
            <a:pPr algn="just">
              <a:lnSpc>
                <a:spcPct val="150000"/>
              </a:lnSpc>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Bu okullar özel hedef belirlemeyecektir.</a:t>
            </a:r>
          </a:p>
          <a:p>
            <a:pPr algn="just">
              <a:lnSpc>
                <a:spcPct val="150000"/>
              </a:lnSpc>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Öğrenciler için genel, yerel </a:t>
            </a:r>
            <a:r>
              <a:rPr lang="tr-TR" b="0" i="0" u="none" strike="noStrike" baseline="0" dirty="0" smtClean="0">
                <a:latin typeface="Calibri" panose="020F0502020204030204" pitchFamily="34" charset="0"/>
              </a:rPr>
              <a:t>hedeflere </a:t>
            </a:r>
            <a:r>
              <a:rPr lang="tr-TR" b="0" i="0" u="none" strike="noStrike" baseline="0" dirty="0">
                <a:latin typeface="Calibri" panose="020F0502020204030204" pitchFamily="34" charset="0"/>
              </a:rPr>
              <a:t>yönelik </a:t>
            </a:r>
            <a:r>
              <a:rPr lang="tr-TR" b="1" i="0" u="none" strike="noStrike" baseline="0" dirty="0">
                <a:latin typeface="Calibri" panose="020F0502020204030204" pitchFamily="34" charset="0"/>
              </a:rPr>
              <a:t>en az iki adet </a:t>
            </a:r>
            <a:r>
              <a:rPr lang="tr-TR" b="0" i="0" u="none" strike="noStrike" baseline="0" dirty="0">
                <a:latin typeface="Calibri" panose="020F0502020204030204" pitchFamily="34" charset="0"/>
              </a:rPr>
              <a:t>Düzey 1 Faaliyet yürütülmesi zorunludur.</a:t>
            </a:r>
          </a:p>
          <a:p>
            <a:pPr marL="0" indent="0" algn="just">
              <a:lnSpc>
                <a:spcPct val="150000"/>
              </a:lnSpc>
              <a:buNone/>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Veliler için genel, yerel </a:t>
            </a:r>
            <a:r>
              <a:rPr lang="tr-TR" b="0" i="0" u="none" strike="noStrike" baseline="0" dirty="0" smtClean="0">
                <a:latin typeface="Calibri" panose="020F0502020204030204" pitchFamily="34" charset="0"/>
              </a:rPr>
              <a:t> </a:t>
            </a:r>
            <a:r>
              <a:rPr lang="tr-TR" b="0" i="0" u="none" strike="noStrike" baseline="0" dirty="0">
                <a:latin typeface="Calibri" panose="020F0502020204030204" pitchFamily="34" charset="0"/>
              </a:rPr>
              <a:t>hedeflere yönelik </a:t>
            </a:r>
            <a:r>
              <a:rPr lang="tr-TR" b="1" i="0" u="none" strike="noStrike" baseline="0" dirty="0">
                <a:latin typeface="Calibri" panose="020F0502020204030204" pitchFamily="34" charset="0"/>
              </a:rPr>
              <a:t>en az </a:t>
            </a:r>
            <a:r>
              <a:rPr lang="tr-TR" b="1" dirty="0" smtClean="0">
                <a:latin typeface="Calibri" panose="020F0502020204030204" pitchFamily="34" charset="0"/>
              </a:rPr>
              <a:t>bir</a:t>
            </a:r>
            <a:r>
              <a:rPr lang="tr-TR" b="1" i="0" u="none" strike="noStrike" baseline="0" dirty="0" smtClean="0">
                <a:latin typeface="Calibri" panose="020F0502020204030204" pitchFamily="34" charset="0"/>
              </a:rPr>
              <a:t> </a:t>
            </a:r>
            <a:r>
              <a:rPr lang="tr-TR" b="1" i="0" u="none" strike="noStrike" baseline="0" dirty="0">
                <a:latin typeface="Calibri" panose="020F0502020204030204" pitchFamily="34" charset="0"/>
              </a:rPr>
              <a:t>adet </a:t>
            </a:r>
            <a:r>
              <a:rPr lang="tr-TR" b="0" i="0" u="none" strike="noStrike" baseline="0" dirty="0">
                <a:latin typeface="Calibri" panose="020F0502020204030204" pitchFamily="34" charset="0"/>
              </a:rPr>
              <a:t>Düzey 1 Faaliyet yürütülmesi zorunludur.</a:t>
            </a:r>
          </a:p>
          <a:p>
            <a:pPr marL="0" indent="0" algn="just">
              <a:lnSpc>
                <a:spcPct val="150000"/>
              </a:lnSpc>
              <a:buNone/>
            </a:pPr>
            <a:endParaRPr lang="tr-TR" b="0" i="0" u="none" strike="noStrike" baseline="0" dirty="0">
              <a:latin typeface="Calibri" panose="020F0502020204030204" pitchFamily="34" charset="0"/>
            </a:endParaRPr>
          </a:p>
          <a:p>
            <a:pPr algn="just">
              <a:lnSpc>
                <a:spcPct val="150000"/>
              </a:lnSpc>
            </a:pPr>
            <a:r>
              <a:rPr lang="tr-TR" b="0" i="0" u="none" strike="noStrike" baseline="0" dirty="0">
                <a:latin typeface="Calibri" panose="020F0502020204030204" pitchFamily="34" charset="0"/>
              </a:rPr>
              <a:t>Öğretmenler için genel, yerel </a:t>
            </a:r>
            <a:r>
              <a:rPr lang="tr-TR" b="0" i="0" u="none" strike="noStrike" baseline="0" dirty="0" smtClean="0">
                <a:latin typeface="Calibri" panose="020F0502020204030204" pitchFamily="34" charset="0"/>
              </a:rPr>
              <a:t> </a:t>
            </a:r>
            <a:r>
              <a:rPr lang="tr-TR" b="0" i="0" u="none" strike="noStrike" baseline="0" dirty="0">
                <a:latin typeface="Calibri" panose="020F0502020204030204" pitchFamily="34" charset="0"/>
              </a:rPr>
              <a:t>hedeflere yönelik </a:t>
            </a:r>
            <a:r>
              <a:rPr lang="tr-TR" b="1" i="0" u="none" strike="noStrike" baseline="0" dirty="0">
                <a:latin typeface="Calibri" panose="020F0502020204030204" pitchFamily="34" charset="0"/>
              </a:rPr>
              <a:t>en az bir adet </a:t>
            </a:r>
            <a:r>
              <a:rPr lang="tr-TR" b="0" i="0" u="none" strike="noStrike" baseline="0" dirty="0">
                <a:latin typeface="Calibri" panose="020F0502020204030204" pitchFamily="34" charset="0"/>
              </a:rPr>
              <a:t>Düzey 1 Faaliyet yürütülmesi zorunludur.</a:t>
            </a:r>
          </a:p>
        </p:txBody>
      </p:sp>
      <p:sp>
        <p:nvSpPr>
          <p:cNvPr id="2" name="Başlık 1">
            <a:extLst>
              <a:ext uri="{FF2B5EF4-FFF2-40B4-BE49-F238E27FC236}">
                <a16:creationId xmlns:a16="http://schemas.microsoft.com/office/drawing/2014/main" xmlns="" id="{6530FCF7-95DF-4C9A-8D0D-25ED4F9F5679}"/>
              </a:ext>
            </a:extLst>
          </p:cNvPr>
          <p:cNvSpPr>
            <a:spLocks noGrp="1"/>
          </p:cNvSpPr>
          <p:nvPr>
            <p:ph type="title"/>
          </p:nvPr>
        </p:nvSpPr>
        <p:spPr>
          <a:xfrm>
            <a:off x="1371601" y="259425"/>
            <a:ext cx="9448798" cy="1114425"/>
          </a:xfrm>
        </p:spPr>
        <p:txBody>
          <a:bodyPr>
            <a:normAutofit fontScale="90000"/>
          </a:bodyPr>
          <a:lstStyle/>
          <a:p>
            <a:pPr algn="ctr"/>
            <a:r>
              <a:rPr lang="tr-TR" b="1" i="0" u="none" strike="noStrike" baseline="0" dirty="0">
                <a:solidFill>
                  <a:schemeClr val="tx1"/>
                </a:solidFill>
                <a:latin typeface="Calibri,Bold"/>
              </a:rPr>
              <a:t>Rehber Öğretmen/Psikolojik Danışmanı Olmayan Okullar</a:t>
            </a:r>
            <a:endParaRPr lang="tr-TR" dirty="0">
              <a:solidFill>
                <a:schemeClr val="tx1"/>
              </a:solidFill>
            </a:endParaRPr>
          </a:p>
        </p:txBody>
      </p:sp>
    </p:spTree>
    <p:extLst>
      <p:ext uri="{BB962C8B-B14F-4D97-AF65-F5344CB8AC3E}">
        <p14:creationId xmlns:p14="http://schemas.microsoft.com/office/powerpoint/2010/main" val="17699967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2675689493"/>
              </p:ext>
            </p:extLst>
          </p:nvPr>
        </p:nvGraphicFramePr>
        <p:xfrm>
          <a:off x="1214847" y="2349683"/>
          <a:ext cx="9940832" cy="3657606"/>
        </p:xfrm>
        <a:graphic>
          <a:graphicData uri="http://schemas.openxmlformats.org/drawingml/2006/table">
            <a:tbl>
              <a:tblPr firstRow="1" bandRow="1">
                <a:tableStyleId>{5C22544A-7EE6-4342-B048-85BDC9FD1C3A}</a:tableStyleId>
              </a:tblPr>
              <a:tblGrid>
                <a:gridCol w="2736698">
                  <a:extLst>
                    <a:ext uri="{9D8B030D-6E8A-4147-A177-3AD203B41FA5}">
                      <a16:colId xmlns:a16="http://schemas.microsoft.com/office/drawing/2014/main" xmlns="" val="20000"/>
                    </a:ext>
                  </a:extLst>
                </a:gridCol>
                <a:gridCol w="2401378">
                  <a:extLst>
                    <a:ext uri="{9D8B030D-6E8A-4147-A177-3AD203B41FA5}">
                      <a16:colId xmlns:a16="http://schemas.microsoft.com/office/drawing/2014/main" xmlns="" val="20001"/>
                    </a:ext>
                  </a:extLst>
                </a:gridCol>
                <a:gridCol w="2401378">
                  <a:extLst>
                    <a:ext uri="{9D8B030D-6E8A-4147-A177-3AD203B41FA5}">
                      <a16:colId xmlns:a16="http://schemas.microsoft.com/office/drawing/2014/main" xmlns="" val="20002"/>
                    </a:ext>
                  </a:extLst>
                </a:gridCol>
                <a:gridCol w="2401378">
                  <a:extLst>
                    <a:ext uri="{9D8B030D-6E8A-4147-A177-3AD203B41FA5}">
                      <a16:colId xmlns:a16="http://schemas.microsoft.com/office/drawing/2014/main" xmlns="" val="20003"/>
                    </a:ext>
                  </a:extLst>
                </a:gridCol>
              </a:tblGrid>
              <a:tr h="914406">
                <a:tc>
                  <a:txBody>
                    <a:bodyPr/>
                    <a:lstStyle/>
                    <a:p>
                      <a:pPr marR="111125" algn="ctr">
                        <a:spcAft>
                          <a:spcPts val="0"/>
                        </a:spcAft>
                      </a:pPr>
                      <a:endParaRPr lang="tr-TR" sz="1200" b="1" dirty="0" smtClean="0">
                        <a:latin typeface="Times New Roman"/>
                        <a:ea typeface="Calibri"/>
                        <a:cs typeface="Calibri"/>
                      </a:endParaRPr>
                    </a:p>
                    <a:p>
                      <a:pPr marR="111125" algn="ctr">
                        <a:spcAft>
                          <a:spcPts val="0"/>
                        </a:spcAft>
                      </a:pPr>
                      <a:r>
                        <a:rPr lang="en-US" sz="1200" b="1" dirty="0" smtClean="0">
                          <a:latin typeface="Times New Roman"/>
                          <a:ea typeface="Calibri"/>
                          <a:cs typeface="Calibri"/>
                        </a:rPr>
                        <a:t>HEDEFTÜRÜ</a:t>
                      </a:r>
                      <a:endParaRPr lang="tr-TR" sz="1100" dirty="0">
                        <a:latin typeface="Calibri"/>
                        <a:ea typeface="Calibri"/>
                        <a:cs typeface="Calibri"/>
                      </a:endParaRPr>
                    </a:p>
                  </a:txBody>
                  <a:tcPr marL="0" marR="0" marT="0" marB="0"/>
                </a:tc>
                <a:tc>
                  <a:txBody>
                    <a:bodyPr/>
                    <a:lstStyle/>
                    <a:p>
                      <a:pPr marR="526415" algn="ctr">
                        <a:spcAft>
                          <a:spcPts val="0"/>
                        </a:spcAft>
                      </a:pPr>
                      <a:endParaRPr lang="tr-TR" sz="1200" b="1" dirty="0" smtClean="0">
                        <a:latin typeface="Times New Roman"/>
                        <a:ea typeface="Calibri"/>
                        <a:cs typeface="Calibri"/>
                      </a:endParaRPr>
                    </a:p>
                    <a:p>
                      <a:pPr marR="526415" algn="ctr">
                        <a:spcAft>
                          <a:spcPts val="0"/>
                        </a:spcAft>
                      </a:pPr>
                      <a:r>
                        <a:rPr lang="en-US" sz="1200" b="1" dirty="0" smtClean="0">
                          <a:latin typeface="Times New Roman"/>
                          <a:ea typeface="Calibri"/>
                          <a:cs typeface="Calibri"/>
                        </a:rPr>
                        <a:t>ÖĞRENCİ</a:t>
                      </a:r>
                      <a:endParaRPr lang="tr-TR" sz="1100" dirty="0">
                        <a:latin typeface="Calibri"/>
                        <a:ea typeface="Calibri"/>
                        <a:cs typeface="Calibri"/>
                      </a:endParaRPr>
                    </a:p>
                  </a:txBody>
                  <a:tcPr marL="0" marR="0" marT="0" marB="0"/>
                </a:tc>
                <a:tc>
                  <a:txBody>
                    <a:bodyPr/>
                    <a:lstStyle/>
                    <a:p>
                      <a:pPr marR="598805" algn="ctr">
                        <a:spcAft>
                          <a:spcPts val="0"/>
                        </a:spcAft>
                      </a:pPr>
                      <a:endParaRPr lang="tr-TR" sz="1200" b="1" dirty="0" smtClean="0">
                        <a:latin typeface="Times New Roman"/>
                        <a:ea typeface="Calibri"/>
                        <a:cs typeface="Calibri"/>
                      </a:endParaRPr>
                    </a:p>
                    <a:p>
                      <a:pPr marR="598805" algn="ctr">
                        <a:spcAft>
                          <a:spcPts val="0"/>
                        </a:spcAft>
                      </a:pPr>
                      <a:r>
                        <a:rPr lang="en-US" sz="1200" b="1" dirty="0" smtClean="0">
                          <a:latin typeface="Times New Roman"/>
                          <a:ea typeface="Calibri"/>
                          <a:cs typeface="Calibri"/>
                        </a:rPr>
                        <a:t>VELİ</a:t>
                      </a:r>
                      <a:endParaRPr lang="tr-TR" sz="1100" dirty="0">
                        <a:latin typeface="Calibri"/>
                        <a:ea typeface="Calibri"/>
                        <a:cs typeface="Calibri"/>
                      </a:endParaRPr>
                    </a:p>
                  </a:txBody>
                  <a:tcPr marL="0" marR="0" marT="0" marB="0"/>
                </a:tc>
                <a:tc>
                  <a:txBody>
                    <a:bodyPr/>
                    <a:lstStyle/>
                    <a:p>
                      <a:pPr marR="262890" algn="ctr">
                        <a:spcAft>
                          <a:spcPts val="0"/>
                        </a:spcAft>
                      </a:pPr>
                      <a:endParaRPr lang="tr-TR" sz="1200" b="1" dirty="0" smtClean="0">
                        <a:latin typeface="Times New Roman"/>
                        <a:ea typeface="Calibri"/>
                        <a:cs typeface="Calibri"/>
                      </a:endParaRPr>
                    </a:p>
                    <a:p>
                      <a:pPr marR="262890" algn="ctr">
                        <a:spcAft>
                          <a:spcPts val="0"/>
                        </a:spcAft>
                      </a:pPr>
                      <a:r>
                        <a:rPr lang="en-US" sz="1200" b="1" dirty="0" smtClean="0">
                          <a:latin typeface="Times New Roman"/>
                          <a:ea typeface="Calibri"/>
                          <a:cs typeface="Calibri"/>
                        </a:rPr>
                        <a:t>ÖĞRETMEN</a:t>
                      </a:r>
                      <a:endParaRPr lang="tr-TR" sz="1100" dirty="0">
                        <a:latin typeface="Calibri"/>
                        <a:ea typeface="Calibri"/>
                        <a:cs typeface="Calibri"/>
                      </a:endParaRPr>
                    </a:p>
                  </a:txBody>
                  <a:tcPr marL="0" marR="0" marT="0" marB="0"/>
                </a:tc>
                <a:extLst>
                  <a:ext uri="{0D108BD9-81ED-4DB2-BD59-A6C34878D82A}">
                    <a16:rowId xmlns:a16="http://schemas.microsoft.com/office/drawing/2014/main" xmlns="" val="10000"/>
                  </a:ext>
                </a:extLst>
              </a:tr>
              <a:tr h="1352819">
                <a:tc>
                  <a:txBody>
                    <a:bodyPr/>
                    <a:lstStyle/>
                    <a:p>
                      <a:pPr marR="419100">
                        <a:spcAft>
                          <a:spcPts val="0"/>
                        </a:spcAft>
                      </a:pPr>
                      <a:endParaRPr lang="tr-TR" sz="1400" dirty="0">
                        <a:latin typeface="Calibri"/>
                        <a:ea typeface="Calibri"/>
                        <a:cs typeface="Calibri"/>
                      </a:endParaRPr>
                    </a:p>
                    <a:p>
                      <a:pPr marR="419100">
                        <a:spcAft>
                          <a:spcPts val="0"/>
                        </a:spcAft>
                      </a:pPr>
                      <a:r>
                        <a:rPr lang="en-US" sz="1400" b="1" u="sng" dirty="0">
                          <a:latin typeface="Times New Roman"/>
                          <a:ea typeface="Calibri"/>
                          <a:cs typeface="Calibri"/>
                        </a:rPr>
                        <a:t>GENELHEDEF</a:t>
                      </a:r>
                      <a:endParaRPr lang="tr-TR" sz="1400" dirty="0">
                        <a:latin typeface="Calibri"/>
                        <a:ea typeface="Calibri"/>
                        <a:cs typeface="Calibri"/>
                      </a:endParaRPr>
                    </a:p>
                    <a:p>
                      <a:pPr marR="419100">
                        <a:spcAft>
                          <a:spcPts val="0"/>
                        </a:spcAft>
                      </a:pPr>
                      <a:r>
                        <a:rPr lang="en-US" sz="1400" spc="-5" dirty="0" smtClean="0">
                          <a:latin typeface="Times New Roman"/>
                          <a:ea typeface="Calibri"/>
                          <a:cs typeface="Calibri"/>
                        </a:rPr>
                        <a:t>Psikolojik</a:t>
                      </a:r>
                      <a:r>
                        <a:rPr lang="tr-TR" sz="1400" spc="-5" dirty="0" smtClean="0">
                          <a:latin typeface="Times New Roman"/>
                          <a:ea typeface="Calibri"/>
                          <a:cs typeface="Calibri"/>
                        </a:rPr>
                        <a:t> </a:t>
                      </a:r>
                      <a:r>
                        <a:rPr lang="tr-TR" sz="1400" noProof="0" dirty="0" smtClean="0">
                          <a:latin typeface="Times New Roman"/>
                          <a:ea typeface="Calibri"/>
                          <a:cs typeface="Calibri"/>
                        </a:rPr>
                        <a:t>Sağlamlık</a:t>
                      </a:r>
                      <a:endParaRPr lang="tr-TR" sz="1400" noProof="0" dirty="0">
                        <a:latin typeface="Calibri"/>
                        <a:ea typeface="Calibri"/>
                        <a:cs typeface="Calibri"/>
                      </a:endParaRPr>
                    </a:p>
                  </a:txBody>
                  <a:tcPr marL="0" marR="0" marT="0" marB="0"/>
                </a:tc>
                <a:tc>
                  <a:txBody>
                    <a:bodyPr/>
                    <a:lstStyle/>
                    <a:p>
                      <a:pPr marR="333375">
                        <a:spcAft>
                          <a:spcPts val="0"/>
                        </a:spcAft>
                      </a:pPr>
                      <a:endParaRPr lang="en-US" sz="1800" dirty="0">
                        <a:latin typeface="Times New Roman"/>
                        <a:ea typeface="Calibri"/>
                        <a:cs typeface="Calibri"/>
                      </a:endParaRPr>
                    </a:p>
                    <a:p>
                      <a:pPr marR="333375">
                        <a:spcAft>
                          <a:spcPts val="0"/>
                        </a:spcAft>
                      </a:pPr>
                      <a:r>
                        <a:rPr lang="en-US" sz="1800" dirty="0" err="1" smtClean="0">
                          <a:latin typeface="Times New Roman"/>
                          <a:ea typeface="Calibri"/>
                          <a:cs typeface="Calibri"/>
                        </a:rPr>
                        <a:t>Düzey</a:t>
                      </a:r>
                      <a:r>
                        <a:rPr lang="tr-TR" sz="1800" dirty="0" smtClean="0">
                          <a:latin typeface="Times New Roman"/>
                          <a:ea typeface="Calibri"/>
                          <a:cs typeface="Calibri"/>
                        </a:rPr>
                        <a:t> </a:t>
                      </a:r>
                      <a:r>
                        <a:rPr lang="en-US" sz="1800" dirty="0" smtClean="0">
                          <a:latin typeface="Times New Roman"/>
                          <a:ea typeface="Calibri"/>
                          <a:cs typeface="Calibri"/>
                        </a:rPr>
                        <a:t>1 </a:t>
                      </a:r>
                      <a:r>
                        <a:rPr lang="tr-TR" sz="1800" dirty="0" smtClean="0">
                          <a:latin typeface="Times New Roman"/>
                          <a:ea typeface="Calibri"/>
                          <a:cs typeface="Calibri"/>
                        </a:rPr>
                        <a:t>f</a:t>
                      </a:r>
                      <a:r>
                        <a:rPr lang="en-US" sz="1800" dirty="0" err="1" smtClean="0">
                          <a:latin typeface="Times New Roman"/>
                          <a:ea typeface="Calibri"/>
                          <a:cs typeface="Calibri"/>
                        </a:rPr>
                        <a:t>aaliyet</a:t>
                      </a:r>
                      <a:r>
                        <a:rPr lang="tr-TR" sz="1800" dirty="0" smtClean="0">
                          <a:latin typeface="Times New Roman"/>
                          <a:ea typeface="Calibri"/>
                          <a:cs typeface="Calibri"/>
                        </a:rPr>
                        <a:t> g</a:t>
                      </a:r>
                      <a:r>
                        <a:rPr lang="en-US" sz="1800" dirty="0" err="1" smtClean="0">
                          <a:latin typeface="Times New Roman"/>
                          <a:ea typeface="Calibri"/>
                          <a:cs typeface="Calibri"/>
                        </a:rPr>
                        <a:t>rubunda</a:t>
                      </a:r>
                      <a:r>
                        <a:rPr lang="tr-TR" sz="1800" dirty="0" smtClean="0">
                          <a:latin typeface="Times New Roman"/>
                          <a:ea typeface="Calibri"/>
                          <a:cs typeface="Calibri"/>
                        </a:rPr>
                        <a:t>n</a:t>
                      </a:r>
                      <a:r>
                        <a:rPr lang="en-US" sz="1800" dirty="0" smtClean="0">
                          <a:latin typeface="Times New Roman"/>
                          <a:ea typeface="Calibri"/>
                          <a:cs typeface="Calibri"/>
                        </a:rPr>
                        <a:t> </a:t>
                      </a:r>
                      <a:r>
                        <a:rPr lang="tr-TR" sz="1800" dirty="0" smtClean="0">
                          <a:latin typeface="Times New Roman"/>
                          <a:ea typeface="Calibri"/>
                          <a:cs typeface="Calibri"/>
                        </a:rPr>
                        <a:t>b</a:t>
                      </a:r>
                      <a:r>
                        <a:rPr lang="en-US" sz="1800" dirty="0" err="1" smtClean="0">
                          <a:latin typeface="Times New Roman"/>
                          <a:ea typeface="Calibri"/>
                          <a:cs typeface="Calibri"/>
                        </a:rPr>
                        <a:t>irbirinden</a:t>
                      </a:r>
                      <a:r>
                        <a:rPr lang="tr-TR" sz="1800" dirty="0" smtClean="0">
                          <a:latin typeface="Times New Roman"/>
                          <a:ea typeface="Calibri"/>
                          <a:cs typeface="Calibri"/>
                        </a:rPr>
                        <a:t> f</a:t>
                      </a:r>
                      <a:r>
                        <a:rPr lang="en-US" sz="1800" dirty="0" err="1" smtClean="0">
                          <a:latin typeface="Times New Roman"/>
                          <a:ea typeface="Calibri"/>
                          <a:cs typeface="Calibri"/>
                        </a:rPr>
                        <a:t>arklı</a:t>
                      </a:r>
                      <a:r>
                        <a:rPr lang="tr-TR" sz="1800" dirty="0" smtClean="0">
                          <a:latin typeface="Times New Roman"/>
                          <a:ea typeface="Calibri"/>
                          <a:cs typeface="Calibri"/>
                        </a:rPr>
                        <a:t> t</a:t>
                      </a:r>
                      <a:r>
                        <a:rPr lang="en-US" sz="1800" dirty="0" err="1" smtClean="0">
                          <a:latin typeface="Times New Roman"/>
                          <a:ea typeface="Calibri"/>
                          <a:cs typeface="Calibri"/>
                        </a:rPr>
                        <a:t>ürde</a:t>
                      </a:r>
                      <a:r>
                        <a:rPr lang="tr-TR" sz="1800" dirty="0" smtClean="0">
                          <a:latin typeface="Times New Roman"/>
                          <a:ea typeface="Calibri"/>
                          <a:cs typeface="Calibri"/>
                        </a:rPr>
                        <a:t> en az</a:t>
                      </a:r>
                      <a:r>
                        <a:rPr lang="en-US" sz="1800" dirty="0" smtClean="0">
                          <a:latin typeface="Times New Roman"/>
                          <a:ea typeface="Calibri"/>
                          <a:cs typeface="Calibri"/>
                        </a:rPr>
                        <a:t> </a:t>
                      </a:r>
                      <a:r>
                        <a:rPr lang="en-US" sz="1800" dirty="0">
                          <a:latin typeface="Times New Roman"/>
                          <a:ea typeface="Calibri"/>
                          <a:cs typeface="Calibri"/>
                        </a:rPr>
                        <a:t>2 </a:t>
                      </a:r>
                      <a:r>
                        <a:rPr lang="tr-TR" sz="1800" dirty="0" smtClean="0">
                          <a:latin typeface="Times New Roman"/>
                          <a:ea typeface="Calibri"/>
                          <a:cs typeface="Calibri"/>
                        </a:rPr>
                        <a:t>ç</a:t>
                      </a:r>
                      <a:r>
                        <a:rPr lang="en-US" sz="1800" dirty="0" err="1" smtClean="0">
                          <a:latin typeface="Times New Roman"/>
                          <a:ea typeface="Calibri"/>
                          <a:cs typeface="Calibri"/>
                        </a:rPr>
                        <a:t>alışma</a:t>
                      </a:r>
                      <a:endParaRPr lang="tr-TR" sz="1800" dirty="0">
                        <a:latin typeface="Calibri"/>
                        <a:ea typeface="Calibri"/>
                        <a:cs typeface="Calibri"/>
                      </a:endParaRPr>
                    </a:p>
                  </a:txBody>
                  <a:tcPr marL="0" marR="0" marT="0" marB="0"/>
                </a:tc>
                <a:tc>
                  <a:txBody>
                    <a:bodyPr/>
                    <a:lstStyle/>
                    <a:p>
                      <a:pPr marR="23749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37490">
                        <a:spcAft>
                          <a:spcPts val="0"/>
                        </a:spcAft>
                      </a:pP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Faaliyet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Grubundan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Çalışma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3749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55245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552450">
                        <a:spcAft>
                          <a:spcPts val="0"/>
                        </a:spcAft>
                      </a:pP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Faaliyet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Grubundan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Çalışma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1"/>
                  </a:ext>
                </a:extLst>
              </a:tr>
              <a:tr h="1352819">
                <a:tc>
                  <a:txBody>
                    <a:bodyPr/>
                    <a:lstStyle/>
                    <a:p>
                      <a:pPr marR="658495">
                        <a:spcAft>
                          <a:spcPts val="0"/>
                        </a:spcAft>
                      </a:pPr>
                      <a:endParaRPr lang="tr-TR" sz="1400" dirty="0">
                        <a:latin typeface="Calibri"/>
                        <a:ea typeface="Calibri"/>
                        <a:cs typeface="Calibri"/>
                      </a:endParaRPr>
                    </a:p>
                    <a:p>
                      <a:pPr marR="658495">
                        <a:spcAft>
                          <a:spcPts val="0"/>
                        </a:spcAft>
                      </a:pPr>
                      <a:r>
                        <a:rPr lang="en-US" sz="1400" b="1" u="sng" dirty="0">
                          <a:latin typeface="Times New Roman"/>
                          <a:ea typeface="Calibri"/>
                          <a:cs typeface="Calibri"/>
                        </a:rPr>
                        <a:t>YERELHEDEF</a:t>
                      </a:r>
                      <a:endParaRPr lang="tr-TR" sz="1400" dirty="0">
                        <a:latin typeface="Calibri"/>
                        <a:ea typeface="Calibri"/>
                        <a:cs typeface="Calibri"/>
                      </a:endParaRPr>
                    </a:p>
                    <a:p>
                      <a:pPr marR="658495">
                        <a:spcAft>
                          <a:spcPts val="0"/>
                        </a:spcAft>
                      </a:pPr>
                      <a:r>
                        <a:rPr lang="en-US" sz="1400" spc="-5" dirty="0" err="1" smtClean="0">
                          <a:latin typeface="Times New Roman"/>
                          <a:ea typeface="Calibri"/>
                          <a:cs typeface="Calibri"/>
                        </a:rPr>
                        <a:t>Sınır</a:t>
                      </a:r>
                      <a:r>
                        <a:rPr lang="tr-TR" sz="1400" spc="-5" dirty="0" smtClean="0">
                          <a:latin typeface="Times New Roman"/>
                          <a:ea typeface="Calibri"/>
                          <a:cs typeface="Calibri"/>
                        </a:rPr>
                        <a:t> </a:t>
                      </a:r>
                      <a:r>
                        <a:rPr lang="tr-TR" sz="1400" spc="-5" dirty="0" err="1" smtClean="0">
                          <a:latin typeface="Times New Roman"/>
                          <a:ea typeface="Calibri"/>
                          <a:cs typeface="Calibri"/>
                        </a:rPr>
                        <a:t>Ko</a:t>
                      </a:r>
                      <a:r>
                        <a:rPr lang="en-US" sz="1400" dirty="0" err="1" smtClean="0">
                          <a:latin typeface="Times New Roman"/>
                          <a:ea typeface="Calibri"/>
                          <a:cs typeface="Calibri"/>
                        </a:rPr>
                        <a:t>yma</a:t>
                      </a:r>
                      <a:endParaRPr lang="tr-TR" sz="1400" dirty="0">
                        <a:latin typeface="Calibri"/>
                        <a:ea typeface="Calibri"/>
                        <a:cs typeface="Calibri"/>
                      </a:endParaRPr>
                    </a:p>
                  </a:txBody>
                  <a:tcPr marL="0" marR="0" marT="0" marB="0"/>
                </a:tc>
                <a:tc>
                  <a:txBody>
                    <a:bodyPr/>
                    <a:lstStyle/>
                    <a:p>
                      <a:pPr marR="333375">
                        <a:spcAft>
                          <a:spcPts val="0"/>
                        </a:spcAft>
                      </a:pPr>
                      <a:endParaRPr lang="en-US" sz="1800" dirty="0" smtClean="0">
                        <a:latin typeface="Times New Roman"/>
                        <a:ea typeface="Calibri"/>
                        <a:cs typeface="Calibri"/>
                      </a:endParaRPr>
                    </a:p>
                    <a:p>
                      <a:pPr marR="333375">
                        <a:spcAft>
                          <a:spcPts val="0"/>
                        </a:spcAft>
                      </a:pPr>
                      <a:r>
                        <a:rPr lang="en-US" sz="1800" dirty="0" err="1" smtClean="0">
                          <a:latin typeface="Times New Roman"/>
                          <a:ea typeface="Calibri"/>
                          <a:cs typeface="Calibri"/>
                        </a:rPr>
                        <a:t>Düzey</a:t>
                      </a:r>
                      <a:r>
                        <a:rPr lang="tr-TR" sz="1800" dirty="0" smtClean="0">
                          <a:latin typeface="Times New Roman"/>
                          <a:ea typeface="Calibri"/>
                          <a:cs typeface="Calibri"/>
                        </a:rPr>
                        <a:t> </a:t>
                      </a:r>
                      <a:r>
                        <a:rPr lang="en-US" sz="1800" dirty="0" smtClean="0">
                          <a:latin typeface="Times New Roman"/>
                          <a:ea typeface="Calibri"/>
                          <a:cs typeface="Calibri"/>
                        </a:rPr>
                        <a:t>1 </a:t>
                      </a:r>
                      <a:r>
                        <a:rPr lang="tr-TR" sz="1800" dirty="0" smtClean="0">
                          <a:latin typeface="Times New Roman"/>
                          <a:ea typeface="Calibri"/>
                          <a:cs typeface="Calibri"/>
                        </a:rPr>
                        <a:t>f</a:t>
                      </a:r>
                      <a:r>
                        <a:rPr lang="en-US" sz="1800" dirty="0" err="1" smtClean="0">
                          <a:latin typeface="Times New Roman"/>
                          <a:ea typeface="Calibri"/>
                          <a:cs typeface="Calibri"/>
                        </a:rPr>
                        <a:t>aaliyet</a:t>
                      </a:r>
                      <a:r>
                        <a:rPr lang="tr-TR" sz="1800" dirty="0" smtClean="0">
                          <a:latin typeface="Times New Roman"/>
                          <a:ea typeface="Calibri"/>
                          <a:cs typeface="Calibri"/>
                        </a:rPr>
                        <a:t> g</a:t>
                      </a:r>
                      <a:r>
                        <a:rPr lang="en-US" sz="1800" dirty="0" err="1" smtClean="0">
                          <a:latin typeface="Times New Roman"/>
                          <a:ea typeface="Calibri"/>
                          <a:cs typeface="Calibri"/>
                        </a:rPr>
                        <a:t>rubunda</a:t>
                      </a:r>
                      <a:r>
                        <a:rPr lang="tr-TR" sz="1800" dirty="0" smtClean="0">
                          <a:latin typeface="Times New Roman"/>
                          <a:ea typeface="Calibri"/>
                          <a:cs typeface="Calibri"/>
                        </a:rPr>
                        <a:t>n</a:t>
                      </a:r>
                      <a:r>
                        <a:rPr lang="tr-TR" sz="1800" baseline="0" dirty="0" smtClean="0">
                          <a:latin typeface="Times New Roman"/>
                          <a:ea typeface="Calibri"/>
                          <a:cs typeface="Calibri"/>
                        </a:rPr>
                        <a:t> b</a:t>
                      </a:r>
                      <a:r>
                        <a:rPr lang="en-US" sz="1800" dirty="0" err="1" smtClean="0">
                          <a:latin typeface="Times New Roman"/>
                          <a:ea typeface="Calibri"/>
                          <a:cs typeface="Calibri"/>
                        </a:rPr>
                        <a:t>irbirinden</a:t>
                      </a:r>
                      <a:r>
                        <a:rPr lang="tr-TR" sz="1800" dirty="0" smtClean="0">
                          <a:latin typeface="Times New Roman"/>
                          <a:ea typeface="Calibri"/>
                          <a:cs typeface="Calibri"/>
                        </a:rPr>
                        <a:t> f</a:t>
                      </a:r>
                      <a:r>
                        <a:rPr lang="en-US" sz="1800" dirty="0" err="1" smtClean="0">
                          <a:latin typeface="Times New Roman"/>
                          <a:ea typeface="Calibri"/>
                          <a:cs typeface="Calibri"/>
                        </a:rPr>
                        <a:t>arklı</a:t>
                      </a:r>
                      <a:r>
                        <a:rPr lang="tr-TR" sz="1800" dirty="0" smtClean="0">
                          <a:latin typeface="Times New Roman"/>
                          <a:ea typeface="Calibri"/>
                          <a:cs typeface="Calibri"/>
                        </a:rPr>
                        <a:t> t</a:t>
                      </a:r>
                      <a:r>
                        <a:rPr lang="en-US" sz="1800" dirty="0" err="1" smtClean="0">
                          <a:latin typeface="Times New Roman"/>
                          <a:ea typeface="Calibri"/>
                          <a:cs typeface="Calibri"/>
                        </a:rPr>
                        <a:t>ürde</a:t>
                      </a:r>
                      <a:r>
                        <a:rPr lang="tr-TR" sz="1800" dirty="0" smtClean="0">
                          <a:latin typeface="Times New Roman"/>
                          <a:ea typeface="Calibri"/>
                          <a:cs typeface="Calibri"/>
                        </a:rPr>
                        <a:t> e</a:t>
                      </a:r>
                      <a:r>
                        <a:rPr lang="en-US" sz="1800" dirty="0" smtClean="0">
                          <a:latin typeface="Times New Roman"/>
                          <a:ea typeface="Calibri"/>
                          <a:cs typeface="Calibri"/>
                        </a:rPr>
                        <a:t>n</a:t>
                      </a:r>
                      <a:r>
                        <a:rPr lang="tr-TR" sz="1800" dirty="0" smtClean="0">
                          <a:latin typeface="Times New Roman"/>
                          <a:ea typeface="Calibri"/>
                          <a:cs typeface="Calibri"/>
                        </a:rPr>
                        <a:t> a</a:t>
                      </a:r>
                      <a:r>
                        <a:rPr lang="en-US" sz="1800" dirty="0" smtClean="0">
                          <a:latin typeface="Times New Roman"/>
                          <a:ea typeface="Calibri"/>
                          <a:cs typeface="Calibri"/>
                        </a:rPr>
                        <a:t>z 2 </a:t>
                      </a:r>
                      <a:r>
                        <a:rPr lang="tr-TR" sz="1800" dirty="0" smtClean="0">
                          <a:latin typeface="Times New Roman"/>
                          <a:ea typeface="Calibri"/>
                          <a:cs typeface="Calibri"/>
                        </a:rPr>
                        <a:t>ç</a:t>
                      </a:r>
                      <a:r>
                        <a:rPr lang="en-US" sz="1800" dirty="0" err="1" smtClean="0">
                          <a:latin typeface="Times New Roman"/>
                          <a:ea typeface="Calibri"/>
                          <a:cs typeface="Calibri"/>
                        </a:rPr>
                        <a:t>alışma</a:t>
                      </a:r>
                      <a:endParaRPr lang="tr-TR" sz="1800" dirty="0">
                        <a:latin typeface="Calibri"/>
                        <a:ea typeface="Calibri"/>
                        <a:cs typeface="Calibri"/>
                      </a:endParaRPr>
                    </a:p>
                  </a:txBody>
                  <a:tcPr marL="0" marR="0" marT="0" marB="0"/>
                </a:tc>
                <a:tc>
                  <a:txBody>
                    <a:bodyPr/>
                    <a:lstStyle/>
                    <a:p>
                      <a:pPr marR="23749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37490">
                        <a:spcAft>
                          <a:spcPts val="0"/>
                        </a:spcAft>
                      </a:pPr>
                      <a:r>
                        <a:rPr lang="en-US" sz="1800" dirty="0" err="1" smtClean="0">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Faaliyet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Grubundan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Çalışma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23749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552450">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R="552450">
                        <a:spcAft>
                          <a:spcPts val="0"/>
                        </a:spcAft>
                      </a:pPr>
                      <a:r>
                        <a:rPr lang="en-US" sz="1800" spc="-19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Düzey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Faaliyet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Grubundan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Çalışma</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002"/>
                  </a:ext>
                </a:extLst>
              </a:tr>
            </a:tbl>
          </a:graphicData>
        </a:graphic>
      </p:graphicFrame>
      <p:sp>
        <p:nvSpPr>
          <p:cNvPr id="3" name="2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5" name="4 Dikdörtgen"/>
          <p:cNvSpPr/>
          <p:nvPr/>
        </p:nvSpPr>
        <p:spPr>
          <a:xfrm>
            <a:off x="2438399" y="522514"/>
            <a:ext cx="8592457" cy="369332"/>
          </a:xfrm>
          <a:prstGeom prst="rect">
            <a:avLst/>
          </a:prstGeom>
        </p:spPr>
        <p:txBody>
          <a:bodyPr wrap="square">
            <a:spAutoFit/>
          </a:bodyPr>
          <a:lstStyle/>
          <a:p>
            <a:r>
              <a:rPr lang="tr-TR" b="1" dirty="0">
                <a:latin typeface="Calibri,Bold"/>
              </a:rPr>
              <a:t>Rehber Öğretmen/Psikolojik Danışmanı Olmayan Okullar</a:t>
            </a:r>
            <a:endParaRPr lang="tr-TR" dirty="0"/>
          </a:p>
        </p:txBody>
      </p:sp>
    </p:spTree>
    <p:extLst>
      <p:ext uri="{BB962C8B-B14F-4D97-AF65-F5344CB8AC3E}">
        <p14:creationId xmlns:p14="http://schemas.microsoft.com/office/powerpoint/2010/main" val="8033130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70251" y="1881383"/>
            <a:ext cx="9877777" cy="4351992"/>
          </a:xfrm>
        </p:spPr>
        <p:txBody>
          <a:bodyPr>
            <a:normAutofit/>
          </a:bodyPr>
          <a:lstStyle/>
          <a:p>
            <a:pPr marL="0" indent="0">
              <a:buNone/>
            </a:pPr>
            <a:r>
              <a:rPr lang="tr-TR" b="1" dirty="0">
                <a:solidFill>
                  <a:srgbClr val="0070C0"/>
                </a:solidFill>
              </a:rPr>
              <a:t>Sınıf Rehberlik Programı Kazanımları Ulaşmak İçin;</a:t>
            </a:r>
          </a:p>
          <a:p>
            <a:pPr marL="0" indent="0">
              <a:buNone/>
            </a:pPr>
            <a:r>
              <a:rPr lang="tr-TR" dirty="0">
                <a:solidFill>
                  <a:schemeClr val="accent1"/>
                </a:solidFill>
                <a:hlinkClick r:id="rId2"/>
              </a:rPr>
              <a:t>https://orgm.meb.gov.tr/meb_iys_dosyalar/2020_07/17143025_SINIF_REHBERLYK_PROGRAMI_2020.pdf</a:t>
            </a:r>
            <a:endParaRPr lang="tr-TR" dirty="0">
              <a:solidFill>
                <a:schemeClr val="accent1"/>
              </a:solidFill>
            </a:endParaRPr>
          </a:p>
          <a:p>
            <a:pPr marL="0" indent="0">
              <a:buNone/>
            </a:pPr>
            <a:endParaRPr lang="tr-TR" dirty="0">
              <a:solidFill>
                <a:schemeClr val="bg1"/>
              </a:solidFill>
            </a:endParaRPr>
          </a:p>
          <a:p>
            <a:pPr marL="0" indent="0">
              <a:buNone/>
            </a:pPr>
            <a:r>
              <a:rPr lang="tr-TR" b="1" dirty="0">
                <a:solidFill>
                  <a:srgbClr val="0070C0"/>
                </a:solidFill>
              </a:rPr>
              <a:t>Sınıf Rehberlik Etkinliklerine Ulaşmak İçin; </a:t>
            </a:r>
          </a:p>
          <a:p>
            <a:pPr marL="0" indent="0">
              <a:buNone/>
            </a:pPr>
            <a:r>
              <a:rPr lang="tr-TR" dirty="0">
                <a:solidFill>
                  <a:schemeClr val="bg1"/>
                </a:solidFill>
                <a:hlinkClick r:id="rId3"/>
              </a:rPr>
              <a:t>https://</a:t>
            </a:r>
            <a:r>
              <a:rPr lang="tr-TR" dirty="0" smtClean="0">
                <a:solidFill>
                  <a:schemeClr val="bg1"/>
                </a:solidFill>
                <a:hlinkClick r:id="rId3"/>
              </a:rPr>
              <a:t>orgm.meb.gov.tr/www/milli-egitim-bakanligi-tum-sinif-seviyelerinde-sinif-rehberlik-etkinlikleri-hazirladi/icerik/1771</a:t>
            </a:r>
            <a:endParaRPr lang="tr-TR" dirty="0">
              <a:solidFill>
                <a:schemeClr val="bg1"/>
              </a:solidFill>
            </a:endParaRPr>
          </a:p>
          <a:p>
            <a:pPr marL="0" indent="0">
              <a:buNone/>
            </a:pPr>
            <a:endParaRPr lang="tr-TR" dirty="0">
              <a:solidFill>
                <a:schemeClr val="tx1"/>
              </a:solidFill>
            </a:endParaRPr>
          </a:p>
        </p:txBody>
      </p:sp>
      <p:sp>
        <p:nvSpPr>
          <p:cNvPr id="3" name="Dikdörtgen 2"/>
          <p:cNvSpPr/>
          <p:nvPr/>
        </p:nvSpPr>
        <p:spPr>
          <a:xfrm>
            <a:off x="1140796" y="5639805"/>
            <a:ext cx="4955203" cy="369332"/>
          </a:xfrm>
          <a:prstGeom prst="rect">
            <a:avLst/>
          </a:prstGeom>
        </p:spPr>
        <p:txBody>
          <a:bodyPr wrap="none">
            <a:spAutoFit/>
          </a:bodyPr>
          <a:lstStyle/>
          <a:p>
            <a:r>
              <a:rPr lang="tr-TR" dirty="0">
                <a:hlinkClick r:id="rId4"/>
              </a:rPr>
              <a:t>https://orgm.meb.gov.tr/psikososyaldijitaldestek/</a:t>
            </a:r>
            <a:endParaRPr lang="tr-TR" dirty="0"/>
          </a:p>
        </p:txBody>
      </p:sp>
    </p:spTree>
    <p:extLst>
      <p:ext uri="{BB962C8B-B14F-4D97-AF65-F5344CB8AC3E}">
        <p14:creationId xmlns:p14="http://schemas.microsoft.com/office/powerpoint/2010/main" val="12400074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marL="285750" indent="-285750">
              <a:lnSpc>
                <a:spcPct val="150000"/>
              </a:lnSpc>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Okul rehberlik ve psikolojik danışma programının son onay tarihi </a:t>
            </a:r>
            <a:r>
              <a:rPr lang="tr-TR" dirty="0">
                <a:solidFill>
                  <a:srgbClr val="FF0000"/>
                </a:solidFill>
                <a:latin typeface="Times New Roman" panose="02020603050405020304" pitchFamily="18" charset="0"/>
                <a:cs typeface="Times New Roman" panose="02020603050405020304" pitchFamily="18" charset="0"/>
              </a:rPr>
              <a:t>6</a:t>
            </a:r>
            <a:r>
              <a:rPr lang="tr-TR" dirty="0" smtClean="0">
                <a:solidFill>
                  <a:srgbClr val="FF0000"/>
                </a:solidFill>
                <a:latin typeface="Times New Roman" panose="02020603050405020304" pitchFamily="18" charset="0"/>
                <a:cs typeface="Times New Roman" panose="02020603050405020304" pitchFamily="18" charset="0"/>
              </a:rPr>
              <a:t> </a:t>
            </a:r>
            <a:r>
              <a:rPr lang="tr-TR" dirty="0">
                <a:solidFill>
                  <a:srgbClr val="FF0000"/>
                </a:solidFill>
                <a:latin typeface="Times New Roman" panose="02020603050405020304" pitchFamily="18" charset="0"/>
                <a:cs typeface="Times New Roman" panose="02020603050405020304" pitchFamily="18" charset="0"/>
              </a:rPr>
              <a:t>Ekim </a:t>
            </a:r>
            <a:r>
              <a:rPr lang="tr-TR" dirty="0" smtClean="0">
                <a:solidFill>
                  <a:srgbClr val="FF0000"/>
                </a:solidFill>
                <a:latin typeface="Times New Roman" panose="02020603050405020304" pitchFamily="18" charset="0"/>
                <a:cs typeface="Times New Roman" panose="02020603050405020304" pitchFamily="18" charset="0"/>
              </a:rPr>
              <a:t>2023 </a:t>
            </a:r>
            <a:r>
              <a:rPr lang="tr-TR" dirty="0">
                <a:latin typeface="Times New Roman" panose="02020603050405020304" pitchFamily="18" charset="0"/>
                <a:cs typeface="Times New Roman" panose="02020603050405020304" pitchFamily="18" charset="0"/>
              </a:rPr>
              <a:t>Cuma günüdür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tr-TR" dirty="0">
                <a:solidFill>
                  <a:srgbClr val="0070C0"/>
                </a:solidFill>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Okul Risk Haritalarının </a:t>
            </a:r>
            <a:r>
              <a:rPr lang="tr-TR" dirty="0" smtClean="0">
                <a:solidFill>
                  <a:srgbClr val="FF0000"/>
                </a:solidFill>
                <a:latin typeface="Times New Roman" panose="02020603050405020304" pitchFamily="18" charset="0"/>
                <a:cs typeface="Times New Roman" panose="02020603050405020304" pitchFamily="18" charset="0"/>
              </a:rPr>
              <a:t>30 Kasım 2023 </a:t>
            </a:r>
            <a:r>
              <a:rPr lang="tr-TR" dirty="0" smtClean="0">
                <a:latin typeface="Times New Roman" panose="02020603050405020304" pitchFamily="18" charset="0"/>
                <a:cs typeface="Times New Roman" panose="02020603050405020304" pitchFamily="18" charset="0"/>
              </a:rPr>
              <a:t>Perşembe gününe kadar Kadıköy </a:t>
            </a:r>
            <a:r>
              <a:rPr lang="tr-TR" dirty="0">
                <a:latin typeface="Times New Roman" panose="02020603050405020304" pitchFamily="18" charset="0"/>
                <a:cs typeface="Times New Roman" panose="02020603050405020304" pitchFamily="18" charset="0"/>
              </a:rPr>
              <a:t>RAM’a gönderilmesi</a:t>
            </a:r>
            <a:r>
              <a:rPr lang="tr-TR" dirty="0" smtClean="0">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Ø"/>
            </a:pPr>
            <a:r>
              <a:rPr lang="tr-TR" dirty="0" err="1">
                <a:latin typeface="Times New Roman" panose="02020603050405020304" pitchFamily="18" charset="0"/>
                <a:cs typeface="Times New Roman" panose="02020603050405020304" pitchFamily="18" charset="0"/>
              </a:rPr>
              <a:t>RİBA’ların</a:t>
            </a:r>
            <a:r>
              <a:rPr lang="tr-TR" dirty="0">
                <a:latin typeface="Times New Roman" panose="02020603050405020304" pitchFamily="18" charset="0"/>
                <a:cs typeface="Times New Roman" panose="02020603050405020304" pitchFamily="18" charset="0"/>
              </a:rPr>
              <a:t> </a:t>
            </a:r>
            <a:r>
              <a:rPr lang="tr-TR" dirty="0">
                <a:solidFill>
                  <a:srgbClr val="FF0000"/>
                </a:solidFill>
                <a:latin typeface="Times New Roman" panose="02020603050405020304" pitchFamily="18" charset="0"/>
                <a:cs typeface="Times New Roman" panose="02020603050405020304" pitchFamily="18" charset="0"/>
              </a:rPr>
              <a:t>28 Mayıs 2024 </a:t>
            </a:r>
            <a:r>
              <a:rPr lang="tr-TR" dirty="0">
                <a:latin typeface="Times New Roman" panose="02020603050405020304" pitchFamily="18" charset="0"/>
                <a:cs typeface="Times New Roman" panose="02020603050405020304" pitchFamily="18" charset="0"/>
              </a:rPr>
              <a:t>Salı gününe kadar Kadıköy RAM’a gönderilmesi.</a:t>
            </a:r>
          </a:p>
          <a:p>
            <a:pPr marL="285750" indent="-285750">
              <a:lnSpc>
                <a:spcPct val="150000"/>
              </a:lnSpc>
              <a:buFont typeface="Wingdings" panose="05000000000000000000" pitchFamily="2" charset="2"/>
              <a:buChar char="Ø"/>
            </a:pPr>
            <a:r>
              <a:rPr lang="tr-TR" dirty="0" smtClean="0">
                <a:latin typeface="Times New Roman" panose="02020603050405020304" pitchFamily="18" charset="0"/>
                <a:cs typeface="Times New Roman" panose="02020603050405020304" pitchFamily="18" charset="0"/>
              </a:rPr>
              <a:t>Anne Destek Programı (ADP) listelerinin </a:t>
            </a:r>
            <a:r>
              <a:rPr lang="tr-TR" dirty="0" smtClean="0">
                <a:solidFill>
                  <a:srgbClr val="FF0000"/>
                </a:solidFill>
                <a:latin typeface="Times New Roman" panose="02020603050405020304" pitchFamily="18" charset="0"/>
                <a:cs typeface="Times New Roman" panose="02020603050405020304" pitchFamily="18" charset="0"/>
              </a:rPr>
              <a:t>13 Ekim 2023 </a:t>
            </a:r>
            <a:r>
              <a:rPr lang="tr-TR" dirty="0" smtClean="0">
                <a:latin typeface="Times New Roman" panose="02020603050405020304" pitchFamily="18" charset="0"/>
                <a:cs typeface="Times New Roman" panose="02020603050405020304" pitchFamily="18" charset="0"/>
              </a:rPr>
              <a:t>mesai bitimine kadar RAM’a ulaştırılması,</a:t>
            </a:r>
          </a:p>
          <a:p>
            <a:pPr marL="285750" indent="-285750">
              <a:lnSpc>
                <a:spcPct val="150000"/>
              </a:lnSpc>
              <a:buFont typeface="Wingdings" panose="05000000000000000000" pitchFamily="2" charset="2"/>
              <a:buChar char="Ø"/>
            </a:pPr>
            <a:endParaRPr lang="tr-TR" dirty="0">
              <a:solidFill>
                <a:srgbClr val="0070C0"/>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endParaRPr lang="tr-TR" dirty="0"/>
          </a:p>
        </p:txBody>
      </p:sp>
      <p:sp>
        <p:nvSpPr>
          <p:cNvPr id="3" name="Unvan 2"/>
          <p:cNvSpPr>
            <a:spLocks noGrp="1"/>
          </p:cNvSpPr>
          <p:nvPr>
            <p:ph type="title"/>
          </p:nvPr>
        </p:nvSpPr>
        <p:spPr>
          <a:xfrm>
            <a:off x="441157" y="566928"/>
            <a:ext cx="10972800" cy="1252728"/>
          </a:xfrm>
        </p:spPr>
        <p:txBody>
          <a:bodyPr/>
          <a:lstStyle/>
          <a:p>
            <a:r>
              <a:rPr lang="tr-TR" b="1" dirty="0" smtClean="0"/>
              <a:t>DUYURULAR</a:t>
            </a:r>
            <a:endParaRPr lang="tr-TR" b="1" dirty="0"/>
          </a:p>
        </p:txBody>
      </p:sp>
    </p:spTree>
    <p:extLst>
      <p:ext uri="{BB962C8B-B14F-4D97-AF65-F5344CB8AC3E}">
        <p14:creationId xmlns:p14="http://schemas.microsoft.com/office/powerpoint/2010/main" val="57079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t>GEÇEN YIL YAPILAN ÇALIŞMALAR</a:t>
            </a:r>
          </a:p>
        </p:txBody>
      </p:sp>
      <p:sp>
        <p:nvSpPr>
          <p:cNvPr id="5" name="Rectangle 1"/>
          <p:cNvSpPr>
            <a:spLocks noChangeArrowheads="1"/>
          </p:cNvSpPr>
          <p:nvPr/>
        </p:nvSpPr>
        <p:spPr bwMode="auto">
          <a:xfrm>
            <a:off x="901521" y="1876412"/>
            <a:ext cx="842800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tr-TR" altLang="tr-TR"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Bölümümüz tarafından yapılan </a:t>
            </a:r>
            <a:r>
              <a:rPr kumimoji="0" lang="tr-TR" altLang="tr-TR" sz="20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psikoeğitim</a:t>
            </a:r>
            <a:r>
              <a:rPr kumimoji="0" lang="tr-TR" altLang="tr-TR" sz="2000" b="0" i="0" u="none" strike="noStrike" cap="none" normalizeH="0" baseline="0" dirty="0" smtClean="0">
                <a:ln>
                  <a:noFill/>
                </a:ln>
                <a:solidFill>
                  <a:schemeClr val="tx1"/>
                </a:solidFill>
                <a:effectLst/>
                <a:latin typeface="Arial" pitchFamily="34" charset="0"/>
                <a:cs typeface="Arial" pitchFamily="34" charset="0"/>
              </a:rPr>
              <a:t> / grup rehberliği çalışmaları: </a:t>
            </a: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014984622"/>
              </p:ext>
            </p:extLst>
          </p:nvPr>
        </p:nvGraphicFramePr>
        <p:xfrm>
          <a:off x="579550" y="2537139"/>
          <a:ext cx="11243256" cy="3867812"/>
        </p:xfrm>
        <a:graphic>
          <a:graphicData uri="http://schemas.openxmlformats.org/drawingml/2006/table">
            <a:tbl>
              <a:tblPr firstRow="1" firstCol="1" bandRow="1">
                <a:tableStyleId>{5C22544A-7EE6-4342-B048-85BDC9FD1C3A}</a:tableStyleId>
              </a:tblPr>
              <a:tblGrid>
                <a:gridCol w="486711">
                  <a:extLst>
                    <a:ext uri="{9D8B030D-6E8A-4147-A177-3AD203B41FA5}">
                      <a16:colId xmlns:a16="http://schemas.microsoft.com/office/drawing/2014/main" xmlns="" val="20000"/>
                    </a:ext>
                  </a:extLst>
                </a:gridCol>
                <a:gridCol w="2540678">
                  <a:extLst>
                    <a:ext uri="{9D8B030D-6E8A-4147-A177-3AD203B41FA5}">
                      <a16:colId xmlns:a16="http://schemas.microsoft.com/office/drawing/2014/main" xmlns="" val="20001"/>
                    </a:ext>
                  </a:extLst>
                </a:gridCol>
                <a:gridCol w="3637524">
                  <a:extLst>
                    <a:ext uri="{9D8B030D-6E8A-4147-A177-3AD203B41FA5}">
                      <a16:colId xmlns:a16="http://schemas.microsoft.com/office/drawing/2014/main" xmlns="" val="20002"/>
                    </a:ext>
                  </a:extLst>
                </a:gridCol>
                <a:gridCol w="1359996">
                  <a:extLst>
                    <a:ext uri="{9D8B030D-6E8A-4147-A177-3AD203B41FA5}">
                      <a16:colId xmlns:a16="http://schemas.microsoft.com/office/drawing/2014/main" xmlns="" val="20003"/>
                    </a:ext>
                  </a:extLst>
                </a:gridCol>
                <a:gridCol w="1674378">
                  <a:extLst>
                    <a:ext uri="{9D8B030D-6E8A-4147-A177-3AD203B41FA5}">
                      <a16:colId xmlns:a16="http://schemas.microsoft.com/office/drawing/2014/main" xmlns="" val="20004"/>
                    </a:ext>
                  </a:extLst>
                </a:gridCol>
                <a:gridCol w="1543969">
                  <a:extLst>
                    <a:ext uri="{9D8B030D-6E8A-4147-A177-3AD203B41FA5}">
                      <a16:colId xmlns:a16="http://schemas.microsoft.com/office/drawing/2014/main" xmlns="" val="20005"/>
                    </a:ext>
                  </a:extLst>
                </a:gridCol>
              </a:tblGrid>
              <a:tr h="375533">
                <a:tc>
                  <a:txBody>
                    <a:bodyPr/>
                    <a:lstStyle/>
                    <a:p>
                      <a:pPr algn="just">
                        <a:lnSpc>
                          <a:spcPct val="115000"/>
                        </a:lnSpc>
                        <a:spcAft>
                          <a:spcPts val="0"/>
                        </a:spcAft>
                      </a:pPr>
                      <a:r>
                        <a:rPr lang="tr-TR" sz="1400" dirty="0">
                          <a:effectLst/>
                          <a:latin typeface="Arial" panose="020B0604020202020204" pitchFamily="34" charset="0"/>
                          <a:cs typeface="Arial" panose="020B0604020202020204" pitchFamily="34" charset="0"/>
                        </a:rPr>
                        <a:t> </a:t>
                      </a:r>
                      <a:endParaRPr lang="tr-TR" sz="1400" dirty="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dirty="0">
                          <a:effectLst/>
                          <a:latin typeface="Arial" panose="020B0604020202020204" pitchFamily="34" charset="0"/>
                          <a:cs typeface="Arial" panose="020B0604020202020204" pitchFamily="34" charset="0"/>
                        </a:rPr>
                        <a:t>Okul</a:t>
                      </a:r>
                      <a:endParaRPr lang="tr-TR" sz="1400" dirty="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Konu</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Grup</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Süre</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Katılımcı Sayısı</a:t>
                      </a:r>
                      <a:endParaRPr lang="tr-TR" sz="1400">
                        <a:effectLst/>
                        <a:latin typeface="Arial" panose="020B0604020202020204" pitchFamily="34" charset="0"/>
                        <a:ea typeface="Calibri"/>
                        <a:cs typeface="Arial" panose="020B0604020202020204" pitchFamily="34" charset="0"/>
                      </a:endParaRPr>
                    </a:p>
                  </a:txBody>
                  <a:tcPr marL="56270" marR="56270" marT="0" marB="0"/>
                </a:tc>
                <a:extLst>
                  <a:ext uri="{0D108BD9-81ED-4DB2-BD59-A6C34878D82A}">
                    <a16:rowId xmlns:a16="http://schemas.microsoft.com/office/drawing/2014/main" xmlns="" val="10000"/>
                  </a:ext>
                </a:extLst>
              </a:tr>
              <a:tr h="375533">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1</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Hamit İbrahimiye Özel Eğitim UO</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Farkındalıklı Psikolojik Destek Grup çalışması</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Veli</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6 Oturum</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15</a:t>
                      </a:r>
                      <a:endParaRPr lang="tr-TR" sz="1400">
                        <a:effectLst/>
                        <a:latin typeface="Arial" panose="020B0604020202020204" pitchFamily="34" charset="0"/>
                        <a:ea typeface="Calibri"/>
                        <a:cs typeface="Arial" panose="020B0604020202020204" pitchFamily="34" charset="0"/>
                      </a:endParaRPr>
                    </a:p>
                  </a:txBody>
                  <a:tcPr marL="56270" marR="56270" marT="0" marB="0"/>
                </a:tc>
                <a:extLst>
                  <a:ext uri="{0D108BD9-81ED-4DB2-BD59-A6C34878D82A}">
                    <a16:rowId xmlns:a16="http://schemas.microsoft.com/office/drawing/2014/main" xmlns="" val="10001"/>
                  </a:ext>
                </a:extLst>
              </a:tr>
              <a:tr h="563301">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2</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Hüseyin Ayaz Ortaokulu</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Yaşam Becerileri Psikoeğitim Programı</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dirty="0">
                          <a:effectLst/>
                          <a:latin typeface="Arial" panose="020B0604020202020204" pitchFamily="34" charset="0"/>
                          <a:cs typeface="Arial" panose="020B0604020202020204" pitchFamily="34" charset="0"/>
                        </a:rPr>
                        <a:t>8. Sınıf öğrencileri</a:t>
                      </a:r>
                      <a:endParaRPr lang="tr-TR" sz="1400" dirty="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6 oturum</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16</a:t>
                      </a:r>
                      <a:endParaRPr lang="tr-TR" sz="1400">
                        <a:effectLst/>
                        <a:latin typeface="Arial" panose="020B0604020202020204" pitchFamily="34" charset="0"/>
                        <a:ea typeface="Calibri"/>
                        <a:cs typeface="Arial" panose="020B0604020202020204" pitchFamily="34" charset="0"/>
                      </a:endParaRPr>
                    </a:p>
                  </a:txBody>
                  <a:tcPr marL="56270" marR="56270" marT="0" marB="0"/>
                </a:tc>
                <a:extLst>
                  <a:ext uri="{0D108BD9-81ED-4DB2-BD59-A6C34878D82A}">
                    <a16:rowId xmlns:a16="http://schemas.microsoft.com/office/drawing/2014/main" xmlns="" val="10002"/>
                  </a:ext>
                </a:extLst>
              </a:tr>
              <a:tr h="563301">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3</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Melahat Akkutlu A.L.</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Lise Öğrencilerine Yönelik Psikolojik İyi Oluş Psikoeğitim Programı</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11.Sınıf Öğrencileri</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9 Oturum </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12</a:t>
                      </a:r>
                      <a:endParaRPr lang="tr-TR" sz="1400">
                        <a:effectLst/>
                        <a:latin typeface="Arial" panose="020B0604020202020204" pitchFamily="34" charset="0"/>
                        <a:ea typeface="Calibri"/>
                        <a:cs typeface="Arial" panose="020B0604020202020204" pitchFamily="34" charset="0"/>
                      </a:endParaRPr>
                    </a:p>
                  </a:txBody>
                  <a:tcPr marL="56270" marR="56270" marT="0" marB="0"/>
                </a:tc>
                <a:extLst>
                  <a:ext uri="{0D108BD9-81ED-4DB2-BD59-A6C34878D82A}">
                    <a16:rowId xmlns:a16="http://schemas.microsoft.com/office/drawing/2014/main" xmlns="" val="10003"/>
                  </a:ext>
                </a:extLst>
              </a:tr>
              <a:tr h="1895840">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4</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Sulhiye Ersoy A.O.</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dirty="0">
                          <a:effectLst/>
                          <a:latin typeface="Arial" panose="020B0604020202020204" pitchFamily="34" charset="0"/>
                          <a:cs typeface="Arial" panose="020B0604020202020204" pitchFamily="34" charset="0"/>
                        </a:rPr>
                        <a:t>Akran Zorbalığı Farkındalık Programı</a:t>
                      </a:r>
                      <a:endParaRPr lang="tr-TR" sz="1400" dirty="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6 yaşlardan 1 sınıf için veli, öğrenci etkinlikleri. Tüm okul öğretmenleri </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a:effectLst/>
                          <a:latin typeface="Arial" panose="020B0604020202020204" pitchFamily="34" charset="0"/>
                          <a:cs typeface="Arial" panose="020B0604020202020204" pitchFamily="34" charset="0"/>
                        </a:rPr>
                        <a:t>13 Oturum</a:t>
                      </a:r>
                      <a:endParaRPr lang="tr-TR" sz="1400">
                        <a:effectLst/>
                        <a:latin typeface="Arial" panose="020B0604020202020204" pitchFamily="34" charset="0"/>
                        <a:ea typeface="Calibri"/>
                        <a:cs typeface="Arial" panose="020B0604020202020204" pitchFamily="34" charset="0"/>
                      </a:endParaRPr>
                    </a:p>
                  </a:txBody>
                  <a:tcPr marL="56270" marR="56270" marT="0" marB="0"/>
                </a:tc>
                <a:tc>
                  <a:txBody>
                    <a:bodyPr/>
                    <a:lstStyle/>
                    <a:p>
                      <a:pPr algn="just">
                        <a:lnSpc>
                          <a:spcPct val="115000"/>
                        </a:lnSpc>
                        <a:spcAft>
                          <a:spcPts val="0"/>
                        </a:spcAft>
                      </a:pPr>
                      <a:r>
                        <a:rPr lang="tr-TR" sz="1400" dirty="0">
                          <a:effectLst/>
                          <a:latin typeface="Arial" panose="020B0604020202020204" pitchFamily="34" charset="0"/>
                          <a:cs typeface="Arial" panose="020B0604020202020204" pitchFamily="34" charset="0"/>
                        </a:rPr>
                        <a:t> </a:t>
                      </a:r>
                      <a:endParaRPr lang="tr-TR" sz="1400" dirty="0">
                        <a:effectLst/>
                        <a:latin typeface="Arial" panose="020B0604020202020204" pitchFamily="34" charset="0"/>
                        <a:ea typeface="Calibri"/>
                        <a:cs typeface="Arial" panose="020B0604020202020204" pitchFamily="34" charset="0"/>
                      </a:endParaRPr>
                    </a:p>
                  </a:txBody>
                  <a:tcPr marL="56270" marR="5627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781132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867178" y="2540616"/>
            <a:ext cx="10972800" cy="1252728"/>
          </a:xfrm>
        </p:spPr>
        <p:txBody>
          <a:bodyPr>
            <a:normAutofit/>
          </a:bodyPr>
          <a:lstStyle/>
          <a:p>
            <a:r>
              <a:rPr lang="tr-TR" sz="5400" b="1" dirty="0" smtClean="0">
                <a:solidFill>
                  <a:schemeClr val="tx2"/>
                </a:solidFill>
              </a:rPr>
              <a:t>ÖZEL EĞİTİM BÖLÜMÜ</a:t>
            </a:r>
            <a:endParaRPr lang="tr-TR" sz="5400" b="1" dirty="0">
              <a:solidFill>
                <a:schemeClr val="tx2"/>
              </a:solidFill>
            </a:endParaRPr>
          </a:p>
        </p:txBody>
      </p:sp>
    </p:spTree>
    <p:extLst>
      <p:ext uri="{BB962C8B-B14F-4D97-AF65-F5344CB8AC3E}">
        <p14:creationId xmlns:p14="http://schemas.microsoft.com/office/powerpoint/2010/main" val="25686160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15155" y="2112135"/>
            <a:ext cx="10525379" cy="4014028"/>
          </a:xfrm>
        </p:spPr>
        <p:txBody>
          <a:bodyPr>
            <a:normAutofit lnSpcReduction="10000"/>
          </a:bodyPr>
          <a:lstStyle/>
          <a:p>
            <a:pPr>
              <a:buFont typeface="Wingdings" panose="05000000000000000000" pitchFamily="2" charset="2"/>
              <a:buChar char="Ø"/>
            </a:pPr>
            <a:r>
              <a:rPr lang="tr-TR" b="1" dirty="0">
                <a:latin typeface="Arial" panose="020B0604020202020204" pitchFamily="34" charset="0"/>
                <a:cs typeface="Arial" panose="020B0604020202020204" pitchFamily="34" charset="0"/>
              </a:rPr>
              <a:t>Eğitsel Değerlendirme </a:t>
            </a:r>
            <a:r>
              <a:rPr lang="tr-TR" b="1" dirty="0" smtClean="0">
                <a:latin typeface="Arial" panose="020B0604020202020204" pitchFamily="34" charset="0"/>
                <a:cs typeface="Arial" panose="020B0604020202020204" pitchFamily="34" charset="0"/>
              </a:rPr>
              <a:t>Formu (İlk İnceleme) </a:t>
            </a:r>
            <a:r>
              <a:rPr lang="tr-TR"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İlk gelişler </a:t>
            </a:r>
            <a:r>
              <a:rPr lang="tr-TR" dirty="0" smtClean="0">
                <a:latin typeface="Arial" panose="020B0604020202020204" pitchFamily="34" charset="0"/>
                <a:cs typeface="Arial" panose="020B0604020202020204" pitchFamily="34" charset="0"/>
              </a:rPr>
              <a:t>için gönderilir. </a:t>
            </a:r>
          </a:p>
          <a:p>
            <a:pPr>
              <a:buFont typeface="Wingdings" panose="05000000000000000000" pitchFamily="2" charset="2"/>
              <a:buChar char="Ø"/>
            </a:pPr>
            <a:r>
              <a:rPr lang="tr-TR" b="1" dirty="0" smtClean="0">
                <a:latin typeface="Arial" panose="020B0604020202020204" pitchFamily="34" charset="0"/>
                <a:cs typeface="Arial" panose="020B0604020202020204" pitchFamily="34" charset="0"/>
              </a:rPr>
              <a:t>Eğitsel </a:t>
            </a:r>
            <a:r>
              <a:rPr lang="tr-TR" b="1" dirty="0">
                <a:latin typeface="Arial" panose="020B0604020202020204" pitchFamily="34" charset="0"/>
                <a:cs typeface="Arial" panose="020B0604020202020204" pitchFamily="34" charset="0"/>
              </a:rPr>
              <a:t>Değerlendirme Formu </a:t>
            </a:r>
            <a:r>
              <a:rPr lang="tr-TR" b="1" dirty="0" smtClean="0">
                <a:latin typeface="Arial" panose="020B0604020202020204" pitchFamily="34" charset="0"/>
                <a:cs typeface="Arial" panose="020B0604020202020204" pitchFamily="34" charset="0"/>
              </a:rPr>
              <a:t>(Yeniden </a:t>
            </a:r>
            <a:r>
              <a:rPr lang="tr-TR" b="1" dirty="0">
                <a:latin typeface="Arial" panose="020B0604020202020204" pitchFamily="34" charset="0"/>
                <a:cs typeface="Arial" panose="020B0604020202020204" pitchFamily="34" charset="0"/>
              </a:rPr>
              <a:t>İnceleme) : </a:t>
            </a:r>
            <a:r>
              <a:rPr lang="tr-TR" dirty="0" smtClean="0">
                <a:latin typeface="Arial" panose="020B0604020202020204" pitchFamily="34" charset="0"/>
                <a:cs typeface="Arial" panose="020B0604020202020204" pitchFamily="34" charset="0"/>
              </a:rPr>
              <a:t>Rapor yenilemelerde ve kademe geçişleri için yeniden yapılan incelemelerde  gönderilir.</a:t>
            </a:r>
          </a:p>
          <a:p>
            <a:pPr>
              <a:buFont typeface="Wingdings" panose="05000000000000000000" pitchFamily="2" charset="2"/>
              <a:buChar char="Ø"/>
            </a:pPr>
            <a:r>
              <a:rPr lang="tr-TR" dirty="0" smtClean="0">
                <a:latin typeface="Arial" panose="020B0604020202020204" pitchFamily="34" charset="0"/>
                <a:cs typeface="Arial" panose="020B0604020202020204" pitchFamily="34" charset="0"/>
              </a:rPr>
              <a:t>Formlar e-rehberlik modülü üzerinden gönderilir.</a:t>
            </a:r>
          </a:p>
          <a:p>
            <a:pPr>
              <a:buFont typeface="Wingdings" panose="05000000000000000000" pitchFamily="2" charset="2"/>
              <a:buChar char="Ø"/>
            </a:pPr>
            <a:r>
              <a:rPr lang="tr-TR" dirty="0" smtClean="0">
                <a:latin typeface="Arial" panose="020B0604020202020204" pitchFamily="34" charset="0"/>
                <a:cs typeface="Arial" panose="020B0604020202020204" pitchFamily="34" charset="0"/>
              </a:rPr>
              <a:t>Bu </a:t>
            </a:r>
            <a:r>
              <a:rPr lang="tr-TR" dirty="0">
                <a:latin typeface="Arial" panose="020B0604020202020204" pitchFamily="34" charset="0"/>
                <a:cs typeface="Arial" panose="020B0604020202020204" pitchFamily="34" charset="0"/>
              </a:rPr>
              <a:t>formlarda öğrenci devamsız ise mutlaka </a:t>
            </a:r>
            <a:r>
              <a:rPr lang="tr-TR" dirty="0" smtClean="0">
                <a:latin typeface="Arial" panose="020B0604020202020204" pitchFamily="34" charset="0"/>
                <a:cs typeface="Arial" panose="020B0604020202020204" pitchFamily="34" charset="0"/>
              </a:rPr>
              <a:t>belirtilmelidir.</a:t>
            </a:r>
          </a:p>
          <a:p>
            <a:pPr>
              <a:buFont typeface="Wingdings" panose="05000000000000000000" pitchFamily="2" charset="2"/>
              <a:buChar char="Ø"/>
            </a:pPr>
            <a:r>
              <a:rPr lang="tr-TR" dirty="0" smtClean="0">
                <a:latin typeface="Arial" panose="020B0604020202020204" pitchFamily="34" charset="0"/>
                <a:cs typeface="Arial" panose="020B0604020202020204" pitchFamily="34" charset="0"/>
              </a:rPr>
              <a:t>Formlar </a:t>
            </a:r>
            <a:r>
              <a:rPr lang="tr-TR" dirty="0">
                <a:latin typeface="Arial" panose="020B0604020202020204" pitchFamily="34" charset="0"/>
                <a:cs typeface="Arial" panose="020B0604020202020204" pitchFamily="34" charset="0"/>
              </a:rPr>
              <a:t>eksiksiz doldurulmalı, öğrenciler hakkındaki görüşler sınıf öğretmeni ve rehber öğretmen tarafından mutlaka </a:t>
            </a:r>
            <a:r>
              <a:rPr lang="tr-TR" dirty="0" smtClean="0">
                <a:latin typeface="Arial" panose="020B0604020202020204" pitchFamily="34" charset="0"/>
                <a:cs typeface="Arial" panose="020B0604020202020204" pitchFamily="34" charset="0"/>
              </a:rPr>
              <a:t>belirtilmelidir.</a:t>
            </a:r>
          </a:p>
          <a:p>
            <a:pPr>
              <a:buFont typeface="Wingdings" panose="05000000000000000000" pitchFamily="2" charset="2"/>
              <a:buChar char="Ø"/>
            </a:pPr>
            <a:r>
              <a:rPr lang="tr-TR" dirty="0" smtClean="0">
                <a:latin typeface="Arial" panose="020B0604020202020204" pitchFamily="34" charset="0"/>
                <a:cs typeface="Arial" panose="020B0604020202020204" pitchFamily="34" charset="0"/>
              </a:rPr>
              <a:t>Eğitsel değerlendirme formlarının üst </a:t>
            </a:r>
            <a:r>
              <a:rPr lang="tr-TR" dirty="0">
                <a:latin typeface="Arial" panose="020B0604020202020204" pitchFamily="34" charset="0"/>
                <a:cs typeface="Arial" panose="020B0604020202020204" pitchFamily="34" charset="0"/>
              </a:rPr>
              <a:t>yazılarının </a:t>
            </a:r>
            <a:r>
              <a:rPr lang="tr-TR" dirty="0" err="1">
                <a:latin typeface="Arial" panose="020B0604020202020204" pitchFamily="34" charset="0"/>
                <a:cs typeface="Arial" panose="020B0604020202020204" pitchFamily="34" charset="0"/>
              </a:rPr>
              <a:t>DYS’den</a:t>
            </a:r>
            <a:r>
              <a:rPr lang="tr-TR" dirty="0">
                <a:latin typeface="Arial" panose="020B0604020202020204" pitchFamily="34" charset="0"/>
                <a:cs typeface="Arial" panose="020B0604020202020204" pitchFamily="34" charset="0"/>
              </a:rPr>
              <a:t> de yollanması gereklidir.</a:t>
            </a:r>
          </a:p>
          <a:p>
            <a:endParaRPr lang="tr-TR" dirty="0">
              <a:latin typeface="Arial" panose="020B0604020202020204" pitchFamily="34" charset="0"/>
              <a:cs typeface="Arial" panose="020B0604020202020204" pitchFamily="34" charset="0"/>
            </a:endParaRPr>
          </a:p>
        </p:txBody>
      </p:sp>
      <p:sp>
        <p:nvSpPr>
          <p:cNvPr id="3" name="Başlık 2"/>
          <p:cNvSpPr>
            <a:spLocks noGrp="1"/>
          </p:cNvSpPr>
          <p:nvPr>
            <p:ph type="title"/>
          </p:nvPr>
        </p:nvSpPr>
        <p:spPr/>
        <p:txBody>
          <a:bodyPr/>
          <a:lstStyle/>
          <a:p>
            <a:r>
              <a:rPr lang="tr-TR" dirty="0">
                <a:latin typeface="Arial" panose="020B0604020202020204" pitchFamily="34" charset="0"/>
                <a:cs typeface="Arial" panose="020B0604020202020204" pitchFamily="34" charset="0"/>
              </a:rPr>
              <a:t>RAM’a G</a:t>
            </a:r>
            <a:r>
              <a:rPr lang="tr-TR" dirty="0" smtClean="0">
                <a:latin typeface="Arial" panose="020B0604020202020204" pitchFamily="34" charset="0"/>
                <a:cs typeface="Arial" panose="020B0604020202020204" pitchFamily="34" charset="0"/>
              </a:rPr>
              <a:t>önderilecek Formlar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35733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31065" y="2318197"/>
            <a:ext cx="10409469" cy="3807966"/>
          </a:xfrm>
        </p:spPr>
        <p:txBody>
          <a:bodyPr/>
          <a:lstStyle/>
          <a:p>
            <a:pPr>
              <a:buFont typeface="Wingdings" panose="05000000000000000000" pitchFamily="2" charset="2"/>
              <a:buChar char="Ø"/>
            </a:pPr>
            <a:r>
              <a:rPr lang="tr-TR" dirty="0">
                <a:latin typeface="Arial" panose="020B0604020202020204" pitchFamily="34" charset="0"/>
                <a:cs typeface="Arial" panose="020B0604020202020204" pitchFamily="34" charset="0"/>
              </a:rPr>
              <a:t>18 yaşından küçükler için ÇÖZGER, 18 yaşından büyükler için ise Erişkinler İçin Engellilik Sağlık Kurulu Raporu olarak verilmektedir. Bu raporlarla RAM’a başvuran kişiler resmi tedbir kararı ve destek eğitim kararı çıkartabilir. (20 Şubat 2019 itibari ile ÇÖZGER raporuna geçildi. RESMİ </a:t>
            </a:r>
            <a:r>
              <a:rPr lang="tr-TR" dirty="0" smtClean="0">
                <a:latin typeface="Arial" panose="020B0604020202020204" pitchFamily="34" charset="0"/>
                <a:cs typeface="Arial" panose="020B0604020202020204" pitchFamily="34" charset="0"/>
              </a:rPr>
              <a:t>GAZETE)</a:t>
            </a:r>
          </a:p>
          <a:p>
            <a:pPr marL="0" indent="0">
              <a:buNone/>
            </a:pPr>
            <a:endParaRPr lang="tr-TR"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tr-TR" dirty="0" smtClean="0">
                <a:latin typeface="Arial" panose="020B0604020202020204" pitchFamily="34" charset="0"/>
                <a:cs typeface="Arial" panose="020B0604020202020204" pitchFamily="34" charset="0"/>
              </a:rPr>
              <a:t>Tek </a:t>
            </a:r>
            <a:r>
              <a:rPr lang="tr-TR" dirty="0">
                <a:latin typeface="Arial" panose="020B0604020202020204" pitchFamily="34" charset="0"/>
                <a:cs typeface="Arial" panose="020B0604020202020204" pitchFamily="34" charset="0"/>
              </a:rPr>
              <a:t>hekim durum bildirir sağlık raporu, durum bildirir sağlık kurulu raporu ile sadece resmi tedbir kararı alınır.</a:t>
            </a:r>
          </a:p>
          <a:p>
            <a:endParaRPr lang="tr-TR" dirty="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sp>
        <p:nvSpPr>
          <p:cNvPr id="3" name="Başlık 2"/>
          <p:cNvSpPr>
            <a:spLocks noGrp="1"/>
          </p:cNvSpPr>
          <p:nvPr>
            <p:ph type="title"/>
          </p:nvPr>
        </p:nvSpPr>
        <p:spPr/>
        <p:txBody>
          <a:bodyPr/>
          <a:lstStyle/>
          <a:p>
            <a:r>
              <a:rPr lang="tr-TR" dirty="0">
                <a:latin typeface="Arial" panose="020B0604020202020204" pitchFamily="34" charset="0"/>
                <a:cs typeface="Arial" panose="020B0604020202020204" pitchFamily="34" charset="0"/>
              </a:rPr>
              <a:t>Sağlık </a:t>
            </a:r>
            <a:r>
              <a:rPr lang="tr-TR" dirty="0" smtClean="0">
                <a:latin typeface="Arial" panose="020B0604020202020204" pitchFamily="34" charset="0"/>
                <a:cs typeface="Arial" panose="020B0604020202020204" pitchFamily="34" charset="0"/>
              </a:rPr>
              <a:t>Raporları</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98882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79549" y="2034862"/>
            <a:ext cx="10805375" cy="4091301"/>
          </a:xfrm>
        </p:spPr>
        <p:txBody>
          <a:bodyPr>
            <a:normAutofit lnSpcReduction="10000"/>
          </a:bodyPr>
          <a:lstStyle/>
          <a:p>
            <a:pPr>
              <a:buFont typeface="Wingdings" panose="05000000000000000000" pitchFamily="2" charset="2"/>
              <a:buChar char="Ø"/>
            </a:pPr>
            <a:r>
              <a:rPr lang="tr-TR" dirty="0">
                <a:latin typeface="Arial" panose="020B0604020202020204" pitchFamily="34" charset="0"/>
                <a:cs typeface="Arial" panose="020B0604020202020204" pitchFamily="34" charset="0"/>
              </a:rPr>
              <a:t>Öğrencilerin en az sınırlandırılmış ortamda eğitim alması adına ilk olarak kaynaştırma kararı verilir. (öğrenci düzeyine </a:t>
            </a:r>
            <a:r>
              <a:rPr lang="tr-TR" dirty="0" smtClean="0">
                <a:latin typeface="Arial" panose="020B0604020202020204" pitchFamily="34" charset="0"/>
                <a:cs typeface="Arial" panose="020B0604020202020204" pitchFamily="34" charset="0"/>
              </a:rPr>
              <a:t>bakılarak)</a:t>
            </a:r>
          </a:p>
          <a:p>
            <a:pPr marL="0" indent="0">
              <a:buNone/>
            </a:pPr>
            <a:endParaRPr lang="tr-TR"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tr-TR" dirty="0" smtClean="0">
                <a:latin typeface="Arial" panose="020B0604020202020204" pitchFamily="34" charset="0"/>
                <a:cs typeface="Arial" panose="020B0604020202020204" pitchFamily="34" charset="0"/>
              </a:rPr>
              <a:t>Öğrenci </a:t>
            </a:r>
            <a:r>
              <a:rPr lang="tr-TR" dirty="0">
                <a:latin typeface="Arial" panose="020B0604020202020204" pitchFamily="34" charset="0"/>
                <a:cs typeface="Arial" panose="020B0604020202020204" pitchFamily="34" charset="0"/>
              </a:rPr>
              <a:t>okul ve sınıf ortamında en az 30 iş günü değerlendirildikten sonra okul yönetimi karara itiraz edebilir ve öğrenci RAM’da tekrar </a:t>
            </a:r>
            <a:r>
              <a:rPr lang="tr-TR" dirty="0" smtClean="0">
                <a:latin typeface="Arial" panose="020B0604020202020204" pitchFamily="34" charset="0"/>
                <a:cs typeface="Arial" panose="020B0604020202020204" pitchFamily="34" charset="0"/>
              </a:rPr>
              <a:t>değerlendirilir.</a:t>
            </a:r>
          </a:p>
          <a:p>
            <a:pPr marL="0" indent="0">
              <a:buNone/>
            </a:pPr>
            <a:endParaRPr lang="tr-TR"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tr-TR" dirty="0" smtClean="0">
                <a:latin typeface="Arial" panose="020B0604020202020204" pitchFamily="34" charset="0"/>
                <a:cs typeface="Arial" panose="020B0604020202020204" pitchFamily="34" charset="0"/>
              </a:rPr>
              <a:t>RAM’da </a:t>
            </a:r>
            <a:r>
              <a:rPr lang="tr-TR" dirty="0">
                <a:latin typeface="Arial" panose="020B0604020202020204" pitchFamily="34" charset="0"/>
                <a:cs typeface="Arial" panose="020B0604020202020204" pitchFamily="34" charset="0"/>
              </a:rPr>
              <a:t>tekrar değerlendirme sonrası öğrencinin lehine karar </a:t>
            </a:r>
            <a:r>
              <a:rPr lang="tr-TR" dirty="0" smtClean="0">
                <a:latin typeface="Arial" panose="020B0604020202020204" pitchFamily="34" charset="0"/>
                <a:cs typeface="Arial" panose="020B0604020202020204" pitchFamily="34" charset="0"/>
              </a:rPr>
              <a:t>verilir.</a:t>
            </a:r>
          </a:p>
          <a:p>
            <a:pPr marL="0" indent="0">
              <a:buNone/>
            </a:pPr>
            <a:endParaRPr lang="tr-TR"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tr-TR" dirty="0" smtClean="0">
                <a:latin typeface="Arial" panose="020B0604020202020204" pitchFamily="34" charset="0"/>
                <a:cs typeface="Arial" panose="020B0604020202020204" pitchFamily="34" charset="0"/>
              </a:rPr>
              <a:t>Özel </a:t>
            </a:r>
            <a:r>
              <a:rPr lang="tr-TR" dirty="0">
                <a:latin typeface="Arial" panose="020B0604020202020204" pitchFamily="34" charset="0"/>
                <a:cs typeface="Arial" panose="020B0604020202020204" pitchFamily="34" charset="0"/>
              </a:rPr>
              <a:t>eğitim sınıfları tanı olarak zihinsel ve otizm, düzey olarak ise hafif – orta\ağır olarak ayrılır.</a:t>
            </a:r>
          </a:p>
          <a:p>
            <a:endParaRPr lang="tr-TR" dirty="0">
              <a:latin typeface="Arial" panose="020B0604020202020204" pitchFamily="34" charset="0"/>
              <a:cs typeface="Arial" panose="020B0604020202020204" pitchFamily="34" charset="0"/>
            </a:endParaRPr>
          </a:p>
        </p:txBody>
      </p:sp>
      <p:sp>
        <p:nvSpPr>
          <p:cNvPr id="3" name="Başlık 2"/>
          <p:cNvSpPr>
            <a:spLocks noGrp="1"/>
          </p:cNvSpPr>
          <p:nvPr>
            <p:ph type="title"/>
          </p:nvPr>
        </p:nvSpPr>
        <p:spPr/>
        <p:txBody>
          <a:bodyPr/>
          <a:lstStyle/>
          <a:p>
            <a:r>
              <a:rPr lang="tr-TR" dirty="0">
                <a:latin typeface="Arial" panose="020B0604020202020204" pitchFamily="34" charset="0"/>
                <a:cs typeface="Arial" panose="020B0604020202020204" pitchFamily="34" charset="0"/>
              </a:rPr>
              <a:t>Kaynaştırma ve Özel </a:t>
            </a:r>
            <a:r>
              <a:rPr lang="tr-TR" dirty="0" smtClean="0">
                <a:latin typeface="Arial" panose="020B0604020202020204" pitchFamily="34" charset="0"/>
                <a:cs typeface="Arial" panose="020B0604020202020204" pitchFamily="34" charset="0"/>
              </a:rPr>
              <a:t>Eğitim Sınıfları</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09090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34097" y="2675467"/>
            <a:ext cx="10306438" cy="3450696"/>
          </a:xfrm>
        </p:spPr>
        <p:txBody>
          <a:bodyPr/>
          <a:lstStyle/>
          <a:p>
            <a:pPr marL="0" indent="0">
              <a:buNone/>
            </a:pPr>
            <a:r>
              <a:rPr lang="tr-TR" dirty="0">
                <a:latin typeface="Arial" panose="020B0604020202020204" pitchFamily="34" charset="0"/>
                <a:cs typeface="Arial" panose="020B0604020202020204" pitchFamily="34" charset="0"/>
              </a:rPr>
              <a:t>Kaynaştırma/bütünleştirme yoluyla eğitim yapılan okullarda BEP geliştirme birimi oluşturulması zorunludur. </a:t>
            </a:r>
            <a:endParaRPr lang="tr-TR" dirty="0" smtClean="0">
              <a:latin typeface="Arial" panose="020B0604020202020204" pitchFamily="34" charset="0"/>
              <a:cs typeface="Arial" panose="020B0604020202020204" pitchFamily="34" charset="0"/>
            </a:endParaRPr>
          </a:p>
          <a:p>
            <a:pPr marL="0" indent="0">
              <a:buNone/>
            </a:pPr>
            <a:endParaRPr lang="tr-TR" dirty="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Merak edilenler….</a:t>
            </a:r>
            <a:endParaRPr lang="tr-TR" dirty="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sp>
        <p:nvSpPr>
          <p:cNvPr id="3" name="Başlık 2"/>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BİREYSELLEŞTİRİLMİŞ EĞİTİM PLANI</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97365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0761" y="1455313"/>
            <a:ext cx="10959921" cy="5190186"/>
          </a:xfrm>
        </p:spPr>
        <p:txBody>
          <a:bodyPr>
            <a:noAutofit/>
          </a:bodyPr>
          <a:lstStyle/>
          <a:p>
            <a:pPr>
              <a:buFont typeface="Wingdings" panose="05000000000000000000" pitchFamily="2" charset="2"/>
              <a:buChar char="Ø"/>
            </a:pPr>
            <a:r>
              <a:rPr lang="tr-TR" sz="1800" dirty="0">
                <a:latin typeface="Arial" panose="020B0604020202020204" pitchFamily="34" charset="0"/>
                <a:cs typeface="Arial" panose="020B0604020202020204" pitchFamily="34" charset="0"/>
              </a:rPr>
              <a:t>Tam zamanlı kaynaştırma/bütünleştirme yoluyla eğitim yapılan okullarda özel eğitim ihtiyacı olan öğrenciler için uygun ortam düzenlemeleri yapılır ve destek eğitim odası açılır. (okul öncesi, ilköğretim ve orta öğretim </a:t>
            </a:r>
            <a:r>
              <a:rPr lang="tr-TR" sz="1800" dirty="0" smtClean="0">
                <a:latin typeface="Arial" panose="020B0604020202020204" pitchFamily="34" charset="0"/>
                <a:cs typeface="Arial" panose="020B0604020202020204" pitchFamily="34" charset="0"/>
              </a:rPr>
              <a:t>kademesi)</a:t>
            </a:r>
          </a:p>
          <a:p>
            <a:pPr marL="0" indent="0">
              <a:buNone/>
            </a:pPr>
            <a:endParaRPr lang="tr-TR"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tr-TR" sz="1800" dirty="0" smtClean="0">
                <a:latin typeface="Arial" panose="020B0604020202020204" pitchFamily="34" charset="0"/>
                <a:cs typeface="Arial" panose="020B0604020202020204" pitchFamily="34" charset="0"/>
              </a:rPr>
              <a:t>BEP </a:t>
            </a:r>
            <a:r>
              <a:rPr lang="tr-TR" sz="1800" dirty="0">
                <a:latin typeface="Arial" panose="020B0604020202020204" pitchFamily="34" charset="0"/>
                <a:cs typeface="Arial" panose="020B0604020202020204" pitchFamily="34" charset="0"/>
              </a:rPr>
              <a:t>geliştirme biriminin kararıyla haftalık toplam ders saatinin %40’ını aşmayacak şekilde </a:t>
            </a:r>
            <a:r>
              <a:rPr lang="tr-TR" sz="1800" dirty="0" smtClean="0">
                <a:latin typeface="Arial" panose="020B0604020202020204" pitchFamily="34" charset="0"/>
                <a:cs typeface="Arial" panose="020B0604020202020204" pitchFamily="34" charset="0"/>
              </a:rPr>
              <a:t>planlanır.</a:t>
            </a:r>
          </a:p>
          <a:p>
            <a:pPr marL="0" indent="0">
              <a:buNone/>
            </a:pPr>
            <a:endParaRPr lang="tr-TR"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tr-TR" sz="1800" dirty="0" smtClean="0">
                <a:latin typeface="Arial" panose="020B0604020202020204" pitchFamily="34" charset="0"/>
                <a:cs typeface="Arial" panose="020B0604020202020204" pitchFamily="34" charset="0"/>
              </a:rPr>
              <a:t>Destek </a:t>
            </a:r>
            <a:r>
              <a:rPr lang="tr-TR" sz="1800" dirty="0">
                <a:latin typeface="Arial" panose="020B0604020202020204" pitchFamily="34" charset="0"/>
                <a:cs typeface="Arial" panose="020B0604020202020204" pitchFamily="34" charset="0"/>
              </a:rPr>
              <a:t>eğitim odasında öğrencilerin eğitim performansları dikkate alınarak bire bir eğitim yapılır. Ancak, BEP geliştirme biriminin kararı doğrultusunda gerektiğinde eğitim performansı aynı seviyede olan öğrencilerle bire bir eğitimin yanında en fazla 3 öğrencinin bir arada eğitim alacağı grup eğitimi de yapılabilir</a:t>
            </a:r>
            <a:r>
              <a:rPr lang="tr-TR" sz="1800" dirty="0" smtClean="0">
                <a:latin typeface="Arial" panose="020B0604020202020204" pitchFamily="34" charset="0"/>
                <a:cs typeface="Arial" panose="020B0604020202020204" pitchFamily="34" charset="0"/>
              </a:rPr>
              <a:t>.</a:t>
            </a:r>
          </a:p>
          <a:p>
            <a:pPr>
              <a:buFont typeface="Wingdings" panose="05000000000000000000" pitchFamily="2" charset="2"/>
              <a:buChar char="Ø"/>
            </a:pPr>
            <a:endParaRPr lang="tr-TR"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tr-TR" sz="1800" dirty="0" smtClean="0">
                <a:latin typeface="Arial" panose="020B0604020202020204" pitchFamily="34" charset="0"/>
                <a:cs typeface="Arial" panose="020B0604020202020204" pitchFamily="34" charset="0"/>
              </a:rPr>
              <a:t>Özel yetenekli öğrencilerin yetenek alanları doğrultusunda takip ettikleri dersler, destek eğitim odasında zenginleştirme ve hızlandırma yoluyla farklılaştırılarak verilir. </a:t>
            </a:r>
          </a:p>
          <a:p>
            <a:pPr>
              <a:buFont typeface="Wingdings" panose="05000000000000000000" pitchFamily="2" charset="2"/>
              <a:buChar char="Ø"/>
            </a:pPr>
            <a:endParaRPr lang="tr-TR"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tr-TR" sz="1800" dirty="0" smtClean="0">
                <a:latin typeface="Arial" panose="020B0604020202020204" pitchFamily="34" charset="0"/>
                <a:cs typeface="Arial" panose="020B0604020202020204" pitchFamily="34" charset="0"/>
              </a:rPr>
              <a:t>Öğrencilerin kayıtlı oldukları kademe esas alınarak; özel eğitim öğretmenleri, okul öncesi öğretmenleri, sınıf öğretmenleri ve diğer alan öğretmenleri okul yönetiminin teklifi doğrultusunda il veya ilçe M.E.M. </a:t>
            </a:r>
            <a:r>
              <a:rPr lang="tr-TR" sz="1800" dirty="0">
                <a:latin typeface="Arial" panose="020B0604020202020204" pitchFamily="34" charset="0"/>
                <a:cs typeface="Arial" panose="020B0604020202020204" pitchFamily="34" charset="0"/>
              </a:rPr>
              <a:t>t</a:t>
            </a:r>
            <a:r>
              <a:rPr lang="tr-TR" sz="1800" dirty="0" smtClean="0">
                <a:latin typeface="Arial" panose="020B0604020202020204" pitchFamily="34" charset="0"/>
                <a:cs typeface="Arial" panose="020B0604020202020204" pitchFamily="34" charset="0"/>
              </a:rPr>
              <a:t>arafından görevlendirilir. </a:t>
            </a:r>
            <a:endParaRPr lang="tr-TR" sz="1800" dirty="0">
              <a:latin typeface="Arial" panose="020B0604020202020204" pitchFamily="34" charset="0"/>
              <a:cs typeface="Arial" panose="020B0604020202020204" pitchFamily="34" charset="0"/>
            </a:endParaRPr>
          </a:p>
          <a:p>
            <a:endParaRPr lang="tr-TR" sz="1800" dirty="0">
              <a:latin typeface="Arial" panose="020B0604020202020204" pitchFamily="34" charset="0"/>
              <a:cs typeface="Arial" panose="020B0604020202020204" pitchFamily="34" charset="0"/>
            </a:endParaRPr>
          </a:p>
          <a:p>
            <a:endParaRPr lang="tr-TR" sz="1800" dirty="0">
              <a:latin typeface="Arial" panose="020B0604020202020204" pitchFamily="34" charset="0"/>
              <a:cs typeface="Arial" panose="020B0604020202020204" pitchFamily="34" charset="0"/>
            </a:endParaRPr>
          </a:p>
        </p:txBody>
      </p:sp>
      <p:sp>
        <p:nvSpPr>
          <p:cNvPr id="3" name="Başlık 2"/>
          <p:cNvSpPr>
            <a:spLocks noGrp="1"/>
          </p:cNvSpPr>
          <p:nvPr>
            <p:ph type="title"/>
          </p:nvPr>
        </p:nvSpPr>
        <p:spPr/>
        <p:txBody>
          <a:bodyPr/>
          <a:lstStyle/>
          <a:p>
            <a:r>
              <a:rPr lang="tr-TR" dirty="0" smtClean="0"/>
              <a:t>DESTEK EĞİTİM ODASI</a:t>
            </a:r>
            <a:endParaRPr lang="tr-TR" dirty="0"/>
          </a:p>
        </p:txBody>
      </p:sp>
    </p:spTree>
    <p:extLst>
      <p:ext uri="{BB962C8B-B14F-4D97-AF65-F5344CB8AC3E}">
        <p14:creationId xmlns:p14="http://schemas.microsoft.com/office/powerpoint/2010/main" val="37835768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6366" y="1584101"/>
            <a:ext cx="11101589" cy="4868214"/>
          </a:xfrm>
        </p:spPr>
        <p:txBody>
          <a:bodyPr>
            <a:normAutofit/>
          </a:bodyPr>
          <a:lstStyle/>
          <a:p>
            <a:pPr lvl="0">
              <a:buFont typeface="Wingdings" panose="05000000000000000000" pitchFamily="2" charset="2"/>
              <a:buChar char="Ø"/>
            </a:pPr>
            <a:r>
              <a:rPr lang="tr-TR" dirty="0">
                <a:latin typeface="Arial" panose="020B0604020202020204" pitchFamily="34" charset="0"/>
                <a:cs typeface="Arial" panose="020B0604020202020204" pitchFamily="34" charset="0"/>
              </a:rPr>
              <a:t>A</a:t>
            </a:r>
            <a:r>
              <a:rPr lang="tr-TR" dirty="0" smtClean="0">
                <a:latin typeface="Arial" panose="020B0604020202020204" pitchFamily="34" charset="0"/>
                <a:cs typeface="Arial" panose="020B0604020202020204" pitchFamily="34" charset="0"/>
              </a:rPr>
              <a:t>kran zorbalığı konusunda </a:t>
            </a:r>
            <a:r>
              <a:rPr lang="tr-TR" dirty="0" err="1">
                <a:latin typeface="Arial" panose="020B0604020202020204" pitchFamily="34" charset="0"/>
                <a:cs typeface="Arial" panose="020B0604020202020204" pitchFamily="34" charset="0"/>
              </a:rPr>
              <a:t>T</a:t>
            </a:r>
            <a:r>
              <a:rPr lang="tr-TR" dirty="0" err="1" smtClean="0">
                <a:latin typeface="Arial" panose="020B0604020202020204" pitchFamily="34" charset="0"/>
                <a:cs typeface="Arial" panose="020B0604020202020204" pitchFamily="34" charset="0"/>
              </a:rPr>
              <a:t>übitak</a:t>
            </a:r>
            <a:r>
              <a:rPr lang="tr-TR" dirty="0" smtClean="0">
                <a:latin typeface="Arial" panose="020B0604020202020204" pitchFamily="34" charset="0"/>
                <a:cs typeface="Arial" panose="020B0604020202020204" pitchFamily="34" charset="0"/>
              </a:rPr>
              <a:t> projesi </a:t>
            </a:r>
          </a:p>
          <a:p>
            <a:pPr lvl="0">
              <a:buFont typeface="Wingdings" panose="05000000000000000000" pitchFamily="2" charset="2"/>
              <a:buChar char="Ø"/>
            </a:pPr>
            <a:r>
              <a:rPr lang="tr-TR" dirty="0" smtClean="0">
                <a:latin typeface="Arial" panose="020B0604020202020204" pitchFamily="34" charset="0"/>
                <a:cs typeface="Arial" panose="020B0604020202020204" pitchFamily="34" charset="0"/>
              </a:rPr>
              <a:t>Okul </a:t>
            </a:r>
            <a:r>
              <a:rPr lang="tr-TR" dirty="0" err="1">
                <a:latin typeface="Arial" panose="020B0604020202020204" pitchFamily="34" charset="0"/>
                <a:cs typeface="Arial" panose="020B0604020202020204" pitchFamily="34" charset="0"/>
              </a:rPr>
              <a:t>P</a:t>
            </a:r>
            <a:r>
              <a:rPr lang="tr-TR" dirty="0" err="1" smtClean="0">
                <a:latin typeface="Arial" panose="020B0604020202020204" pitchFamily="34" charset="0"/>
                <a:cs typeface="Arial" panose="020B0604020202020204" pitchFamily="34" charset="0"/>
              </a:rPr>
              <a:t>dr</a:t>
            </a:r>
            <a:r>
              <a:rPr lang="tr-TR" dirty="0" smtClean="0">
                <a:latin typeface="Arial" panose="020B0604020202020204" pitchFamily="34" charset="0"/>
                <a:cs typeface="Arial" panose="020B0604020202020204" pitchFamily="34" charset="0"/>
              </a:rPr>
              <a:t> programlarının değerlendirilmesi ve geribildirimlerinin yapılması</a:t>
            </a:r>
          </a:p>
          <a:p>
            <a:pPr lvl="0">
              <a:buFont typeface="Wingdings" panose="05000000000000000000" pitchFamily="2" charset="2"/>
              <a:buChar char="Ø"/>
            </a:pPr>
            <a:r>
              <a:rPr lang="tr-TR" dirty="0">
                <a:latin typeface="Arial" panose="020B0604020202020204" pitchFamily="34" charset="0"/>
                <a:cs typeface="Arial" panose="020B0604020202020204" pitchFamily="34" charset="0"/>
              </a:rPr>
              <a:t>İ</a:t>
            </a:r>
            <a:r>
              <a:rPr lang="tr-TR" dirty="0" smtClean="0">
                <a:latin typeface="Arial" panose="020B0604020202020204" pitchFamily="34" charset="0"/>
                <a:cs typeface="Arial" panose="020B0604020202020204" pitchFamily="34" charset="0"/>
              </a:rPr>
              <a:t>lçe risk haritasının hazırlanması</a:t>
            </a:r>
          </a:p>
          <a:p>
            <a:pPr lvl="0">
              <a:buFont typeface="Wingdings" panose="05000000000000000000" pitchFamily="2" charset="2"/>
              <a:buChar char="Ø"/>
            </a:pPr>
            <a:r>
              <a:rPr lang="tr-TR" dirty="0" smtClean="0">
                <a:latin typeface="Arial" panose="020B0604020202020204" pitchFamily="34" charset="0"/>
                <a:cs typeface="Arial" panose="020B0604020202020204" pitchFamily="34" charset="0"/>
              </a:rPr>
              <a:t>Yeni atanan rehber öğretmenlerin okul ziyaretlerinin yapılması/oryantasyon</a:t>
            </a:r>
          </a:p>
          <a:p>
            <a:pPr lvl="0">
              <a:buFont typeface="Wingdings" panose="05000000000000000000" pitchFamily="2" charset="2"/>
              <a:buChar char="Ø"/>
            </a:pPr>
            <a:r>
              <a:rPr lang="tr-TR" dirty="0" smtClean="0">
                <a:latin typeface="Arial" panose="020B0604020202020204" pitchFamily="34" charset="0"/>
                <a:cs typeface="Arial" panose="020B0604020202020204" pitchFamily="34" charset="0"/>
              </a:rPr>
              <a:t>Akran zorbalığı </a:t>
            </a:r>
            <a:r>
              <a:rPr lang="tr-TR" dirty="0" err="1" smtClean="0">
                <a:latin typeface="Arial" panose="020B0604020202020204" pitchFamily="34" charset="0"/>
                <a:cs typeface="Arial" panose="020B0604020202020204" pitchFamily="34" charset="0"/>
              </a:rPr>
              <a:t>psikoeğitim</a:t>
            </a:r>
            <a:r>
              <a:rPr lang="tr-TR" dirty="0" smtClean="0">
                <a:latin typeface="Arial" panose="020B0604020202020204" pitchFamily="34" charset="0"/>
                <a:cs typeface="Arial" panose="020B0604020202020204" pitchFamily="34" charset="0"/>
              </a:rPr>
              <a:t> programı- ortaokul öğrencilerine</a:t>
            </a:r>
          </a:p>
          <a:p>
            <a:pPr lvl="0">
              <a:buFont typeface="Wingdings" panose="05000000000000000000" pitchFamily="2" charset="2"/>
              <a:buChar char="Ø"/>
            </a:pPr>
            <a:r>
              <a:rPr lang="tr-TR" dirty="0">
                <a:latin typeface="Arial" panose="020B0604020202020204" pitchFamily="34" charset="0"/>
                <a:cs typeface="Arial" panose="020B0604020202020204" pitchFamily="34" charset="0"/>
              </a:rPr>
              <a:t>P</a:t>
            </a:r>
            <a:r>
              <a:rPr lang="tr-TR" dirty="0" smtClean="0">
                <a:latin typeface="Arial" panose="020B0604020202020204" pitchFamily="34" charset="0"/>
                <a:cs typeface="Arial" panose="020B0604020202020204" pitchFamily="34" charset="0"/>
              </a:rPr>
              <a:t>sikolojik iyi oluş </a:t>
            </a:r>
            <a:r>
              <a:rPr lang="tr-TR" dirty="0" err="1" smtClean="0">
                <a:latin typeface="Arial" panose="020B0604020202020204" pitchFamily="34" charset="0"/>
                <a:cs typeface="Arial" panose="020B0604020202020204" pitchFamily="34" charset="0"/>
              </a:rPr>
              <a:t>psikoeğitim</a:t>
            </a:r>
            <a:r>
              <a:rPr lang="tr-TR" dirty="0" smtClean="0">
                <a:latin typeface="Arial" panose="020B0604020202020204" pitchFamily="34" charset="0"/>
                <a:cs typeface="Arial" panose="020B0604020202020204" pitchFamily="34" charset="0"/>
              </a:rPr>
              <a:t> programı</a:t>
            </a:r>
          </a:p>
          <a:p>
            <a:pPr lvl="0">
              <a:buFont typeface="Wingdings" panose="05000000000000000000" pitchFamily="2" charset="2"/>
              <a:buChar char="Ø"/>
            </a:pPr>
            <a:r>
              <a:rPr lang="tr-TR" dirty="0" smtClean="0">
                <a:latin typeface="Arial" panose="020B0604020202020204" pitchFamily="34" charset="0"/>
                <a:cs typeface="Arial" panose="020B0604020202020204" pitchFamily="34" charset="0"/>
              </a:rPr>
              <a:t>Yetişkinlerin psikolojik sağlamlık becerilerinin geliştirilmesi </a:t>
            </a:r>
            <a:r>
              <a:rPr lang="tr-TR" dirty="0" err="1" smtClean="0">
                <a:latin typeface="Arial" panose="020B0604020202020204" pitchFamily="34" charset="0"/>
                <a:cs typeface="Arial" panose="020B0604020202020204" pitchFamily="34" charset="0"/>
              </a:rPr>
              <a:t>psikoeğitim</a:t>
            </a:r>
            <a:r>
              <a:rPr lang="tr-TR" dirty="0" smtClean="0">
                <a:latin typeface="Arial" panose="020B0604020202020204" pitchFamily="34" charset="0"/>
                <a:cs typeface="Arial" panose="020B0604020202020204" pitchFamily="34" charset="0"/>
              </a:rPr>
              <a:t> programının etkinliğinin değerlendirilmesi (araştırma konusu)</a:t>
            </a:r>
          </a:p>
          <a:p>
            <a:pPr lvl="0">
              <a:buFont typeface="Wingdings" panose="05000000000000000000" pitchFamily="2" charset="2"/>
              <a:buChar char="Ø"/>
            </a:pPr>
            <a:r>
              <a:rPr lang="tr-TR" dirty="0">
                <a:latin typeface="Arial" panose="020B0604020202020204" pitchFamily="34" charset="0"/>
                <a:cs typeface="Arial" panose="020B0604020202020204" pitchFamily="34" charset="0"/>
              </a:rPr>
              <a:t>V</a:t>
            </a:r>
            <a:r>
              <a:rPr lang="tr-TR" dirty="0" smtClean="0">
                <a:latin typeface="Arial" panose="020B0604020202020204" pitchFamily="34" charset="0"/>
                <a:cs typeface="Arial" panose="020B0604020202020204" pitchFamily="34" charset="0"/>
              </a:rPr>
              <a:t>eli akademileri kapsamında seminerler düzenlenecek</a:t>
            </a:r>
          </a:p>
          <a:p>
            <a:pPr lvl="0">
              <a:buFont typeface="Wingdings" panose="05000000000000000000" pitchFamily="2" charset="2"/>
              <a:buChar char="Ø"/>
            </a:pPr>
            <a:r>
              <a:rPr lang="tr-TR" dirty="0" smtClean="0">
                <a:latin typeface="Arial" panose="020B0604020202020204" pitchFamily="34" charset="0"/>
                <a:cs typeface="Arial" panose="020B0604020202020204" pitchFamily="34" charset="0"/>
              </a:rPr>
              <a:t>3-6/7-11 Anne Destek Programı </a:t>
            </a:r>
          </a:p>
          <a:p>
            <a:pPr lvl="0">
              <a:buFont typeface="Wingdings" panose="05000000000000000000" pitchFamily="2" charset="2"/>
              <a:buChar char="Ø"/>
            </a:pPr>
            <a:r>
              <a:rPr lang="tr-TR" dirty="0" smtClean="0">
                <a:latin typeface="Arial" panose="020B0604020202020204" pitchFamily="34" charset="0"/>
                <a:cs typeface="Arial" panose="020B0604020202020204" pitchFamily="34" charset="0"/>
              </a:rPr>
              <a:t>Bireysel psikolojik danışma </a:t>
            </a:r>
          </a:p>
          <a:p>
            <a:endParaRPr lang="tr-TR" dirty="0">
              <a:latin typeface="Arial" panose="020B0604020202020204" pitchFamily="34" charset="0"/>
              <a:cs typeface="Arial" panose="020B0604020202020204" pitchFamily="34" charset="0"/>
            </a:endParaRPr>
          </a:p>
        </p:txBody>
      </p:sp>
      <p:sp>
        <p:nvSpPr>
          <p:cNvPr id="3" name="Başlık 2"/>
          <p:cNvSpPr>
            <a:spLocks noGrp="1"/>
          </p:cNvSpPr>
          <p:nvPr>
            <p:ph type="title"/>
          </p:nvPr>
        </p:nvSpPr>
        <p:spPr>
          <a:xfrm>
            <a:off x="570964" y="531511"/>
            <a:ext cx="10972800" cy="846528"/>
          </a:xfrm>
        </p:spPr>
        <p:txBody>
          <a:bodyPr>
            <a:normAutofit fontScale="90000"/>
          </a:bodyPr>
          <a:lstStyle/>
          <a:p>
            <a:r>
              <a:rPr lang="tr-TR" sz="4000" b="1" dirty="0">
                <a:latin typeface="Arial" panose="020B0604020202020204" pitchFamily="34" charset="0"/>
                <a:cs typeface="Arial" panose="020B0604020202020204" pitchFamily="34" charset="0"/>
              </a:rPr>
              <a:t>2023-2024 YILLIK PLAN YAPILACAKLAR LİSTESİ</a:t>
            </a: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21535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smtClean="0"/>
              <a:t>Google formların doldurulması</a:t>
            </a:r>
          </a:p>
          <a:p>
            <a:endParaRPr lang="tr-TR" b="1" dirty="0" smtClean="0"/>
          </a:p>
          <a:p>
            <a:r>
              <a:rPr lang="tr-TR" b="1" dirty="0" smtClean="0"/>
              <a:t>Bildirim Süreci</a:t>
            </a:r>
          </a:p>
          <a:p>
            <a:pPr marL="0" indent="0">
              <a:buNone/>
            </a:pPr>
            <a:endParaRPr lang="tr-TR" b="1" dirty="0" smtClean="0"/>
          </a:p>
          <a:p>
            <a:r>
              <a:rPr lang="tr-TR" b="1" dirty="0" smtClean="0"/>
              <a:t>Bireysel Görüşme Talebi</a:t>
            </a:r>
            <a:endParaRPr lang="tr-TR" b="1" dirty="0"/>
          </a:p>
        </p:txBody>
      </p:sp>
      <p:sp>
        <p:nvSpPr>
          <p:cNvPr id="3" name="Başlık 2"/>
          <p:cNvSpPr>
            <a:spLocks noGrp="1"/>
          </p:cNvSpPr>
          <p:nvPr>
            <p:ph type="title"/>
          </p:nvPr>
        </p:nvSpPr>
        <p:spPr/>
        <p:txBody>
          <a:bodyPr/>
          <a:lstStyle/>
          <a:p>
            <a:r>
              <a:rPr lang="tr-TR" b="1" dirty="0" smtClean="0"/>
              <a:t>HATIRLATMALAR</a:t>
            </a:r>
            <a:endParaRPr lang="tr-TR" b="1" dirty="0"/>
          </a:p>
        </p:txBody>
      </p:sp>
    </p:spTree>
    <p:extLst>
      <p:ext uri="{BB962C8B-B14F-4D97-AF65-F5344CB8AC3E}">
        <p14:creationId xmlns:p14="http://schemas.microsoft.com/office/powerpoint/2010/main" val="35648064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rotWithShape="1">
          <a:blip r:embed="rId2"/>
          <a:srcRect l="12775" t="12436" r="40416" b="5049"/>
          <a:stretch/>
        </p:blipFill>
        <p:spPr>
          <a:xfrm>
            <a:off x="1682649" y="1287887"/>
            <a:ext cx="7278372" cy="5417713"/>
          </a:xfrm>
          <a:prstGeom prst="rect">
            <a:avLst/>
          </a:prstGeom>
        </p:spPr>
      </p:pic>
      <p:sp>
        <p:nvSpPr>
          <p:cNvPr id="3" name="Unvan 2"/>
          <p:cNvSpPr>
            <a:spLocks noGrp="1"/>
          </p:cNvSpPr>
          <p:nvPr>
            <p:ph type="title"/>
          </p:nvPr>
        </p:nvSpPr>
        <p:spPr/>
        <p:txBody>
          <a:bodyPr>
            <a:normAutofit/>
          </a:bodyPr>
          <a:lstStyle/>
          <a:p>
            <a:r>
              <a:rPr lang="tr-TR" sz="4000" b="1" dirty="0" smtClean="0">
                <a:solidFill>
                  <a:schemeClr val="bg1"/>
                </a:solidFill>
                <a:latin typeface="Candara" pitchFamily="34" charset="0"/>
              </a:rPr>
              <a:t>BİREYSEL </a:t>
            </a:r>
            <a:r>
              <a:rPr lang="tr-TR" sz="4000" b="1" dirty="0">
                <a:solidFill>
                  <a:schemeClr val="bg1"/>
                </a:solidFill>
                <a:latin typeface="Candara" pitchFamily="34" charset="0"/>
              </a:rPr>
              <a:t>GÖRÜŞMELER</a:t>
            </a:r>
          </a:p>
        </p:txBody>
      </p:sp>
    </p:spTree>
    <p:extLst>
      <p:ext uri="{BB962C8B-B14F-4D97-AF65-F5344CB8AC3E}">
        <p14:creationId xmlns:p14="http://schemas.microsoft.com/office/powerpoint/2010/main" val="1052965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370865578"/>
              </p:ext>
            </p:extLst>
          </p:nvPr>
        </p:nvGraphicFramePr>
        <p:xfrm>
          <a:off x="693249" y="1815921"/>
          <a:ext cx="11062953" cy="4916105"/>
        </p:xfrm>
        <a:graphic>
          <a:graphicData uri="http://schemas.openxmlformats.org/drawingml/2006/table">
            <a:tbl>
              <a:tblPr firstRow="1" firstCol="1" bandRow="1">
                <a:tableStyleId>{5C22544A-7EE6-4342-B048-85BDC9FD1C3A}</a:tableStyleId>
              </a:tblPr>
              <a:tblGrid>
                <a:gridCol w="478905">
                  <a:extLst>
                    <a:ext uri="{9D8B030D-6E8A-4147-A177-3AD203B41FA5}">
                      <a16:colId xmlns:a16="http://schemas.microsoft.com/office/drawing/2014/main" xmlns="" val="20000"/>
                    </a:ext>
                  </a:extLst>
                </a:gridCol>
                <a:gridCol w="3055604">
                  <a:extLst>
                    <a:ext uri="{9D8B030D-6E8A-4147-A177-3AD203B41FA5}">
                      <a16:colId xmlns:a16="http://schemas.microsoft.com/office/drawing/2014/main" xmlns="" val="20001"/>
                    </a:ext>
                  </a:extLst>
                </a:gridCol>
                <a:gridCol w="3735008">
                  <a:extLst>
                    <a:ext uri="{9D8B030D-6E8A-4147-A177-3AD203B41FA5}">
                      <a16:colId xmlns:a16="http://schemas.microsoft.com/office/drawing/2014/main" xmlns="" val="20002"/>
                    </a:ext>
                  </a:extLst>
                </a:gridCol>
                <a:gridCol w="2274228">
                  <a:extLst>
                    <a:ext uri="{9D8B030D-6E8A-4147-A177-3AD203B41FA5}">
                      <a16:colId xmlns:a16="http://schemas.microsoft.com/office/drawing/2014/main" xmlns="" val="20003"/>
                    </a:ext>
                  </a:extLst>
                </a:gridCol>
                <a:gridCol w="1519208">
                  <a:extLst>
                    <a:ext uri="{9D8B030D-6E8A-4147-A177-3AD203B41FA5}">
                      <a16:colId xmlns:a16="http://schemas.microsoft.com/office/drawing/2014/main" xmlns="" val="20004"/>
                    </a:ext>
                  </a:extLst>
                </a:gridCol>
              </a:tblGrid>
              <a:tr h="252331">
                <a:tc>
                  <a:txBody>
                    <a:bodyPr/>
                    <a:lstStyle/>
                    <a:p>
                      <a:pPr algn="just">
                        <a:lnSpc>
                          <a:spcPct val="115000"/>
                        </a:lnSpc>
                        <a:spcAft>
                          <a:spcPts val="0"/>
                        </a:spcAft>
                      </a:pPr>
                      <a:r>
                        <a:rPr lang="tr-TR" sz="1100" dirty="0">
                          <a:effectLst/>
                        </a:rPr>
                        <a:t> </a:t>
                      </a:r>
                      <a:endParaRPr lang="tr-TR" sz="1050" dirty="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Katılımcılar</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Konu</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Süre</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Katılımcı Sayısı</a:t>
                      </a:r>
                      <a:endParaRPr lang="tr-TR" sz="1050">
                        <a:effectLst/>
                        <a:latin typeface="Calibri"/>
                        <a:ea typeface="Calibri"/>
                        <a:cs typeface="Times New Roman"/>
                      </a:endParaRPr>
                    </a:p>
                  </a:txBody>
                  <a:tcPr marL="33100" marR="33100" marT="0" marB="0"/>
                </a:tc>
                <a:extLst>
                  <a:ext uri="{0D108BD9-81ED-4DB2-BD59-A6C34878D82A}">
                    <a16:rowId xmlns:a16="http://schemas.microsoft.com/office/drawing/2014/main" xmlns="" val="10000"/>
                  </a:ext>
                </a:extLst>
              </a:tr>
              <a:tr h="252331">
                <a:tc>
                  <a:txBody>
                    <a:bodyPr/>
                    <a:lstStyle/>
                    <a:p>
                      <a:pPr algn="just">
                        <a:lnSpc>
                          <a:spcPct val="115000"/>
                        </a:lnSpc>
                        <a:spcAft>
                          <a:spcPts val="0"/>
                        </a:spcAft>
                      </a:pPr>
                      <a:r>
                        <a:rPr lang="tr-TR" sz="1100">
                          <a:effectLst/>
                        </a:rPr>
                        <a:t>1</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Zihnipaşa İlkokulu Öğretmenleri</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en-US" sz="1100" spc="15">
                          <a:effectLst/>
                        </a:rPr>
                        <a:t>Çocuk Psikolojisi</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30 saat</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18</a:t>
                      </a:r>
                      <a:endParaRPr lang="tr-TR" sz="1050">
                        <a:effectLst/>
                        <a:latin typeface="Calibri"/>
                        <a:ea typeface="Calibri"/>
                        <a:cs typeface="Times New Roman"/>
                      </a:endParaRPr>
                    </a:p>
                  </a:txBody>
                  <a:tcPr marL="33100" marR="33100" marT="0" marB="0"/>
                </a:tc>
                <a:extLst>
                  <a:ext uri="{0D108BD9-81ED-4DB2-BD59-A6C34878D82A}">
                    <a16:rowId xmlns:a16="http://schemas.microsoft.com/office/drawing/2014/main" xmlns="" val="10001"/>
                  </a:ext>
                </a:extLst>
              </a:tr>
              <a:tr h="450354">
                <a:tc>
                  <a:txBody>
                    <a:bodyPr/>
                    <a:lstStyle/>
                    <a:p>
                      <a:pPr algn="just">
                        <a:lnSpc>
                          <a:spcPct val="115000"/>
                        </a:lnSpc>
                        <a:spcAft>
                          <a:spcPts val="0"/>
                        </a:spcAft>
                      </a:pPr>
                      <a:r>
                        <a:rPr lang="tr-TR" sz="1100">
                          <a:effectLst/>
                        </a:rPr>
                        <a:t>2</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Beşiktaş İlçesi öğretmenleri</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en-US" sz="1100" spc="15">
                          <a:effectLst/>
                        </a:rPr>
                        <a:t>Özel Eğitimde Yaratıcı Drama Yoluyla Tutum Değiştirme Semineri</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18 saat</a:t>
                      </a:r>
                      <a:endParaRPr lang="tr-TR" sz="1050">
                        <a:effectLst/>
                      </a:endParaRPr>
                    </a:p>
                    <a:p>
                      <a:pPr algn="just">
                        <a:lnSpc>
                          <a:spcPct val="115000"/>
                        </a:lnSpc>
                        <a:spcAft>
                          <a:spcPts val="0"/>
                        </a:spcAft>
                      </a:pPr>
                      <a:r>
                        <a:rPr lang="tr-TR" sz="1100">
                          <a:effectLst/>
                        </a:rPr>
                        <a:t>(4 farklı grup)</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70</a:t>
                      </a:r>
                      <a:endParaRPr lang="tr-TR" sz="1050">
                        <a:effectLst/>
                        <a:latin typeface="Calibri"/>
                        <a:ea typeface="Calibri"/>
                        <a:cs typeface="Times New Roman"/>
                      </a:endParaRPr>
                    </a:p>
                  </a:txBody>
                  <a:tcPr marL="33100" marR="33100" marT="0" marB="0"/>
                </a:tc>
                <a:extLst>
                  <a:ext uri="{0D108BD9-81ED-4DB2-BD59-A6C34878D82A}">
                    <a16:rowId xmlns:a16="http://schemas.microsoft.com/office/drawing/2014/main" xmlns="" val="10002"/>
                  </a:ext>
                </a:extLst>
              </a:tr>
              <a:tr h="252331">
                <a:tc>
                  <a:txBody>
                    <a:bodyPr/>
                    <a:lstStyle/>
                    <a:p>
                      <a:pPr algn="just">
                        <a:lnSpc>
                          <a:spcPct val="115000"/>
                        </a:lnSpc>
                        <a:spcAft>
                          <a:spcPts val="0"/>
                        </a:spcAft>
                      </a:pPr>
                      <a:r>
                        <a:rPr lang="tr-TR" sz="1100">
                          <a:effectLst/>
                        </a:rPr>
                        <a:t>3</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Reşat Nuri Güntekin Ortaokulu</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Yaratıcı Drama Yolu ile Özel Eğitim farkındalık Semineri</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6 saat</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15</a:t>
                      </a:r>
                      <a:endParaRPr lang="tr-TR" sz="1050">
                        <a:effectLst/>
                        <a:latin typeface="Calibri"/>
                        <a:ea typeface="Calibri"/>
                        <a:cs typeface="Times New Roman"/>
                      </a:endParaRPr>
                    </a:p>
                  </a:txBody>
                  <a:tcPr marL="33100" marR="33100" marT="0" marB="0"/>
                </a:tc>
                <a:extLst>
                  <a:ext uri="{0D108BD9-81ED-4DB2-BD59-A6C34878D82A}">
                    <a16:rowId xmlns:a16="http://schemas.microsoft.com/office/drawing/2014/main" xmlns="" val="10003"/>
                  </a:ext>
                </a:extLst>
              </a:tr>
              <a:tr h="504661">
                <a:tc>
                  <a:txBody>
                    <a:bodyPr/>
                    <a:lstStyle/>
                    <a:p>
                      <a:pPr algn="just">
                        <a:lnSpc>
                          <a:spcPct val="115000"/>
                        </a:lnSpc>
                        <a:spcAft>
                          <a:spcPts val="0"/>
                        </a:spcAft>
                      </a:pPr>
                      <a:r>
                        <a:rPr lang="tr-TR" sz="1100">
                          <a:effectLst/>
                        </a:rPr>
                        <a:t>4</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dirty="0">
                          <a:effectLst/>
                        </a:rPr>
                        <a:t>Göztepe Sevgi Özel Eğitim Ana Okulu</a:t>
                      </a:r>
                      <a:endParaRPr lang="tr-TR" sz="1050" dirty="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dirty="0">
                          <a:effectLst/>
                        </a:rPr>
                        <a:t>Sağlıklı Yaşam, Bilinçli Teknoloji Kullanımı, Alkol Bağımlılığı, Madde  Bağımlılığı, Tütün Bağımlılığı</a:t>
                      </a:r>
                      <a:endParaRPr lang="tr-TR" sz="1050" dirty="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2 saat</a:t>
                      </a:r>
                      <a:endParaRPr lang="tr-TR" sz="1050">
                        <a:effectLst/>
                      </a:endParaRPr>
                    </a:p>
                    <a:p>
                      <a:pPr algn="just">
                        <a:lnSpc>
                          <a:spcPct val="115000"/>
                        </a:lnSpc>
                        <a:spcAft>
                          <a:spcPts val="0"/>
                        </a:spcAft>
                      </a:pPr>
                      <a:r>
                        <a:rPr lang="tr-TR" sz="1100">
                          <a:effectLst/>
                        </a:rPr>
                        <a:t> </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27</a:t>
                      </a:r>
                      <a:endParaRPr lang="tr-TR" sz="1050">
                        <a:effectLst/>
                        <a:latin typeface="Calibri"/>
                        <a:ea typeface="Calibri"/>
                        <a:cs typeface="Times New Roman"/>
                      </a:endParaRPr>
                    </a:p>
                  </a:txBody>
                  <a:tcPr marL="33100" marR="33100" marT="0" marB="0"/>
                </a:tc>
                <a:extLst>
                  <a:ext uri="{0D108BD9-81ED-4DB2-BD59-A6C34878D82A}">
                    <a16:rowId xmlns:a16="http://schemas.microsoft.com/office/drawing/2014/main" xmlns="" val="10004"/>
                  </a:ext>
                </a:extLst>
              </a:tr>
              <a:tr h="504661">
                <a:tc>
                  <a:txBody>
                    <a:bodyPr/>
                    <a:lstStyle/>
                    <a:p>
                      <a:pPr algn="just">
                        <a:lnSpc>
                          <a:spcPct val="115000"/>
                        </a:lnSpc>
                        <a:spcAft>
                          <a:spcPts val="0"/>
                        </a:spcAft>
                      </a:pPr>
                      <a:r>
                        <a:rPr lang="tr-TR" sz="1100">
                          <a:effectLst/>
                        </a:rPr>
                        <a:t>5</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Münevver Şefik Fergar İlkokulu</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Sağlıklı Yaşam, Bilinçli Teknoloji Kullanımı, Alkol Bağımlılığı, Madde  Bağımlılığı, Tütün Bağımlılığı</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2 saat</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33</a:t>
                      </a:r>
                      <a:endParaRPr lang="tr-TR" sz="1050">
                        <a:effectLst/>
                        <a:latin typeface="Calibri"/>
                        <a:ea typeface="Calibri"/>
                        <a:cs typeface="Times New Roman"/>
                      </a:endParaRPr>
                    </a:p>
                  </a:txBody>
                  <a:tcPr marL="33100" marR="33100" marT="0" marB="0"/>
                </a:tc>
                <a:extLst>
                  <a:ext uri="{0D108BD9-81ED-4DB2-BD59-A6C34878D82A}">
                    <a16:rowId xmlns:a16="http://schemas.microsoft.com/office/drawing/2014/main" xmlns="" val="10005"/>
                  </a:ext>
                </a:extLst>
              </a:tr>
              <a:tr h="426787">
                <a:tc>
                  <a:txBody>
                    <a:bodyPr/>
                    <a:lstStyle/>
                    <a:p>
                      <a:pPr algn="just">
                        <a:lnSpc>
                          <a:spcPct val="115000"/>
                        </a:lnSpc>
                        <a:spcAft>
                          <a:spcPts val="0"/>
                        </a:spcAft>
                      </a:pPr>
                      <a:r>
                        <a:rPr lang="tr-TR" sz="1100">
                          <a:effectLst/>
                        </a:rPr>
                        <a:t>6</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Rehber Öğretmeni Olmayan okulların hizmet personeli</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Öfke ve Stres Yönetimi </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2 saat</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53</a:t>
                      </a:r>
                      <a:endParaRPr lang="tr-TR" sz="1050">
                        <a:effectLst/>
                        <a:latin typeface="Calibri"/>
                        <a:ea typeface="Calibri"/>
                        <a:cs typeface="Times New Roman"/>
                      </a:endParaRPr>
                    </a:p>
                  </a:txBody>
                  <a:tcPr marL="33100" marR="33100" marT="0" marB="0"/>
                </a:tc>
                <a:extLst>
                  <a:ext uri="{0D108BD9-81ED-4DB2-BD59-A6C34878D82A}">
                    <a16:rowId xmlns:a16="http://schemas.microsoft.com/office/drawing/2014/main" xmlns="" val="10006"/>
                  </a:ext>
                </a:extLst>
              </a:tr>
              <a:tr h="504661">
                <a:tc>
                  <a:txBody>
                    <a:bodyPr/>
                    <a:lstStyle/>
                    <a:p>
                      <a:pPr algn="just">
                        <a:lnSpc>
                          <a:spcPct val="115000"/>
                        </a:lnSpc>
                        <a:spcAft>
                          <a:spcPts val="0"/>
                        </a:spcAft>
                      </a:pPr>
                      <a:r>
                        <a:rPr lang="tr-TR" sz="1100">
                          <a:effectLst/>
                        </a:rPr>
                        <a:t>7</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İlçemiz İlkokul-Anaokulu Psikolojik Danışman/Rehber Öğretmenleri</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en-US" sz="1100">
                          <a:effectLst/>
                        </a:rPr>
                        <a:t>"Özel Öğrenme Güçlüğü" bilgilendirme semineri </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2 saat</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62</a:t>
                      </a:r>
                      <a:endParaRPr lang="tr-TR" sz="1050">
                        <a:effectLst/>
                        <a:latin typeface="Calibri"/>
                        <a:ea typeface="Calibri"/>
                        <a:cs typeface="Times New Roman"/>
                      </a:endParaRPr>
                    </a:p>
                  </a:txBody>
                  <a:tcPr marL="33100" marR="33100" marT="0" marB="0"/>
                </a:tc>
                <a:extLst>
                  <a:ext uri="{0D108BD9-81ED-4DB2-BD59-A6C34878D82A}">
                    <a16:rowId xmlns:a16="http://schemas.microsoft.com/office/drawing/2014/main" xmlns="" val="10007"/>
                  </a:ext>
                </a:extLst>
              </a:tr>
              <a:tr h="252331">
                <a:tc>
                  <a:txBody>
                    <a:bodyPr/>
                    <a:lstStyle/>
                    <a:p>
                      <a:pPr algn="just">
                        <a:lnSpc>
                          <a:spcPct val="115000"/>
                        </a:lnSpc>
                        <a:spcAft>
                          <a:spcPts val="0"/>
                        </a:spcAft>
                      </a:pPr>
                      <a:r>
                        <a:rPr lang="tr-TR" sz="1100">
                          <a:effectLst/>
                        </a:rPr>
                        <a:t>8</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en-US" sz="1100">
                          <a:effectLst/>
                        </a:rPr>
                        <a:t>Sevgi Özel Eğitim Ana Okulu Öğretmenleri</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en-US" sz="1100">
                          <a:effectLst/>
                        </a:rPr>
                        <a:t>Çocuk İhmal ve İstismarı bilgilendirme semineri </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2 saat</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12</a:t>
                      </a:r>
                      <a:endParaRPr lang="tr-TR" sz="1050">
                        <a:effectLst/>
                        <a:latin typeface="Calibri"/>
                        <a:ea typeface="Calibri"/>
                        <a:cs typeface="Times New Roman"/>
                      </a:endParaRPr>
                    </a:p>
                  </a:txBody>
                  <a:tcPr marL="33100" marR="33100" marT="0" marB="0"/>
                </a:tc>
                <a:extLst>
                  <a:ext uri="{0D108BD9-81ED-4DB2-BD59-A6C34878D82A}">
                    <a16:rowId xmlns:a16="http://schemas.microsoft.com/office/drawing/2014/main" xmlns="" val="10008"/>
                  </a:ext>
                </a:extLst>
              </a:tr>
              <a:tr h="252331">
                <a:tc>
                  <a:txBody>
                    <a:bodyPr/>
                    <a:lstStyle/>
                    <a:p>
                      <a:pPr algn="just">
                        <a:lnSpc>
                          <a:spcPct val="115000"/>
                        </a:lnSpc>
                        <a:spcAft>
                          <a:spcPts val="0"/>
                        </a:spcAft>
                      </a:pPr>
                      <a:r>
                        <a:rPr lang="tr-TR" sz="1100">
                          <a:effectLst/>
                        </a:rPr>
                        <a:t>9</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İlçemiz velileri (online)</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Psikolojinin Penceresinden Şiddete Bakış Semineri</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2 saat</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125</a:t>
                      </a:r>
                      <a:endParaRPr lang="tr-TR" sz="1050">
                        <a:effectLst/>
                        <a:latin typeface="Calibri"/>
                        <a:ea typeface="Calibri"/>
                        <a:cs typeface="Times New Roman"/>
                      </a:endParaRPr>
                    </a:p>
                  </a:txBody>
                  <a:tcPr marL="33100" marR="33100" marT="0" marB="0"/>
                </a:tc>
                <a:extLst>
                  <a:ext uri="{0D108BD9-81ED-4DB2-BD59-A6C34878D82A}">
                    <a16:rowId xmlns:a16="http://schemas.microsoft.com/office/drawing/2014/main" xmlns="" val="10009"/>
                  </a:ext>
                </a:extLst>
              </a:tr>
              <a:tr h="450354">
                <a:tc>
                  <a:txBody>
                    <a:bodyPr/>
                    <a:lstStyle/>
                    <a:p>
                      <a:pPr algn="just">
                        <a:lnSpc>
                          <a:spcPct val="115000"/>
                        </a:lnSpc>
                        <a:spcAft>
                          <a:spcPts val="0"/>
                        </a:spcAft>
                      </a:pPr>
                      <a:r>
                        <a:rPr lang="tr-TR" sz="1100">
                          <a:effectLst/>
                        </a:rPr>
                        <a:t>10</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İlçemiz Psikolojik Danışman/Rehber Öğretmenleri (online)</a:t>
                      </a:r>
                      <a:endParaRPr lang="tr-TR" sz="1050">
                        <a:effectLst/>
                        <a:latin typeface="Calibri"/>
                        <a:ea typeface="Calibri"/>
                        <a:cs typeface="Times New Roman"/>
                      </a:endParaRPr>
                    </a:p>
                  </a:txBody>
                  <a:tcPr marL="33100" marR="33100" marT="0" marB="0"/>
                </a:tc>
                <a:tc>
                  <a:txBody>
                    <a:bodyPr/>
                    <a:lstStyle/>
                    <a:p>
                      <a:pPr algn="just">
                        <a:lnSpc>
                          <a:spcPct val="115000"/>
                        </a:lnSpc>
                        <a:spcAft>
                          <a:spcPts val="1000"/>
                        </a:spcAft>
                      </a:pPr>
                      <a:r>
                        <a:rPr lang="en-US" sz="1100">
                          <a:effectLst/>
                        </a:rPr>
                        <a:t>Değer Odaklı Yaklaşımlarda Ruhsal Zorlanmalar ve Psikoterapik Teknikler</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1,5 saat</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145</a:t>
                      </a:r>
                      <a:endParaRPr lang="tr-TR" sz="1050">
                        <a:effectLst/>
                        <a:latin typeface="Calibri"/>
                        <a:ea typeface="Calibri"/>
                        <a:cs typeface="Times New Roman"/>
                      </a:endParaRPr>
                    </a:p>
                  </a:txBody>
                  <a:tcPr marL="33100" marR="33100" marT="0" marB="0"/>
                </a:tc>
                <a:extLst>
                  <a:ext uri="{0D108BD9-81ED-4DB2-BD59-A6C34878D82A}">
                    <a16:rowId xmlns:a16="http://schemas.microsoft.com/office/drawing/2014/main" xmlns="" val="10010"/>
                  </a:ext>
                </a:extLst>
              </a:tr>
              <a:tr h="812972">
                <a:tc>
                  <a:txBody>
                    <a:bodyPr/>
                    <a:lstStyle/>
                    <a:p>
                      <a:pPr algn="just">
                        <a:lnSpc>
                          <a:spcPct val="115000"/>
                        </a:lnSpc>
                        <a:spcAft>
                          <a:spcPts val="0"/>
                        </a:spcAft>
                      </a:pPr>
                      <a:r>
                        <a:rPr lang="tr-TR" sz="1100">
                          <a:effectLst/>
                        </a:rPr>
                        <a:t>11</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dirty="0">
                          <a:effectLst/>
                        </a:rPr>
                        <a:t>İlçemiz Psikolojik Danışman/Rehber Öğretmenleri (online)</a:t>
                      </a:r>
                      <a:endParaRPr lang="tr-TR" sz="1050" dirty="0">
                        <a:effectLst/>
                        <a:latin typeface="Calibri"/>
                        <a:ea typeface="Calibri"/>
                        <a:cs typeface="Times New Roman"/>
                      </a:endParaRPr>
                    </a:p>
                  </a:txBody>
                  <a:tcPr marL="33100" marR="33100" marT="0" marB="0"/>
                </a:tc>
                <a:tc>
                  <a:txBody>
                    <a:bodyPr/>
                    <a:lstStyle/>
                    <a:p>
                      <a:pPr algn="just">
                        <a:lnSpc>
                          <a:spcPct val="115000"/>
                        </a:lnSpc>
                        <a:spcAft>
                          <a:spcPts val="0"/>
                        </a:spcAft>
                      </a:pPr>
                      <a:r>
                        <a:rPr lang="en-US" sz="1100" dirty="0" err="1">
                          <a:effectLst/>
                        </a:rPr>
                        <a:t>Doğal</a:t>
                      </a:r>
                      <a:r>
                        <a:rPr lang="en-US" sz="1100" dirty="0">
                          <a:effectLst/>
                        </a:rPr>
                        <a:t> </a:t>
                      </a:r>
                      <a:r>
                        <a:rPr lang="en-US" sz="1100" dirty="0" err="1">
                          <a:effectLst/>
                        </a:rPr>
                        <a:t>Bir</a:t>
                      </a:r>
                      <a:r>
                        <a:rPr lang="en-US" sz="1100" dirty="0">
                          <a:effectLst/>
                        </a:rPr>
                        <a:t> </a:t>
                      </a:r>
                      <a:r>
                        <a:rPr lang="en-US" sz="1100" dirty="0" err="1">
                          <a:effectLst/>
                        </a:rPr>
                        <a:t>İyileşme</a:t>
                      </a:r>
                      <a:r>
                        <a:rPr lang="en-US" sz="1100" dirty="0">
                          <a:effectLst/>
                        </a:rPr>
                        <a:t> </a:t>
                      </a:r>
                      <a:r>
                        <a:rPr lang="en-US" sz="1100" dirty="0" err="1">
                          <a:effectLst/>
                        </a:rPr>
                        <a:t>Yöntemi</a:t>
                      </a:r>
                      <a:r>
                        <a:rPr lang="en-US" sz="1100" dirty="0">
                          <a:effectLst/>
                        </a:rPr>
                        <a:t>: </a:t>
                      </a:r>
                      <a:r>
                        <a:rPr lang="en-US" sz="1100" dirty="0" err="1">
                          <a:effectLst/>
                        </a:rPr>
                        <a:t>Sanat</a:t>
                      </a:r>
                      <a:r>
                        <a:rPr lang="en-US" sz="1100" dirty="0">
                          <a:effectLst/>
                        </a:rPr>
                        <a:t> </a:t>
                      </a:r>
                      <a:r>
                        <a:rPr lang="en-US" sz="1100" dirty="0" err="1">
                          <a:effectLst/>
                        </a:rPr>
                        <a:t>Terapisi</a:t>
                      </a:r>
                      <a:endParaRPr lang="tr-TR" sz="1050" dirty="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a:effectLst/>
                        </a:rPr>
                        <a:t>1,5 saat	</a:t>
                      </a:r>
                      <a:endParaRPr lang="tr-TR" sz="1050">
                        <a:effectLst/>
                        <a:latin typeface="Calibri"/>
                        <a:ea typeface="Calibri"/>
                        <a:cs typeface="Times New Roman"/>
                      </a:endParaRPr>
                    </a:p>
                  </a:txBody>
                  <a:tcPr marL="33100" marR="33100" marT="0" marB="0"/>
                </a:tc>
                <a:tc>
                  <a:txBody>
                    <a:bodyPr/>
                    <a:lstStyle/>
                    <a:p>
                      <a:pPr algn="just">
                        <a:lnSpc>
                          <a:spcPct val="115000"/>
                        </a:lnSpc>
                        <a:spcAft>
                          <a:spcPts val="0"/>
                        </a:spcAft>
                      </a:pPr>
                      <a:r>
                        <a:rPr lang="tr-TR" sz="1100" dirty="0">
                          <a:effectLst/>
                        </a:rPr>
                        <a:t>145</a:t>
                      </a:r>
                      <a:endParaRPr lang="tr-TR" sz="1050" dirty="0">
                        <a:effectLst/>
                        <a:latin typeface="Calibri"/>
                        <a:ea typeface="Calibri"/>
                        <a:cs typeface="Times New Roman"/>
                      </a:endParaRPr>
                    </a:p>
                  </a:txBody>
                  <a:tcPr marL="33100" marR="33100" marT="0" marB="0"/>
                </a:tc>
                <a:extLst>
                  <a:ext uri="{0D108BD9-81ED-4DB2-BD59-A6C34878D82A}">
                    <a16:rowId xmlns:a16="http://schemas.microsoft.com/office/drawing/2014/main" xmlns="" val="10011"/>
                  </a:ext>
                </a:extLst>
              </a:tr>
            </a:tbl>
          </a:graphicData>
        </a:graphic>
      </p:graphicFrame>
      <p:sp>
        <p:nvSpPr>
          <p:cNvPr id="3" name="Başlık 2"/>
          <p:cNvSpPr>
            <a:spLocks noGrp="1"/>
          </p:cNvSpPr>
          <p:nvPr>
            <p:ph type="title"/>
          </p:nvPr>
        </p:nvSpPr>
        <p:spPr/>
        <p:txBody>
          <a:bodyPr/>
          <a:lstStyle/>
          <a:p>
            <a:r>
              <a:rPr lang="tr-TR" dirty="0"/>
              <a:t>GEÇEN YIL YAPILAN ÇALIŞMALAR</a:t>
            </a:r>
          </a:p>
        </p:txBody>
      </p:sp>
      <p:sp>
        <p:nvSpPr>
          <p:cNvPr id="5" name="Rectangle 1"/>
          <p:cNvSpPr>
            <a:spLocks noChangeArrowheads="1"/>
          </p:cNvSpPr>
          <p:nvPr/>
        </p:nvSpPr>
        <p:spPr bwMode="auto">
          <a:xfrm>
            <a:off x="656759" y="1375362"/>
            <a:ext cx="927285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tr-TR" altLang="tr-TR"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Bölümümüz tarafından gerçekleştirilen eğitimler:</a:t>
            </a:r>
          </a:p>
        </p:txBody>
      </p:sp>
    </p:spTree>
    <p:extLst>
      <p:ext uri="{BB962C8B-B14F-4D97-AF65-F5344CB8AC3E}">
        <p14:creationId xmlns:p14="http://schemas.microsoft.com/office/powerpoint/2010/main" val="4138052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lvl="0">
              <a:buFont typeface="Wingdings" panose="05000000000000000000" pitchFamily="2" charset="2"/>
              <a:buChar char="Ø"/>
            </a:pPr>
            <a:r>
              <a:rPr lang="tr-TR" b="1" dirty="0">
                <a:latin typeface="Arial" panose="020B0604020202020204" pitchFamily="34" charset="0"/>
                <a:cs typeface="Arial" panose="020B0604020202020204" pitchFamily="34" charset="0"/>
              </a:rPr>
              <a:t>ARAŞTIRMA1:</a:t>
            </a:r>
            <a:r>
              <a:rPr lang="tr-TR" dirty="0">
                <a:latin typeface="Arial" panose="020B0604020202020204" pitchFamily="34" charset="0"/>
                <a:cs typeface="Arial" panose="020B0604020202020204" pitchFamily="34" charset="0"/>
              </a:rPr>
              <a:t> Özel eğitim alanında ”Kadıköy RAM’a yapılan Tanılama Başvurularının </a:t>
            </a:r>
            <a:r>
              <a:rPr lang="tr-TR" dirty="0" err="1">
                <a:latin typeface="Arial" panose="020B0604020202020204" pitchFamily="34" charset="0"/>
                <a:cs typeface="Arial" panose="020B0604020202020204" pitchFamily="34" charset="0"/>
              </a:rPr>
              <a:t>Betimsel</a:t>
            </a:r>
            <a:r>
              <a:rPr lang="tr-TR" dirty="0">
                <a:latin typeface="Arial" panose="020B0604020202020204" pitchFamily="34" charset="0"/>
                <a:cs typeface="Arial" panose="020B0604020202020204" pitchFamily="34" charset="0"/>
              </a:rPr>
              <a:t> Açıdan </a:t>
            </a:r>
            <a:r>
              <a:rPr lang="tr-TR" dirty="0" smtClean="0">
                <a:latin typeface="Arial" panose="020B0604020202020204" pitchFamily="34" charset="0"/>
                <a:cs typeface="Arial" panose="020B0604020202020204" pitchFamily="34" charset="0"/>
              </a:rPr>
              <a:t>İncelenmesi”</a:t>
            </a:r>
          </a:p>
          <a:p>
            <a:pPr marL="0" lvl="0" indent="0">
              <a:buNone/>
            </a:pPr>
            <a:endParaRPr lang="tr-TR" dirty="0" smtClean="0">
              <a:latin typeface="Arial" panose="020B0604020202020204" pitchFamily="34" charset="0"/>
              <a:cs typeface="Arial" panose="020B0604020202020204" pitchFamily="34" charset="0"/>
            </a:endParaRPr>
          </a:p>
          <a:p>
            <a:pPr lvl="0">
              <a:buFont typeface="Wingdings" panose="05000000000000000000" pitchFamily="2" charset="2"/>
              <a:buChar char="Ø"/>
            </a:pPr>
            <a:r>
              <a:rPr lang="tr-TR" b="1" dirty="0" smtClean="0">
                <a:latin typeface="Arial" panose="020B0604020202020204" pitchFamily="34" charset="0"/>
                <a:cs typeface="Arial" panose="020B0604020202020204" pitchFamily="34" charset="0"/>
              </a:rPr>
              <a:t>ARAŞTIRMA2</a:t>
            </a:r>
            <a:r>
              <a:rPr lang="tr-TR" b="1" dirty="0">
                <a:latin typeface="Arial" panose="020B0604020202020204" pitchFamily="34" charset="0"/>
                <a:cs typeface="Arial" panose="020B0604020202020204" pitchFamily="34" charset="0"/>
              </a:rPr>
              <a:t>:</a:t>
            </a:r>
            <a:r>
              <a:rPr lang="tr-TR" dirty="0">
                <a:latin typeface="Arial" panose="020B0604020202020204" pitchFamily="34" charset="0"/>
                <a:cs typeface="Arial" panose="020B0604020202020204" pitchFamily="34" charset="0"/>
              </a:rPr>
              <a:t> Rehberlik alanında “ Psikolojik Danışmanların Travmaya Müdahale Becerisi” </a:t>
            </a:r>
          </a:p>
          <a:p>
            <a:endParaRPr lang="tr-TR" dirty="0">
              <a:latin typeface="Arial" panose="020B0604020202020204" pitchFamily="34" charset="0"/>
              <a:cs typeface="Arial" panose="020B0604020202020204" pitchFamily="34" charset="0"/>
            </a:endParaRPr>
          </a:p>
        </p:txBody>
      </p:sp>
      <p:sp>
        <p:nvSpPr>
          <p:cNvPr id="3" name="Başlık 2"/>
          <p:cNvSpPr>
            <a:spLocks noGrp="1"/>
          </p:cNvSpPr>
          <p:nvPr>
            <p:ph type="title"/>
          </p:nvPr>
        </p:nvSpPr>
        <p:spPr/>
        <p:txBody>
          <a:bodyPr/>
          <a:lstStyle/>
          <a:p>
            <a:r>
              <a:rPr lang="tr-TR" dirty="0"/>
              <a:t>GEÇEN YIL YAPILAN ÇALIŞMALAR</a:t>
            </a:r>
          </a:p>
        </p:txBody>
      </p:sp>
    </p:spTree>
    <p:extLst>
      <p:ext uri="{BB962C8B-B14F-4D97-AF65-F5344CB8AC3E}">
        <p14:creationId xmlns:p14="http://schemas.microsoft.com/office/powerpoint/2010/main" val="4078984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162757" y="2099256"/>
            <a:ext cx="9877777" cy="4026907"/>
          </a:xfrm>
        </p:spPr>
        <p:txBody>
          <a:bodyPr/>
          <a:lstStyle/>
          <a:p>
            <a:pPr lvl="0">
              <a:buFont typeface="Wingdings" panose="05000000000000000000" pitchFamily="2" charset="2"/>
              <a:buChar char="Ø"/>
            </a:pPr>
            <a:r>
              <a:rPr lang="tr-TR" b="1" dirty="0">
                <a:latin typeface="Arial" panose="020B0604020202020204" pitchFamily="34" charset="0"/>
                <a:cs typeface="Arial" panose="020B0604020202020204" pitchFamily="34" charset="0"/>
              </a:rPr>
              <a:t>PROJE1:</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Empower</a:t>
            </a:r>
            <a:r>
              <a:rPr lang="tr-TR" dirty="0">
                <a:latin typeface="Arial" panose="020B0604020202020204" pitchFamily="34" charset="0"/>
                <a:cs typeface="Arial" panose="020B0604020202020204" pitchFamily="34" charset="0"/>
              </a:rPr>
              <a:t> Me (Beni Güçlendir) adı ile </a:t>
            </a:r>
            <a:r>
              <a:rPr lang="tr-TR" dirty="0" err="1">
                <a:latin typeface="Arial" panose="020B0604020202020204" pitchFamily="34" charset="0"/>
                <a:cs typeface="Arial" panose="020B0604020202020204" pitchFamily="34" charset="0"/>
              </a:rPr>
              <a:t>Erasmus</a:t>
            </a:r>
            <a:r>
              <a:rPr lang="tr-TR" dirty="0">
                <a:latin typeface="Arial" panose="020B0604020202020204" pitchFamily="34" charset="0"/>
                <a:cs typeface="Arial" panose="020B0604020202020204" pitchFamily="34" charset="0"/>
              </a:rPr>
              <a:t>+ AB Projesi. 12 ay süreli ve özel eğitim öğrencilerinin güçlü yönlerinin geliştirilmesi konusundaki iyi uygulamaların paylaşılması amacındaki proje, 4 farklı ülkeden 7 ortak tarafından </a:t>
            </a:r>
            <a:r>
              <a:rPr lang="tr-TR" dirty="0" smtClean="0">
                <a:latin typeface="Arial" panose="020B0604020202020204" pitchFamily="34" charset="0"/>
                <a:cs typeface="Arial" panose="020B0604020202020204" pitchFamily="34" charset="0"/>
              </a:rPr>
              <a:t>gerçekleştirilmektedir.</a:t>
            </a:r>
          </a:p>
          <a:p>
            <a:pPr marL="0" lvl="0" indent="0">
              <a:buNone/>
            </a:pPr>
            <a:endParaRPr lang="tr-TR" dirty="0" smtClean="0">
              <a:latin typeface="Arial" panose="020B0604020202020204" pitchFamily="34" charset="0"/>
              <a:cs typeface="Arial" panose="020B0604020202020204" pitchFamily="34" charset="0"/>
            </a:endParaRPr>
          </a:p>
          <a:p>
            <a:pPr lvl="0">
              <a:buFont typeface="Wingdings" panose="05000000000000000000" pitchFamily="2" charset="2"/>
              <a:buChar char="Ø"/>
            </a:pPr>
            <a:r>
              <a:rPr lang="tr-TR" b="1" dirty="0" smtClean="0">
                <a:latin typeface="Arial" panose="020B0604020202020204" pitchFamily="34" charset="0"/>
                <a:cs typeface="Arial" panose="020B0604020202020204" pitchFamily="34" charset="0"/>
              </a:rPr>
              <a:t>PROJE2</a:t>
            </a:r>
            <a:r>
              <a:rPr lang="tr-TR" b="1" dirty="0">
                <a:latin typeface="Arial" panose="020B0604020202020204" pitchFamily="34" charset="0"/>
                <a:cs typeface="Arial" panose="020B0604020202020204" pitchFamily="34" charset="0"/>
              </a:rPr>
              <a: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Tübitak</a:t>
            </a:r>
            <a:r>
              <a:rPr lang="tr-TR" dirty="0">
                <a:latin typeface="Arial" panose="020B0604020202020204" pitchFamily="34" charset="0"/>
                <a:cs typeface="Arial" panose="020B0604020202020204" pitchFamily="34" charset="0"/>
              </a:rPr>
              <a:t> - Üstün Zekalı Çocuklarda Sosyal, Duygusal, Algısal ve Motor Gelişimlerinin İncelenmesi, Marmara Üniversitesi İşbirliği ile başvuru yapıldı.</a:t>
            </a:r>
          </a:p>
          <a:p>
            <a:endParaRPr lang="tr-TR" dirty="0">
              <a:latin typeface="Arial" panose="020B0604020202020204" pitchFamily="34" charset="0"/>
              <a:cs typeface="Arial" panose="020B0604020202020204" pitchFamily="34" charset="0"/>
            </a:endParaRPr>
          </a:p>
        </p:txBody>
      </p:sp>
      <p:sp>
        <p:nvSpPr>
          <p:cNvPr id="3" name="Başlık 2"/>
          <p:cNvSpPr>
            <a:spLocks noGrp="1"/>
          </p:cNvSpPr>
          <p:nvPr>
            <p:ph type="title"/>
          </p:nvPr>
        </p:nvSpPr>
        <p:spPr/>
        <p:txBody>
          <a:bodyPr/>
          <a:lstStyle/>
          <a:p>
            <a:r>
              <a:rPr lang="tr-TR" dirty="0"/>
              <a:t>GEÇEN YIL YAPILAN ÇALIŞMALAR</a:t>
            </a:r>
          </a:p>
        </p:txBody>
      </p:sp>
    </p:spTree>
    <p:extLst>
      <p:ext uri="{BB962C8B-B14F-4D97-AF65-F5344CB8AC3E}">
        <p14:creationId xmlns:p14="http://schemas.microsoft.com/office/powerpoint/2010/main" val="1168346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t>GEÇEN YIL YAPILAN ÇALIŞMALAR</a:t>
            </a:r>
          </a:p>
        </p:txBody>
      </p:sp>
      <p:sp>
        <p:nvSpPr>
          <p:cNvPr id="2" name="İçerik Yer Tutucusu 1"/>
          <p:cNvSpPr>
            <a:spLocks noGrp="1"/>
          </p:cNvSpPr>
          <p:nvPr>
            <p:ph sz="quarter" idx="13"/>
          </p:nvPr>
        </p:nvSpPr>
        <p:spPr/>
        <p:txBody>
          <a:bodyPr>
            <a:normAutofit/>
          </a:bodyPr>
          <a:lstStyle/>
          <a:p>
            <a:pPr marL="0" indent="0">
              <a:buNone/>
            </a:pPr>
            <a:r>
              <a:rPr lang="tr-TR" u="sng" dirty="0" smtClean="0">
                <a:latin typeface="Arial" panose="020B0604020202020204" pitchFamily="34" charset="0"/>
                <a:cs typeface="Arial" panose="020B0604020202020204" pitchFamily="34" charset="0"/>
              </a:rPr>
              <a:t>Yaş </a:t>
            </a:r>
            <a:r>
              <a:rPr lang="tr-TR" u="sng" dirty="0">
                <a:latin typeface="Arial" panose="020B0604020202020204" pitchFamily="34" charset="0"/>
                <a:cs typeface="Arial" panose="020B0604020202020204" pitchFamily="34" charset="0"/>
              </a:rPr>
              <a:t>Gruplarına göre:</a:t>
            </a:r>
            <a:endParaRPr lang="tr-TR"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Okul Öncesi: 5</a:t>
            </a:r>
          </a:p>
          <a:p>
            <a:pPr marL="0" indent="0">
              <a:buNone/>
            </a:pPr>
            <a:r>
              <a:rPr lang="tr-TR" dirty="0">
                <a:latin typeface="Arial" panose="020B0604020202020204" pitchFamily="34" charset="0"/>
                <a:cs typeface="Arial" panose="020B0604020202020204" pitchFamily="34" charset="0"/>
              </a:rPr>
              <a:t>İlkokul:  10</a:t>
            </a:r>
          </a:p>
          <a:p>
            <a:pPr marL="0" indent="0">
              <a:buNone/>
            </a:pPr>
            <a:r>
              <a:rPr lang="tr-TR" dirty="0">
                <a:latin typeface="Arial" panose="020B0604020202020204" pitchFamily="34" charset="0"/>
                <a:cs typeface="Arial" panose="020B0604020202020204" pitchFamily="34" charset="0"/>
              </a:rPr>
              <a:t>Ortaokul: 4</a:t>
            </a:r>
          </a:p>
          <a:p>
            <a:pPr marL="0" indent="0">
              <a:buNone/>
            </a:pPr>
            <a:r>
              <a:rPr lang="tr-TR" dirty="0">
                <a:latin typeface="Arial" panose="020B0604020202020204" pitchFamily="34" charset="0"/>
                <a:cs typeface="Arial" panose="020B0604020202020204" pitchFamily="34" charset="0"/>
              </a:rPr>
              <a:t>Lise: 1</a:t>
            </a:r>
          </a:p>
          <a:p>
            <a:pPr marL="0" indent="0">
              <a:buNone/>
            </a:pPr>
            <a:r>
              <a:rPr lang="tr-TR" dirty="0">
                <a:latin typeface="Arial" panose="020B0604020202020204" pitchFamily="34" charset="0"/>
                <a:cs typeface="Arial" panose="020B0604020202020204" pitchFamily="34" charset="0"/>
              </a:rPr>
              <a:t>Yetişkin: 15</a:t>
            </a:r>
          </a:p>
          <a:p>
            <a:endParaRPr lang="tr-TR" dirty="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sp>
        <p:nvSpPr>
          <p:cNvPr id="4" name="İçerik Yer Tutucusu 3"/>
          <p:cNvSpPr>
            <a:spLocks noGrp="1"/>
          </p:cNvSpPr>
          <p:nvPr>
            <p:ph sz="quarter" idx="14"/>
          </p:nvPr>
        </p:nvSpPr>
        <p:spPr/>
        <p:txBody>
          <a:bodyPr/>
          <a:lstStyle/>
          <a:p>
            <a:pPr marL="0" indent="0">
              <a:buNone/>
            </a:pPr>
            <a:r>
              <a:rPr lang="tr-TR" u="sng" dirty="0">
                <a:latin typeface="Arial" panose="020B0604020202020204" pitchFamily="34" charset="0"/>
                <a:cs typeface="Arial" panose="020B0604020202020204" pitchFamily="34" charset="0"/>
              </a:rPr>
              <a:t>Danışmanlık Türüne Göre:</a:t>
            </a:r>
            <a:endParaRPr lang="tr-TR"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Ruh Sağlığı: 10</a:t>
            </a:r>
          </a:p>
          <a:p>
            <a:pPr marL="0" indent="0">
              <a:buNone/>
            </a:pPr>
            <a:r>
              <a:rPr lang="tr-TR" dirty="0">
                <a:latin typeface="Arial" panose="020B0604020202020204" pitchFamily="34" charset="0"/>
                <a:cs typeface="Arial" panose="020B0604020202020204" pitchFamily="34" charset="0"/>
              </a:rPr>
              <a:t>Aile Danışmanlığı: 5</a:t>
            </a:r>
          </a:p>
          <a:p>
            <a:pPr marL="0" indent="0">
              <a:buNone/>
            </a:pPr>
            <a:r>
              <a:rPr lang="tr-TR" dirty="0">
                <a:latin typeface="Arial" panose="020B0604020202020204" pitchFamily="34" charset="0"/>
                <a:cs typeface="Arial" panose="020B0604020202020204" pitchFamily="34" charset="0"/>
              </a:rPr>
              <a:t>Kariyer Danışmanlığı: --</a:t>
            </a:r>
          </a:p>
          <a:p>
            <a:pPr marL="0" indent="0">
              <a:buNone/>
            </a:pPr>
            <a:r>
              <a:rPr lang="tr-TR" dirty="0">
                <a:latin typeface="Arial" panose="020B0604020202020204" pitchFamily="34" charset="0"/>
                <a:cs typeface="Arial" panose="020B0604020202020204" pitchFamily="34" charset="0"/>
              </a:rPr>
              <a:t>Sosyalleşme sorunları: 5</a:t>
            </a:r>
          </a:p>
          <a:p>
            <a:pPr marL="0" indent="0">
              <a:buNone/>
            </a:pPr>
            <a:r>
              <a:rPr lang="tr-TR" dirty="0">
                <a:latin typeface="Arial" panose="020B0604020202020204" pitchFamily="34" charset="0"/>
                <a:cs typeface="Arial" panose="020B0604020202020204" pitchFamily="34" charset="0"/>
              </a:rPr>
              <a:t>Davranış sorunları: 4</a:t>
            </a:r>
          </a:p>
          <a:p>
            <a:pPr marL="0" indent="0">
              <a:buNone/>
            </a:pPr>
            <a:r>
              <a:rPr lang="tr-TR" dirty="0">
                <a:latin typeface="Arial" panose="020B0604020202020204" pitchFamily="34" charset="0"/>
                <a:cs typeface="Arial" panose="020B0604020202020204" pitchFamily="34" charset="0"/>
              </a:rPr>
              <a:t>Diğer: 3</a:t>
            </a:r>
          </a:p>
          <a:p>
            <a:endParaRPr lang="tr-TR" dirty="0"/>
          </a:p>
        </p:txBody>
      </p:sp>
      <p:sp>
        <p:nvSpPr>
          <p:cNvPr id="5" name="Dikdörtgen 4"/>
          <p:cNvSpPr/>
          <p:nvPr/>
        </p:nvSpPr>
        <p:spPr>
          <a:xfrm>
            <a:off x="626771" y="1783673"/>
            <a:ext cx="8942231" cy="400110"/>
          </a:xfrm>
          <a:prstGeom prst="rect">
            <a:avLst/>
          </a:prstGeom>
        </p:spPr>
        <p:txBody>
          <a:bodyPr wrap="square">
            <a:spAutoFit/>
          </a:bodyPr>
          <a:lstStyle/>
          <a:p>
            <a:pPr lvl="0"/>
            <a:r>
              <a:rPr lang="tr-TR" sz="2000" dirty="0">
                <a:latin typeface="Arial" panose="020B0604020202020204" pitchFamily="34" charset="0"/>
                <a:cs typeface="Arial" panose="020B0604020202020204" pitchFamily="34" charset="0"/>
              </a:rPr>
              <a:t>Kurumumuzda verilen bireysel danışmanlık hizmetleri aşağıdaki gibidir:</a:t>
            </a:r>
          </a:p>
        </p:txBody>
      </p:sp>
    </p:spTree>
    <p:extLst>
      <p:ext uri="{BB962C8B-B14F-4D97-AF65-F5344CB8AC3E}">
        <p14:creationId xmlns:p14="http://schemas.microsoft.com/office/powerpoint/2010/main" val="4054039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36906F2-64AA-4E92-9F7B-C33C51ACB55F}"/>
              </a:ext>
            </a:extLst>
          </p:cNvPr>
          <p:cNvSpPr>
            <a:spLocks noGrp="1"/>
          </p:cNvSpPr>
          <p:nvPr>
            <p:ph type="ctrTitle"/>
          </p:nvPr>
        </p:nvSpPr>
        <p:spPr>
          <a:xfrm>
            <a:off x="1235901" y="1474613"/>
            <a:ext cx="9086850" cy="3933825"/>
          </a:xfrm>
        </p:spPr>
        <p:txBody>
          <a:bodyPr>
            <a:normAutofit fontScale="90000"/>
          </a:bodyPr>
          <a:lstStyle/>
          <a:p>
            <a:pPr algn="ctr"/>
            <a:r>
              <a:rPr lang="tr-TR" sz="4400" b="1" dirty="0" smtClean="0">
                <a:solidFill>
                  <a:schemeClr val="tx1"/>
                </a:solidFill>
                <a:latin typeface="Arial" panose="020B0604020202020204" pitchFamily="34" charset="0"/>
                <a:cs typeface="Arial" panose="020B0604020202020204" pitchFamily="34" charset="0"/>
              </a:rPr>
              <a:t>REHBERLİK VE PSİKOLOJİK DANIŞMA PROGRAMINDAKİ HEDEF ÇALIŞMALARINA İLİŞKİN STANDARTLAR VE İŞ AKIŞ ÇİZELGESİ</a:t>
            </a:r>
            <a:br>
              <a:rPr lang="tr-TR" sz="4400" b="1" dirty="0" smtClean="0">
                <a:solidFill>
                  <a:schemeClr val="tx1"/>
                </a:solidFill>
                <a:latin typeface="Arial" panose="020B0604020202020204" pitchFamily="34" charset="0"/>
                <a:cs typeface="Arial" panose="020B0604020202020204" pitchFamily="34" charset="0"/>
              </a:rPr>
            </a:br>
            <a:r>
              <a:rPr lang="tr-TR" b="1" dirty="0" smtClean="0">
                <a:solidFill>
                  <a:schemeClr val="tx1"/>
                </a:solidFill>
                <a:latin typeface="Arial" panose="020B0604020202020204" pitchFamily="34" charset="0"/>
                <a:cs typeface="Arial" panose="020B0604020202020204" pitchFamily="34" charset="0"/>
              </a:rPr>
              <a:t>2023-2024</a:t>
            </a:r>
            <a:endParaRPr lang="tr-TR" sz="4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76129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1412</TotalTime>
  <Words>2774</Words>
  <Application>Microsoft Office PowerPoint</Application>
  <PresentationFormat>Özel</PresentationFormat>
  <Paragraphs>521</Paragraphs>
  <Slides>48</Slides>
  <Notes>0</Notes>
  <HiddenSlides>0</HiddenSlides>
  <MMClips>0</MMClips>
  <ScaleCrop>false</ScaleCrop>
  <HeadingPairs>
    <vt:vector size="4" baseType="variant">
      <vt:variant>
        <vt:lpstr>Tema</vt:lpstr>
      </vt:variant>
      <vt:variant>
        <vt:i4>1</vt:i4>
      </vt:variant>
      <vt:variant>
        <vt:lpstr>Slayt Başlıkları</vt:lpstr>
      </vt:variant>
      <vt:variant>
        <vt:i4>48</vt:i4>
      </vt:variant>
    </vt:vector>
  </HeadingPairs>
  <TitlesOfParts>
    <vt:vector size="49" baseType="lpstr">
      <vt:lpstr>Dalga Biçimi</vt:lpstr>
      <vt:lpstr>PowerPoint Sunusu</vt:lpstr>
      <vt:lpstr>TOPLANTI AKIŞI</vt:lpstr>
      <vt:lpstr>GEÇEN YIL YAPILAN ÇALIŞMALAR</vt:lpstr>
      <vt:lpstr>GEÇEN YIL YAPILAN ÇALIŞMALAR</vt:lpstr>
      <vt:lpstr>GEÇEN YIL YAPILAN ÇALIŞMALAR</vt:lpstr>
      <vt:lpstr>GEÇEN YIL YAPILAN ÇALIŞMALAR</vt:lpstr>
      <vt:lpstr>GEÇEN YIL YAPILAN ÇALIŞMALAR</vt:lpstr>
      <vt:lpstr>GEÇEN YIL YAPILAN ÇALIŞMALAR</vt:lpstr>
      <vt:lpstr>REHBERLİK VE PSİKOLOJİK DANIŞMA PROGRAMINDAKİ HEDEF ÇALIŞMALARINA İLİŞKİN STANDARTLAR VE İŞ AKIŞ ÇİZELGESİ 2023-2024</vt:lpstr>
      <vt:lpstr>PowerPoint Sunusu</vt:lpstr>
      <vt:lpstr>PowerPoint Sunusu</vt:lpstr>
      <vt:lpstr>PowerPoint Sunusu</vt:lpstr>
      <vt:lpstr>PowerPoint Sunusu</vt:lpstr>
      <vt:lpstr>PowerPoint Sunusu</vt:lpstr>
      <vt:lpstr>PowerPoint Sunusu</vt:lpstr>
      <vt:lpstr>PowerPoint Sunusu</vt:lpstr>
      <vt:lpstr>HEDEF ÇALIŞMALARI FAALİYET TÜRLERİ İÇİN DÜZEYLER</vt:lpstr>
      <vt:lpstr>PowerPoint Sunusu</vt:lpstr>
      <vt:lpstr>PowerPoint Sunusu</vt:lpstr>
      <vt:lpstr>DÜZEY 1 FAALİYET GRUBU</vt:lpstr>
      <vt:lpstr>DÜZEY 2 FAALİYET GRUBU</vt:lpstr>
      <vt:lpstr>DÜZEY  3 FAALİYET GRUBU</vt:lpstr>
      <vt:lpstr>  Okul Öncesi Kurum, İlkokul, Ortaokul ve Ortaöğretim Kurumları  </vt:lpstr>
      <vt:lpstr> </vt:lpstr>
      <vt:lpstr>PowerPoint Sunusu</vt:lpstr>
      <vt:lpstr>Özel Eğitim Okulları (Tüm Kademeler)</vt:lpstr>
      <vt:lpstr>Özel Eğitim Okulları</vt:lpstr>
      <vt:lpstr>Bilim ve Sanat Merkezleri</vt:lpstr>
      <vt:lpstr>Bilim ve Sanat Merkezleri</vt:lpstr>
      <vt:lpstr>Halk Eğitim Merkezleri</vt:lpstr>
      <vt:lpstr>Halk Eğitim Merkezleri</vt:lpstr>
      <vt:lpstr>Mesleki Eğitim Merkezleri</vt:lpstr>
      <vt:lpstr>Mesleki Eğitim Merkezleri</vt:lpstr>
      <vt:lpstr>Kadrosunun Bulunduğu Okul ile Birlikte Başka Okulda da Görevli Rehber Öğretmen /Psikolojik Danışmanlar(Görev Yaptıkları Her Okul İçin)</vt:lpstr>
      <vt:lpstr> </vt:lpstr>
      <vt:lpstr>Rehber Öğretmen/Psikolojik Danışmanı Olmayan Okullar</vt:lpstr>
      <vt:lpstr> </vt:lpstr>
      <vt:lpstr>PowerPoint Sunusu</vt:lpstr>
      <vt:lpstr>DUYURULAR</vt:lpstr>
      <vt:lpstr>ÖZEL EĞİTİM BÖLÜMÜ</vt:lpstr>
      <vt:lpstr>RAM’a Gönderilecek Formlar</vt:lpstr>
      <vt:lpstr>Sağlık Raporları</vt:lpstr>
      <vt:lpstr>Kaynaştırma ve Özel Eğitim Sınıfları</vt:lpstr>
      <vt:lpstr>BİREYSELLEŞTİRİLMİŞ EĞİTİM PLANI</vt:lpstr>
      <vt:lpstr>DESTEK EĞİTİM ODASI</vt:lpstr>
      <vt:lpstr>2023-2024 YILLIK PLAN YAPILACAKLAR LİSTESİ </vt:lpstr>
      <vt:lpstr>HATIRLATMALAR</vt:lpstr>
      <vt:lpstr>BİREYSEL GÖRÜŞMELER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aykut özdemir</dc:creator>
  <cp:lastModifiedBy>PC2</cp:lastModifiedBy>
  <cp:revision>158</cp:revision>
  <dcterms:created xsi:type="dcterms:W3CDTF">2021-09-08T06:17:33Z</dcterms:created>
  <dcterms:modified xsi:type="dcterms:W3CDTF">2023-10-03T09:18:03Z</dcterms:modified>
</cp:coreProperties>
</file>